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.xml" ContentType="application/vnd.openxmlformats-officedocument.presentationml.notesSlide+xml"/>
  <Override PartName="/ppt/media/image35.jpg" ContentType="image/jpeg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6" r:id="rId4"/>
  </p:sldMasterIdLst>
  <p:notesMasterIdLst>
    <p:notesMasterId r:id="rId96"/>
  </p:notesMasterIdLst>
  <p:sldIdLst>
    <p:sldId id="256" r:id="rId5"/>
    <p:sldId id="257" r:id="rId6"/>
    <p:sldId id="258" r:id="rId7"/>
    <p:sldId id="259" r:id="rId8"/>
    <p:sldId id="260" r:id="rId9"/>
    <p:sldId id="262" r:id="rId10"/>
    <p:sldId id="263" r:id="rId11"/>
    <p:sldId id="264" r:id="rId12"/>
    <p:sldId id="261" r:id="rId13"/>
    <p:sldId id="351" r:id="rId14"/>
    <p:sldId id="265" r:id="rId15"/>
    <p:sldId id="294" r:id="rId16"/>
    <p:sldId id="310" r:id="rId17"/>
    <p:sldId id="295" r:id="rId18"/>
    <p:sldId id="297" r:id="rId19"/>
    <p:sldId id="298" r:id="rId20"/>
    <p:sldId id="299" r:id="rId21"/>
    <p:sldId id="300" r:id="rId22"/>
    <p:sldId id="301" r:id="rId23"/>
    <p:sldId id="306" r:id="rId24"/>
    <p:sldId id="307" r:id="rId25"/>
    <p:sldId id="316" r:id="rId26"/>
    <p:sldId id="273" r:id="rId27"/>
    <p:sldId id="313" r:id="rId28"/>
    <p:sldId id="350" r:id="rId29"/>
    <p:sldId id="338" r:id="rId30"/>
    <p:sldId id="317" r:id="rId31"/>
    <p:sldId id="318" r:id="rId32"/>
    <p:sldId id="320" r:id="rId33"/>
    <p:sldId id="337" r:id="rId34"/>
    <p:sldId id="344" r:id="rId35"/>
    <p:sldId id="345" r:id="rId36"/>
    <p:sldId id="339" r:id="rId37"/>
    <p:sldId id="329" r:id="rId38"/>
    <p:sldId id="346" r:id="rId39"/>
    <p:sldId id="347" r:id="rId40"/>
    <p:sldId id="348" r:id="rId41"/>
    <p:sldId id="349" r:id="rId42"/>
    <p:sldId id="330" r:id="rId43"/>
    <p:sldId id="340" r:id="rId44"/>
    <p:sldId id="341" r:id="rId45"/>
    <p:sldId id="342" r:id="rId46"/>
    <p:sldId id="343" r:id="rId47"/>
    <p:sldId id="321" r:id="rId48"/>
    <p:sldId id="322" r:id="rId49"/>
    <p:sldId id="323" r:id="rId50"/>
    <p:sldId id="324" r:id="rId51"/>
    <p:sldId id="325" r:id="rId52"/>
    <p:sldId id="326" r:id="rId53"/>
    <p:sldId id="309" r:id="rId54"/>
    <p:sldId id="266" r:id="rId55"/>
    <p:sldId id="267" r:id="rId56"/>
    <p:sldId id="268" r:id="rId57"/>
    <p:sldId id="269" r:id="rId58"/>
    <p:sldId id="270" r:id="rId59"/>
    <p:sldId id="271" r:id="rId60"/>
    <p:sldId id="272" r:id="rId61"/>
    <p:sldId id="274" r:id="rId62"/>
    <p:sldId id="275" r:id="rId63"/>
    <p:sldId id="276" r:id="rId64"/>
    <p:sldId id="277" r:id="rId65"/>
    <p:sldId id="280" r:id="rId66"/>
    <p:sldId id="281" r:id="rId67"/>
    <p:sldId id="282" r:id="rId68"/>
    <p:sldId id="283" r:id="rId69"/>
    <p:sldId id="284" r:id="rId70"/>
    <p:sldId id="285" r:id="rId71"/>
    <p:sldId id="286" r:id="rId72"/>
    <p:sldId id="287" r:id="rId73"/>
    <p:sldId id="289" r:id="rId74"/>
    <p:sldId id="296" r:id="rId75"/>
    <p:sldId id="290" r:id="rId76"/>
    <p:sldId id="292" r:id="rId77"/>
    <p:sldId id="278" r:id="rId78"/>
    <p:sldId id="279" r:id="rId79"/>
    <p:sldId id="293" r:id="rId80"/>
    <p:sldId id="302" r:id="rId81"/>
    <p:sldId id="303" r:id="rId82"/>
    <p:sldId id="304" r:id="rId83"/>
    <p:sldId id="288" r:id="rId84"/>
    <p:sldId id="305" r:id="rId85"/>
    <p:sldId id="311" r:id="rId86"/>
    <p:sldId id="312" r:id="rId87"/>
    <p:sldId id="314" r:id="rId88"/>
    <p:sldId id="327" r:id="rId89"/>
    <p:sldId id="331" r:id="rId90"/>
    <p:sldId id="328" r:id="rId91"/>
    <p:sldId id="332" r:id="rId92"/>
    <p:sldId id="335" r:id="rId93"/>
    <p:sldId id="336" r:id="rId94"/>
    <p:sldId id="333" r:id="rId95"/>
  </p:sldIdLst>
  <p:sldSz cx="9144000" cy="6858000" type="screen4x3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CC"/>
    <a:srgbClr val="FF9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FF6C496-B9D1-45CA-8000-162263DDDF07}" v="35" dt="2021-01-12T15:08:51.537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Normaali tyyli 2 - Korostu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54" autoAdjust="0"/>
    <p:restoredTop sz="94660"/>
  </p:normalViewPr>
  <p:slideViewPr>
    <p:cSldViewPr>
      <p:cViewPr varScale="1">
        <p:scale>
          <a:sx n="74" d="100"/>
          <a:sy n="74" d="100"/>
        </p:scale>
        <p:origin x="1014" y="1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91" Type="http://schemas.openxmlformats.org/officeDocument/2006/relationships/slide" Target="slides/slide87.xml"/><Relationship Id="rId96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slide" Target="slides/slide90.xml"/><Relationship Id="rId99" Type="http://schemas.openxmlformats.org/officeDocument/2006/relationships/theme" Target="theme/theme1.xml"/><Relationship Id="rId101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presProps" Target="presProp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viewProps" Target="viewProps.xml"/><Relationship Id="rId3" Type="http://schemas.openxmlformats.org/officeDocument/2006/relationships/customXml" Target="../customXml/item3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4" Type="http://schemas.openxmlformats.org/officeDocument/2006/relationships/image" Target="../media/image14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svg"/><Relationship Id="rId1" Type="http://schemas.openxmlformats.org/officeDocument/2006/relationships/image" Target="../media/image22.png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4" Type="http://schemas.openxmlformats.org/officeDocument/2006/relationships/image" Target="../media/image14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svg"/><Relationship Id="rId1" Type="http://schemas.openxmlformats.org/officeDocument/2006/relationships/image" Target="../media/image22.png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468D885-ECF2-4B47-A93C-0C23C84BAE08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64A5132F-E15E-46C7-AA6B-08FDF03BBAD1}">
      <dgm:prSet custT="1"/>
      <dgm:spPr/>
      <dgm:t>
        <a:bodyPr/>
        <a:lstStyle/>
        <a:p>
          <a:r>
            <a:rPr lang="en-US" sz="2400" dirty="0" err="1"/>
            <a:t>Dokumenttityyppinä</a:t>
          </a:r>
          <a:r>
            <a:rPr lang="en-US" sz="2400" dirty="0"/>
            <a:t> on html.</a:t>
          </a:r>
        </a:p>
      </dgm:t>
    </dgm:pt>
    <dgm:pt modelId="{9B8F5529-8F95-476C-AD9A-AE05A52FDFD7}" type="parTrans" cxnId="{05677645-ACF8-4731-8E25-D2D9A01B9B78}">
      <dgm:prSet/>
      <dgm:spPr/>
      <dgm:t>
        <a:bodyPr/>
        <a:lstStyle/>
        <a:p>
          <a:endParaRPr lang="en-US"/>
        </a:p>
      </dgm:t>
    </dgm:pt>
    <dgm:pt modelId="{BC69A902-1E5D-4D1A-A566-FB3A74F41B5D}" type="sibTrans" cxnId="{05677645-ACF8-4731-8E25-D2D9A01B9B78}">
      <dgm:prSet/>
      <dgm:spPr/>
      <dgm:t>
        <a:bodyPr/>
        <a:lstStyle/>
        <a:p>
          <a:endParaRPr lang="en-US"/>
        </a:p>
      </dgm:t>
    </dgm:pt>
    <dgm:pt modelId="{D2A99043-AAAD-4F10-A39F-5F2B83D303EB}">
      <dgm:prSet custT="1"/>
      <dgm:spPr/>
      <dgm:t>
        <a:bodyPr/>
        <a:lstStyle/>
        <a:p>
          <a:r>
            <a:rPr lang="en-US" sz="2000" dirty="0" err="1"/>
            <a:t>Kirjoita</a:t>
          </a:r>
          <a:r>
            <a:rPr lang="en-US" sz="2000" dirty="0"/>
            <a:t> </a:t>
          </a:r>
          <a:br>
            <a:rPr lang="en-US" sz="2000" dirty="0"/>
          </a:br>
          <a:r>
            <a:rPr lang="en-US" sz="1800" b="1" dirty="0">
              <a:latin typeface="Consolas" panose="020B0609020204030204" pitchFamily="49" charset="0"/>
            </a:rPr>
            <a:t>&lt;!doctype html&gt;</a:t>
          </a:r>
          <a:r>
            <a:rPr lang="en-US" sz="2000" b="1" dirty="0"/>
            <a:t> </a:t>
          </a:r>
          <a:r>
            <a:rPr lang="en-US" sz="2000" dirty="0" err="1"/>
            <a:t>tagi</a:t>
          </a:r>
          <a:r>
            <a:rPr lang="en-US" sz="2000" dirty="0"/>
            <a:t> </a:t>
          </a:r>
          <a:r>
            <a:rPr lang="en-US" sz="2000" dirty="0" err="1"/>
            <a:t>jokaisen</a:t>
          </a:r>
          <a:r>
            <a:rPr lang="en-US" sz="2000" dirty="0"/>
            <a:t> </a:t>
          </a:r>
          <a:r>
            <a:rPr lang="en-US" sz="2000" dirty="0" err="1"/>
            <a:t>sivun</a:t>
          </a:r>
          <a:r>
            <a:rPr lang="en-US" sz="2000" dirty="0"/>
            <a:t>  </a:t>
          </a:r>
          <a:r>
            <a:rPr lang="en-US" sz="2000" dirty="0" err="1"/>
            <a:t>ylimmäiseksi</a:t>
          </a:r>
          <a:r>
            <a:rPr lang="en-US" sz="2000" dirty="0"/>
            <a:t> </a:t>
          </a:r>
          <a:r>
            <a:rPr lang="en-US" sz="2000" dirty="0" err="1"/>
            <a:t>tiedoksi</a:t>
          </a:r>
          <a:r>
            <a:rPr lang="en-US" sz="2000" dirty="0"/>
            <a:t>.</a:t>
          </a:r>
        </a:p>
      </dgm:t>
    </dgm:pt>
    <dgm:pt modelId="{996A0A99-09B0-401B-95E3-C143BED248C0}" type="parTrans" cxnId="{004C4490-AC05-4F25-B0C8-C886B831C643}">
      <dgm:prSet/>
      <dgm:spPr/>
      <dgm:t>
        <a:bodyPr/>
        <a:lstStyle/>
        <a:p>
          <a:endParaRPr lang="en-US"/>
        </a:p>
      </dgm:t>
    </dgm:pt>
    <dgm:pt modelId="{5D39FF95-5C11-430C-953E-6E87F61BAD70}" type="sibTrans" cxnId="{004C4490-AC05-4F25-B0C8-C886B831C643}">
      <dgm:prSet/>
      <dgm:spPr/>
      <dgm:t>
        <a:bodyPr/>
        <a:lstStyle/>
        <a:p>
          <a:endParaRPr lang="en-US"/>
        </a:p>
      </dgm:t>
    </dgm:pt>
    <dgm:pt modelId="{85EE588D-0AA3-4F20-A78D-9AC2A32C1DEA}" type="pres">
      <dgm:prSet presAssocID="{F468D885-ECF2-4B47-A93C-0C23C84BAE08}" presName="root" presStyleCnt="0">
        <dgm:presLayoutVars>
          <dgm:dir/>
          <dgm:resizeHandles val="exact"/>
        </dgm:presLayoutVars>
      </dgm:prSet>
      <dgm:spPr/>
    </dgm:pt>
    <dgm:pt modelId="{CB12A3DF-9730-465F-B32D-DD64C7526FF2}" type="pres">
      <dgm:prSet presAssocID="{64A5132F-E15E-46C7-AA6B-08FDF03BBAD1}" presName="compNode" presStyleCnt="0"/>
      <dgm:spPr/>
    </dgm:pt>
    <dgm:pt modelId="{BC906908-5B06-4A64-996C-B44C81CFAF40}" type="pres">
      <dgm:prSet presAssocID="{64A5132F-E15E-46C7-AA6B-08FDF03BBAD1}" presName="bgRect" presStyleLbl="bgShp" presStyleIdx="0" presStyleCnt="2"/>
      <dgm:spPr/>
    </dgm:pt>
    <dgm:pt modelId="{287DD4D8-6106-4433-A085-FDAAB8964807}" type="pres">
      <dgm:prSet presAssocID="{64A5132F-E15E-46C7-AA6B-08FDF03BBAD1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66B52593-5281-4FB3-B62B-66D77B256773}" type="pres">
      <dgm:prSet presAssocID="{64A5132F-E15E-46C7-AA6B-08FDF03BBAD1}" presName="spaceRect" presStyleCnt="0"/>
      <dgm:spPr/>
    </dgm:pt>
    <dgm:pt modelId="{86278EC5-3BD5-45AC-A4DD-397D88C995DF}" type="pres">
      <dgm:prSet presAssocID="{64A5132F-E15E-46C7-AA6B-08FDF03BBAD1}" presName="parTx" presStyleLbl="revTx" presStyleIdx="0" presStyleCnt="2">
        <dgm:presLayoutVars>
          <dgm:chMax val="0"/>
          <dgm:chPref val="0"/>
        </dgm:presLayoutVars>
      </dgm:prSet>
      <dgm:spPr/>
    </dgm:pt>
    <dgm:pt modelId="{7B4EB073-4E04-4FDD-B094-2D6CF2D48D5E}" type="pres">
      <dgm:prSet presAssocID="{BC69A902-1E5D-4D1A-A566-FB3A74F41B5D}" presName="sibTrans" presStyleCnt="0"/>
      <dgm:spPr/>
    </dgm:pt>
    <dgm:pt modelId="{A261F089-1650-4D1F-80CD-1E55FA5E6351}" type="pres">
      <dgm:prSet presAssocID="{D2A99043-AAAD-4F10-A39F-5F2B83D303EB}" presName="compNode" presStyleCnt="0"/>
      <dgm:spPr/>
    </dgm:pt>
    <dgm:pt modelId="{4F421CC1-4690-43D9-89CF-BAF27FF26448}" type="pres">
      <dgm:prSet presAssocID="{D2A99043-AAAD-4F10-A39F-5F2B83D303EB}" presName="bgRect" presStyleLbl="bgShp" presStyleIdx="1" presStyleCnt="2" custScaleY="119253"/>
      <dgm:spPr/>
    </dgm:pt>
    <dgm:pt modelId="{B8940F10-5475-47D2-B836-C2EB42391CFC}" type="pres">
      <dgm:prSet presAssocID="{D2A99043-AAAD-4F10-A39F-5F2B83D303EB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Vuokaavio"/>
        </a:ext>
      </dgm:extLst>
    </dgm:pt>
    <dgm:pt modelId="{FB7FA391-646A-4F0E-949F-2592E6013A0E}" type="pres">
      <dgm:prSet presAssocID="{D2A99043-AAAD-4F10-A39F-5F2B83D303EB}" presName="spaceRect" presStyleCnt="0"/>
      <dgm:spPr/>
    </dgm:pt>
    <dgm:pt modelId="{AD6FDA62-E1CF-4277-977B-EA8E137F59FB}" type="pres">
      <dgm:prSet presAssocID="{D2A99043-AAAD-4F10-A39F-5F2B83D303EB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FDBD6E12-1BE0-4520-9754-C8870866DF2C}" type="presOf" srcId="{64A5132F-E15E-46C7-AA6B-08FDF03BBAD1}" destId="{86278EC5-3BD5-45AC-A4DD-397D88C995DF}" srcOrd="0" destOrd="0" presId="urn:microsoft.com/office/officeart/2018/2/layout/IconVerticalSolidList"/>
    <dgm:cxn modelId="{05677645-ACF8-4731-8E25-D2D9A01B9B78}" srcId="{F468D885-ECF2-4B47-A93C-0C23C84BAE08}" destId="{64A5132F-E15E-46C7-AA6B-08FDF03BBAD1}" srcOrd="0" destOrd="0" parTransId="{9B8F5529-8F95-476C-AD9A-AE05A52FDFD7}" sibTransId="{BC69A902-1E5D-4D1A-A566-FB3A74F41B5D}"/>
    <dgm:cxn modelId="{004C4490-AC05-4F25-B0C8-C886B831C643}" srcId="{F468D885-ECF2-4B47-A93C-0C23C84BAE08}" destId="{D2A99043-AAAD-4F10-A39F-5F2B83D303EB}" srcOrd="1" destOrd="0" parTransId="{996A0A99-09B0-401B-95E3-C143BED248C0}" sibTransId="{5D39FF95-5C11-430C-953E-6E87F61BAD70}"/>
    <dgm:cxn modelId="{90BCA9BA-AE7D-426A-9BF5-332873F39DF1}" type="presOf" srcId="{F468D885-ECF2-4B47-A93C-0C23C84BAE08}" destId="{85EE588D-0AA3-4F20-A78D-9AC2A32C1DEA}" srcOrd="0" destOrd="0" presId="urn:microsoft.com/office/officeart/2018/2/layout/IconVerticalSolidList"/>
    <dgm:cxn modelId="{D6AE74E0-106A-43BF-80BB-E120ADAFD171}" type="presOf" srcId="{D2A99043-AAAD-4F10-A39F-5F2B83D303EB}" destId="{AD6FDA62-E1CF-4277-977B-EA8E137F59FB}" srcOrd="0" destOrd="0" presId="urn:microsoft.com/office/officeart/2018/2/layout/IconVerticalSolidList"/>
    <dgm:cxn modelId="{FF5EE80D-DABF-4120-8E2A-B3A4E24FC250}" type="presParOf" srcId="{85EE588D-0AA3-4F20-A78D-9AC2A32C1DEA}" destId="{CB12A3DF-9730-465F-B32D-DD64C7526FF2}" srcOrd="0" destOrd="0" presId="urn:microsoft.com/office/officeart/2018/2/layout/IconVerticalSolidList"/>
    <dgm:cxn modelId="{E8251E90-E456-4297-8284-9C00D54616D8}" type="presParOf" srcId="{CB12A3DF-9730-465F-B32D-DD64C7526FF2}" destId="{BC906908-5B06-4A64-996C-B44C81CFAF40}" srcOrd="0" destOrd="0" presId="urn:microsoft.com/office/officeart/2018/2/layout/IconVerticalSolidList"/>
    <dgm:cxn modelId="{7DB46EBB-8C1F-4BCE-9949-F63C37B6A026}" type="presParOf" srcId="{CB12A3DF-9730-465F-B32D-DD64C7526FF2}" destId="{287DD4D8-6106-4433-A085-FDAAB8964807}" srcOrd="1" destOrd="0" presId="urn:microsoft.com/office/officeart/2018/2/layout/IconVerticalSolidList"/>
    <dgm:cxn modelId="{33E03D6C-F17D-4025-B1B0-D2B3E3CAB7D3}" type="presParOf" srcId="{CB12A3DF-9730-465F-B32D-DD64C7526FF2}" destId="{66B52593-5281-4FB3-B62B-66D77B256773}" srcOrd="2" destOrd="0" presId="urn:microsoft.com/office/officeart/2018/2/layout/IconVerticalSolidList"/>
    <dgm:cxn modelId="{39D6B2CE-9E9D-433C-9D11-679AEC0E9CD9}" type="presParOf" srcId="{CB12A3DF-9730-465F-B32D-DD64C7526FF2}" destId="{86278EC5-3BD5-45AC-A4DD-397D88C995DF}" srcOrd="3" destOrd="0" presId="urn:microsoft.com/office/officeart/2018/2/layout/IconVerticalSolidList"/>
    <dgm:cxn modelId="{C7276B48-2589-4D95-9AF4-8D0156968E82}" type="presParOf" srcId="{85EE588D-0AA3-4F20-A78D-9AC2A32C1DEA}" destId="{7B4EB073-4E04-4FDD-B094-2D6CF2D48D5E}" srcOrd="1" destOrd="0" presId="urn:microsoft.com/office/officeart/2018/2/layout/IconVerticalSolidList"/>
    <dgm:cxn modelId="{61F53066-7887-444B-A6AD-6972B2F69F4A}" type="presParOf" srcId="{85EE588D-0AA3-4F20-A78D-9AC2A32C1DEA}" destId="{A261F089-1650-4D1F-80CD-1E55FA5E6351}" srcOrd="2" destOrd="0" presId="urn:microsoft.com/office/officeart/2018/2/layout/IconVerticalSolidList"/>
    <dgm:cxn modelId="{9B2A1A24-C175-4C5F-B9B5-08BA675E6483}" type="presParOf" srcId="{A261F089-1650-4D1F-80CD-1E55FA5E6351}" destId="{4F421CC1-4690-43D9-89CF-BAF27FF26448}" srcOrd="0" destOrd="0" presId="urn:microsoft.com/office/officeart/2018/2/layout/IconVerticalSolidList"/>
    <dgm:cxn modelId="{F7255547-F1C5-43E3-AA74-0EB6BC45BE84}" type="presParOf" srcId="{A261F089-1650-4D1F-80CD-1E55FA5E6351}" destId="{B8940F10-5475-47D2-B836-C2EB42391CFC}" srcOrd="1" destOrd="0" presId="urn:microsoft.com/office/officeart/2018/2/layout/IconVerticalSolidList"/>
    <dgm:cxn modelId="{89B33DCA-7B0C-4A11-AE26-5E7334ABD1FB}" type="presParOf" srcId="{A261F089-1650-4D1F-80CD-1E55FA5E6351}" destId="{FB7FA391-646A-4F0E-949F-2592E6013A0E}" srcOrd="2" destOrd="0" presId="urn:microsoft.com/office/officeart/2018/2/layout/IconVerticalSolidList"/>
    <dgm:cxn modelId="{BB2D093A-D54F-4F10-9E1B-6D3CF34BF755}" type="presParOf" srcId="{A261F089-1650-4D1F-80CD-1E55FA5E6351}" destId="{AD6FDA62-E1CF-4277-977B-EA8E137F59FB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A3BF591-6F68-4681-82FD-3067CF33C089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A0E54622-F910-499E-A54C-7E75A493366B}">
      <dgm:prSet/>
      <dgm:spPr/>
      <dgm:t>
        <a:bodyPr/>
        <a:lstStyle/>
        <a:p>
          <a:r>
            <a:rPr lang="fi-FI"/>
            <a:t>Merkitys: ilmoittaa video- tai audiodatan lähteen ja tyypin</a:t>
          </a:r>
          <a:endParaRPr lang="en-US"/>
        </a:p>
      </dgm:t>
    </dgm:pt>
    <dgm:pt modelId="{5F5B61C3-17B5-4C34-AECE-4B4881CBA2EE}" type="parTrans" cxnId="{C26A1184-07BD-42D1-A3E0-58CFEDABEFA9}">
      <dgm:prSet/>
      <dgm:spPr/>
      <dgm:t>
        <a:bodyPr/>
        <a:lstStyle/>
        <a:p>
          <a:endParaRPr lang="en-US"/>
        </a:p>
      </dgm:t>
    </dgm:pt>
    <dgm:pt modelId="{E9FD9C6A-887A-406B-9D19-1639875051A8}" type="sibTrans" cxnId="{C26A1184-07BD-42D1-A3E0-58CFEDABEFA9}">
      <dgm:prSet/>
      <dgm:spPr/>
      <dgm:t>
        <a:bodyPr/>
        <a:lstStyle/>
        <a:p>
          <a:endParaRPr lang="en-US"/>
        </a:p>
      </dgm:t>
    </dgm:pt>
    <dgm:pt modelId="{0C5831BE-DE65-4FE6-A3F0-62C75F648212}">
      <dgm:prSet custT="1"/>
      <dgm:spPr/>
      <dgm:t>
        <a:bodyPr/>
        <a:lstStyle/>
        <a:p>
          <a:r>
            <a:rPr lang="fi-FI" sz="1600" dirty="0">
              <a:latin typeface="Consolas" panose="020B0609020204030204" pitchFamily="49" charset="0"/>
            </a:rPr>
            <a:t>&lt;</a:t>
          </a:r>
          <a:r>
            <a:rPr lang="fi-FI" sz="1600" dirty="0" err="1">
              <a:latin typeface="Consolas" panose="020B0609020204030204" pitchFamily="49" charset="0"/>
            </a:rPr>
            <a:t>source</a:t>
          </a:r>
          <a:r>
            <a:rPr lang="fi-FI" sz="1600" dirty="0">
              <a:latin typeface="Consolas" panose="020B0609020204030204" pitchFamily="49" charset="0"/>
            </a:rPr>
            <a:t> src=huu.mp3 </a:t>
          </a:r>
          <a:r>
            <a:rPr lang="fi-FI" sz="1600" dirty="0" err="1">
              <a:latin typeface="Consolas" panose="020B0609020204030204" pitchFamily="49" charset="0"/>
            </a:rPr>
            <a:t>type</a:t>
          </a:r>
          <a:r>
            <a:rPr lang="fi-FI" sz="1600" dirty="0">
              <a:latin typeface="Consolas" panose="020B0609020204030204" pitchFamily="49" charset="0"/>
            </a:rPr>
            <a:t> = </a:t>
          </a:r>
          <a:r>
            <a:rPr lang="fi-FI" sz="1600" dirty="0" err="1">
              <a:latin typeface="Consolas" panose="020B0609020204030204" pitchFamily="49" charset="0"/>
            </a:rPr>
            <a:t>audio</a:t>
          </a:r>
          <a:r>
            <a:rPr lang="fi-FI" sz="1600" dirty="0">
              <a:latin typeface="Consolas" panose="020B0609020204030204" pitchFamily="49" charset="0"/>
            </a:rPr>
            <a:t>/</a:t>
          </a:r>
          <a:r>
            <a:rPr lang="fi-FI" sz="1600" dirty="0" err="1">
              <a:latin typeface="Consolas" panose="020B0609020204030204" pitchFamily="49" charset="0"/>
            </a:rPr>
            <a:t>mpeg</a:t>
          </a:r>
          <a:r>
            <a:rPr lang="fi-FI" sz="1600" dirty="0">
              <a:latin typeface="Consolas" panose="020B0609020204030204" pitchFamily="49" charset="0"/>
            </a:rPr>
            <a:t>&gt;</a:t>
          </a:r>
          <a:endParaRPr lang="en-US" sz="1600" dirty="0">
            <a:latin typeface="Consolas" panose="020B0609020204030204" pitchFamily="49" charset="0"/>
          </a:endParaRPr>
        </a:p>
      </dgm:t>
    </dgm:pt>
    <dgm:pt modelId="{C3F0290C-87AF-4B8B-A30E-515A2E457B67}" type="parTrans" cxnId="{6E832F45-8B8D-495D-9A4F-00EBB9757C9B}">
      <dgm:prSet/>
      <dgm:spPr/>
      <dgm:t>
        <a:bodyPr/>
        <a:lstStyle/>
        <a:p>
          <a:endParaRPr lang="en-US"/>
        </a:p>
      </dgm:t>
    </dgm:pt>
    <dgm:pt modelId="{FE57C799-5CF9-4C8D-971E-D8E46157972E}" type="sibTrans" cxnId="{6E832F45-8B8D-495D-9A4F-00EBB9757C9B}">
      <dgm:prSet/>
      <dgm:spPr/>
      <dgm:t>
        <a:bodyPr/>
        <a:lstStyle/>
        <a:p>
          <a:endParaRPr lang="en-US"/>
        </a:p>
      </dgm:t>
    </dgm:pt>
    <dgm:pt modelId="{B5AC251D-AA68-4716-9469-BFFD08A80C09}">
      <dgm:prSet/>
      <dgm:spPr/>
      <dgm:t>
        <a:bodyPr/>
        <a:lstStyle/>
        <a:p>
          <a:r>
            <a:rPr lang="fi-FI"/>
            <a:t>Käyttö video- tai audio-elementin sisällä vaihtoehtoisten datamuotojen esittämiseen.</a:t>
          </a:r>
          <a:endParaRPr lang="en-US"/>
        </a:p>
      </dgm:t>
    </dgm:pt>
    <dgm:pt modelId="{62FEEB0C-B4BF-441A-AD80-540A85034D0C}" type="parTrans" cxnId="{F7DB9FE7-CDA6-4BC8-B0D8-562F6BE2B572}">
      <dgm:prSet/>
      <dgm:spPr/>
      <dgm:t>
        <a:bodyPr/>
        <a:lstStyle/>
        <a:p>
          <a:endParaRPr lang="en-US"/>
        </a:p>
      </dgm:t>
    </dgm:pt>
    <dgm:pt modelId="{49AAF69B-A311-46DF-8043-10A9BD7AC8C7}" type="sibTrans" cxnId="{F7DB9FE7-CDA6-4BC8-B0D8-562F6BE2B572}">
      <dgm:prSet/>
      <dgm:spPr/>
      <dgm:t>
        <a:bodyPr/>
        <a:lstStyle/>
        <a:p>
          <a:endParaRPr lang="en-US"/>
        </a:p>
      </dgm:t>
    </dgm:pt>
    <dgm:pt modelId="{4C5D000D-609E-4FA1-8DE8-EAA7E4A77910}">
      <dgm:prSet/>
      <dgm:spPr/>
      <dgm:t>
        <a:bodyPr/>
        <a:lstStyle/>
        <a:p>
          <a:r>
            <a:rPr lang="fi-FI"/>
            <a:t>Usein video- tai audiodatan lähde kannattaa ilmoittaa source-elementillä, koska silloin voidaan esittää eri mediamuotoja.</a:t>
          </a:r>
          <a:endParaRPr lang="en-US"/>
        </a:p>
      </dgm:t>
    </dgm:pt>
    <dgm:pt modelId="{2A241401-E6E3-4030-8E9B-2BC970E606F3}" type="parTrans" cxnId="{27F19103-FE91-4B30-A473-5A0F59924955}">
      <dgm:prSet/>
      <dgm:spPr/>
      <dgm:t>
        <a:bodyPr/>
        <a:lstStyle/>
        <a:p>
          <a:endParaRPr lang="en-US"/>
        </a:p>
      </dgm:t>
    </dgm:pt>
    <dgm:pt modelId="{909B6D1A-B620-4F91-BD0C-6BB975D90A52}" type="sibTrans" cxnId="{27F19103-FE91-4B30-A473-5A0F59924955}">
      <dgm:prSet/>
      <dgm:spPr/>
      <dgm:t>
        <a:bodyPr/>
        <a:lstStyle/>
        <a:p>
          <a:endParaRPr lang="en-US"/>
        </a:p>
      </dgm:t>
    </dgm:pt>
    <dgm:pt modelId="{5B2A3535-4D27-44CB-BA3D-DB8482470632}" type="pres">
      <dgm:prSet presAssocID="{0A3BF591-6F68-4681-82FD-3067CF33C089}" presName="root" presStyleCnt="0">
        <dgm:presLayoutVars>
          <dgm:dir/>
          <dgm:resizeHandles val="exact"/>
        </dgm:presLayoutVars>
      </dgm:prSet>
      <dgm:spPr/>
    </dgm:pt>
    <dgm:pt modelId="{5F7B3CE6-A706-4371-B51E-742009DB163B}" type="pres">
      <dgm:prSet presAssocID="{A0E54622-F910-499E-A54C-7E75A493366B}" presName="compNode" presStyleCnt="0"/>
      <dgm:spPr/>
    </dgm:pt>
    <dgm:pt modelId="{CFAC2F6F-3A32-4BA4-BD77-9CD61CEAB352}" type="pres">
      <dgm:prSet presAssocID="{A0E54622-F910-499E-A54C-7E75A493366B}" presName="bgRect" presStyleLbl="bgShp" presStyleIdx="0" presStyleCnt="4"/>
      <dgm:spPr/>
    </dgm:pt>
    <dgm:pt modelId="{96A128E6-E5DD-465A-97E4-D83482805B69}" type="pres">
      <dgm:prSet presAssocID="{A0E54622-F910-499E-A54C-7E75A493366B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rkkinointi"/>
        </a:ext>
      </dgm:extLst>
    </dgm:pt>
    <dgm:pt modelId="{C6013147-4C52-4D1E-B20A-C3C9E8C27442}" type="pres">
      <dgm:prSet presAssocID="{A0E54622-F910-499E-A54C-7E75A493366B}" presName="spaceRect" presStyleCnt="0"/>
      <dgm:spPr/>
    </dgm:pt>
    <dgm:pt modelId="{C12282E4-78BC-474B-8E17-645D2286478E}" type="pres">
      <dgm:prSet presAssocID="{A0E54622-F910-499E-A54C-7E75A493366B}" presName="parTx" presStyleLbl="revTx" presStyleIdx="0" presStyleCnt="4">
        <dgm:presLayoutVars>
          <dgm:chMax val="0"/>
          <dgm:chPref val="0"/>
        </dgm:presLayoutVars>
      </dgm:prSet>
      <dgm:spPr/>
    </dgm:pt>
    <dgm:pt modelId="{FDDE28E6-5BEF-4382-8298-E0CCE1FA3890}" type="pres">
      <dgm:prSet presAssocID="{E9FD9C6A-887A-406B-9D19-1639875051A8}" presName="sibTrans" presStyleCnt="0"/>
      <dgm:spPr/>
    </dgm:pt>
    <dgm:pt modelId="{78C2B5EF-FC7E-4B8E-9E20-0AB922C61D06}" type="pres">
      <dgm:prSet presAssocID="{0C5831BE-DE65-4FE6-A3F0-62C75F648212}" presName="compNode" presStyleCnt="0"/>
      <dgm:spPr/>
    </dgm:pt>
    <dgm:pt modelId="{62696BF5-4428-446F-A58E-5264955344EE}" type="pres">
      <dgm:prSet presAssocID="{0C5831BE-DE65-4FE6-A3F0-62C75F648212}" presName="bgRect" presStyleLbl="bgShp" presStyleIdx="1" presStyleCnt="4" custLinFactNeighborX="-281" custLinFactNeighborY="-3895"/>
      <dgm:spPr/>
    </dgm:pt>
    <dgm:pt modelId="{8287929D-4261-41B8-AB2A-ECE6EB4F039A}" type="pres">
      <dgm:prSet presAssocID="{0C5831BE-DE65-4FE6-A3F0-62C75F648212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sa"/>
        </a:ext>
      </dgm:extLst>
    </dgm:pt>
    <dgm:pt modelId="{AE0CB19E-B4DE-437F-9116-1AFD0CE7CE2E}" type="pres">
      <dgm:prSet presAssocID="{0C5831BE-DE65-4FE6-A3F0-62C75F648212}" presName="spaceRect" presStyleCnt="0"/>
      <dgm:spPr/>
    </dgm:pt>
    <dgm:pt modelId="{18B34C9D-42DD-4800-9454-7AC8F73645A8}" type="pres">
      <dgm:prSet presAssocID="{0C5831BE-DE65-4FE6-A3F0-62C75F648212}" presName="parTx" presStyleLbl="revTx" presStyleIdx="1" presStyleCnt="4">
        <dgm:presLayoutVars>
          <dgm:chMax val="0"/>
          <dgm:chPref val="0"/>
        </dgm:presLayoutVars>
      </dgm:prSet>
      <dgm:spPr/>
    </dgm:pt>
    <dgm:pt modelId="{86D9825A-E4A3-49B4-8D3D-0479F1EF3EA8}" type="pres">
      <dgm:prSet presAssocID="{FE57C799-5CF9-4C8D-971E-D8E46157972E}" presName="sibTrans" presStyleCnt="0"/>
      <dgm:spPr/>
    </dgm:pt>
    <dgm:pt modelId="{D797CFE0-D512-49EF-9C3C-C33E490E2F03}" type="pres">
      <dgm:prSet presAssocID="{B5AC251D-AA68-4716-9469-BFFD08A80C09}" presName="compNode" presStyleCnt="0"/>
      <dgm:spPr/>
    </dgm:pt>
    <dgm:pt modelId="{D89C8CDF-CD52-4C5D-BF70-2C249DA599DF}" type="pres">
      <dgm:prSet presAssocID="{B5AC251D-AA68-4716-9469-BFFD08A80C09}" presName="bgRect" presStyleLbl="bgShp" presStyleIdx="2" presStyleCnt="4"/>
      <dgm:spPr/>
    </dgm:pt>
    <dgm:pt modelId="{4FD2FFAE-52B6-49F7-A2A5-D4414D53C329}" type="pres">
      <dgm:prSet presAssocID="{B5AC251D-AA68-4716-9469-BFFD08A80C09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urinko"/>
        </a:ext>
      </dgm:extLst>
    </dgm:pt>
    <dgm:pt modelId="{20F9FEFB-8439-48BC-BCEB-72D8C88E07AC}" type="pres">
      <dgm:prSet presAssocID="{B5AC251D-AA68-4716-9469-BFFD08A80C09}" presName="spaceRect" presStyleCnt="0"/>
      <dgm:spPr/>
    </dgm:pt>
    <dgm:pt modelId="{A180CCA9-1218-4A5F-9A64-EB16FE5CCA02}" type="pres">
      <dgm:prSet presAssocID="{B5AC251D-AA68-4716-9469-BFFD08A80C09}" presName="parTx" presStyleLbl="revTx" presStyleIdx="2" presStyleCnt="4">
        <dgm:presLayoutVars>
          <dgm:chMax val="0"/>
          <dgm:chPref val="0"/>
        </dgm:presLayoutVars>
      </dgm:prSet>
      <dgm:spPr/>
    </dgm:pt>
    <dgm:pt modelId="{411824C2-C8A0-4554-9670-5729178A7DBE}" type="pres">
      <dgm:prSet presAssocID="{49AAF69B-A311-46DF-8043-10A9BD7AC8C7}" presName="sibTrans" presStyleCnt="0"/>
      <dgm:spPr/>
    </dgm:pt>
    <dgm:pt modelId="{5B4F34D0-7AC1-4D3C-B629-233B888B607D}" type="pres">
      <dgm:prSet presAssocID="{4C5D000D-609E-4FA1-8DE8-EAA7E4A77910}" presName="compNode" presStyleCnt="0"/>
      <dgm:spPr/>
    </dgm:pt>
    <dgm:pt modelId="{D724A0EC-D5AA-47FF-B3C5-98836123DBEB}" type="pres">
      <dgm:prSet presAssocID="{4C5D000D-609E-4FA1-8DE8-EAA7E4A77910}" presName="bgRect" presStyleLbl="bgShp" presStyleIdx="3" presStyleCnt="4"/>
      <dgm:spPr/>
    </dgm:pt>
    <dgm:pt modelId="{17CB697B-83AB-48DC-8647-705CB9C8FCC3}" type="pres">
      <dgm:prSet presAssocID="{4C5D000D-609E-4FA1-8DE8-EAA7E4A77910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odcast"/>
        </a:ext>
      </dgm:extLst>
    </dgm:pt>
    <dgm:pt modelId="{63F7AC00-68FA-424D-87DA-7EFED1AF842A}" type="pres">
      <dgm:prSet presAssocID="{4C5D000D-609E-4FA1-8DE8-EAA7E4A77910}" presName="spaceRect" presStyleCnt="0"/>
      <dgm:spPr/>
    </dgm:pt>
    <dgm:pt modelId="{0713B209-D79F-422A-B127-77886E1D46C5}" type="pres">
      <dgm:prSet presAssocID="{4C5D000D-609E-4FA1-8DE8-EAA7E4A77910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27F19103-FE91-4B30-A473-5A0F59924955}" srcId="{0A3BF591-6F68-4681-82FD-3067CF33C089}" destId="{4C5D000D-609E-4FA1-8DE8-EAA7E4A77910}" srcOrd="3" destOrd="0" parTransId="{2A241401-E6E3-4030-8E9B-2BC970E606F3}" sibTransId="{909B6D1A-B620-4F91-BD0C-6BB975D90A52}"/>
    <dgm:cxn modelId="{A74C4330-214F-4C69-B255-F57957D43115}" type="presOf" srcId="{B5AC251D-AA68-4716-9469-BFFD08A80C09}" destId="{A180CCA9-1218-4A5F-9A64-EB16FE5CCA02}" srcOrd="0" destOrd="0" presId="urn:microsoft.com/office/officeart/2018/2/layout/IconVerticalSolidList"/>
    <dgm:cxn modelId="{6E832F45-8B8D-495D-9A4F-00EBB9757C9B}" srcId="{0A3BF591-6F68-4681-82FD-3067CF33C089}" destId="{0C5831BE-DE65-4FE6-A3F0-62C75F648212}" srcOrd="1" destOrd="0" parTransId="{C3F0290C-87AF-4B8B-A30E-515A2E457B67}" sibTransId="{FE57C799-5CF9-4C8D-971E-D8E46157972E}"/>
    <dgm:cxn modelId="{C26A1184-07BD-42D1-A3E0-58CFEDABEFA9}" srcId="{0A3BF591-6F68-4681-82FD-3067CF33C089}" destId="{A0E54622-F910-499E-A54C-7E75A493366B}" srcOrd="0" destOrd="0" parTransId="{5F5B61C3-17B5-4C34-AECE-4B4881CBA2EE}" sibTransId="{E9FD9C6A-887A-406B-9D19-1639875051A8}"/>
    <dgm:cxn modelId="{FA321AD8-FD52-41B8-BEEF-34F1EF60F304}" type="presOf" srcId="{4C5D000D-609E-4FA1-8DE8-EAA7E4A77910}" destId="{0713B209-D79F-422A-B127-77886E1D46C5}" srcOrd="0" destOrd="0" presId="urn:microsoft.com/office/officeart/2018/2/layout/IconVerticalSolidList"/>
    <dgm:cxn modelId="{F7DB9FE7-CDA6-4BC8-B0D8-562F6BE2B572}" srcId="{0A3BF591-6F68-4681-82FD-3067CF33C089}" destId="{B5AC251D-AA68-4716-9469-BFFD08A80C09}" srcOrd="2" destOrd="0" parTransId="{62FEEB0C-B4BF-441A-AD80-540A85034D0C}" sibTransId="{49AAF69B-A311-46DF-8043-10A9BD7AC8C7}"/>
    <dgm:cxn modelId="{D84715F3-2BFC-47D9-BC38-9EAFD29EF949}" type="presOf" srcId="{0A3BF591-6F68-4681-82FD-3067CF33C089}" destId="{5B2A3535-4D27-44CB-BA3D-DB8482470632}" srcOrd="0" destOrd="0" presId="urn:microsoft.com/office/officeart/2018/2/layout/IconVerticalSolidList"/>
    <dgm:cxn modelId="{6AE99BFA-3A50-4CD1-BFC5-3AB3874B1E7C}" type="presOf" srcId="{A0E54622-F910-499E-A54C-7E75A493366B}" destId="{C12282E4-78BC-474B-8E17-645D2286478E}" srcOrd="0" destOrd="0" presId="urn:microsoft.com/office/officeart/2018/2/layout/IconVerticalSolidList"/>
    <dgm:cxn modelId="{74A33DFB-2933-432D-8252-CC594DC0A7EB}" type="presOf" srcId="{0C5831BE-DE65-4FE6-A3F0-62C75F648212}" destId="{18B34C9D-42DD-4800-9454-7AC8F73645A8}" srcOrd="0" destOrd="0" presId="urn:microsoft.com/office/officeart/2018/2/layout/IconVerticalSolidList"/>
    <dgm:cxn modelId="{642768CB-769F-4E19-8219-275580C7E7A0}" type="presParOf" srcId="{5B2A3535-4D27-44CB-BA3D-DB8482470632}" destId="{5F7B3CE6-A706-4371-B51E-742009DB163B}" srcOrd="0" destOrd="0" presId="urn:microsoft.com/office/officeart/2018/2/layout/IconVerticalSolidList"/>
    <dgm:cxn modelId="{5D4E0CE6-09B2-4E75-B495-023B2FF58293}" type="presParOf" srcId="{5F7B3CE6-A706-4371-B51E-742009DB163B}" destId="{CFAC2F6F-3A32-4BA4-BD77-9CD61CEAB352}" srcOrd="0" destOrd="0" presId="urn:microsoft.com/office/officeart/2018/2/layout/IconVerticalSolidList"/>
    <dgm:cxn modelId="{CDAC0EFA-6255-41A8-9E1A-7B81B678A41D}" type="presParOf" srcId="{5F7B3CE6-A706-4371-B51E-742009DB163B}" destId="{96A128E6-E5DD-465A-97E4-D83482805B69}" srcOrd="1" destOrd="0" presId="urn:microsoft.com/office/officeart/2018/2/layout/IconVerticalSolidList"/>
    <dgm:cxn modelId="{EB944D82-3446-4B59-900E-D54C48C58B19}" type="presParOf" srcId="{5F7B3CE6-A706-4371-B51E-742009DB163B}" destId="{C6013147-4C52-4D1E-B20A-C3C9E8C27442}" srcOrd="2" destOrd="0" presId="urn:microsoft.com/office/officeart/2018/2/layout/IconVerticalSolidList"/>
    <dgm:cxn modelId="{BACBD4AA-C87B-44FD-9907-3B4ABBFCBA23}" type="presParOf" srcId="{5F7B3CE6-A706-4371-B51E-742009DB163B}" destId="{C12282E4-78BC-474B-8E17-645D2286478E}" srcOrd="3" destOrd="0" presId="urn:microsoft.com/office/officeart/2018/2/layout/IconVerticalSolidList"/>
    <dgm:cxn modelId="{FC24AFF8-F0E8-4C1C-A2E1-337C01F4DC69}" type="presParOf" srcId="{5B2A3535-4D27-44CB-BA3D-DB8482470632}" destId="{FDDE28E6-5BEF-4382-8298-E0CCE1FA3890}" srcOrd="1" destOrd="0" presId="urn:microsoft.com/office/officeart/2018/2/layout/IconVerticalSolidList"/>
    <dgm:cxn modelId="{FB012B15-197F-401E-8345-D1565CFC4707}" type="presParOf" srcId="{5B2A3535-4D27-44CB-BA3D-DB8482470632}" destId="{78C2B5EF-FC7E-4B8E-9E20-0AB922C61D06}" srcOrd="2" destOrd="0" presId="urn:microsoft.com/office/officeart/2018/2/layout/IconVerticalSolidList"/>
    <dgm:cxn modelId="{86BD8B0F-A363-4F82-970B-C53691847DC5}" type="presParOf" srcId="{78C2B5EF-FC7E-4B8E-9E20-0AB922C61D06}" destId="{62696BF5-4428-446F-A58E-5264955344EE}" srcOrd="0" destOrd="0" presId="urn:microsoft.com/office/officeart/2018/2/layout/IconVerticalSolidList"/>
    <dgm:cxn modelId="{8A4F17A9-E1C1-49D7-9199-506D4E96C27F}" type="presParOf" srcId="{78C2B5EF-FC7E-4B8E-9E20-0AB922C61D06}" destId="{8287929D-4261-41B8-AB2A-ECE6EB4F039A}" srcOrd="1" destOrd="0" presId="urn:microsoft.com/office/officeart/2018/2/layout/IconVerticalSolidList"/>
    <dgm:cxn modelId="{41240848-C764-4EBF-9A1A-2E5D8CF143C2}" type="presParOf" srcId="{78C2B5EF-FC7E-4B8E-9E20-0AB922C61D06}" destId="{AE0CB19E-B4DE-437F-9116-1AFD0CE7CE2E}" srcOrd="2" destOrd="0" presId="urn:microsoft.com/office/officeart/2018/2/layout/IconVerticalSolidList"/>
    <dgm:cxn modelId="{D83C30BE-5251-4A5E-8B34-584ED91B9CA4}" type="presParOf" srcId="{78C2B5EF-FC7E-4B8E-9E20-0AB922C61D06}" destId="{18B34C9D-42DD-4800-9454-7AC8F73645A8}" srcOrd="3" destOrd="0" presId="urn:microsoft.com/office/officeart/2018/2/layout/IconVerticalSolidList"/>
    <dgm:cxn modelId="{D73A9C69-96A4-4C1E-918D-AFFDE5F5C4C3}" type="presParOf" srcId="{5B2A3535-4D27-44CB-BA3D-DB8482470632}" destId="{86D9825A-E4A3-49B4-8D3D-0479F1EF3EA8}" srcOrd="3" destOrd="0" presId="urn:microsoft.com/office/officeart/2018/2/layout/IconVerticalSolidList"/>
    <dgm:cxn modelId="{ADA18B06-5B81-4252-BF39-6CD5C1F5125D}" type="presParOf" srcId="{5B2A3535-4D27-44CB-BA3D-DB8482470632}" destId="{D797CFE0-D512-49EF-9C3C-C33E490E2F03}" srcOrd="4" destOrd="0" presId="urn:microsoft.com/office/officeart/2018/2/layout/IconVerticalSolidList"/>
    <dgm:cxn modelId="{51445081-D26F-458E-89A6-EC649872779D}" type="presParOf" srcId="{D797CFE0-D512-49EF-9C3C-C33E490E2F03}" destId="{D89C8CDF-CD52-4C5D-BF70-2C249DA599DF}" srcOrd="0" destOrd="0" presId="urn:microsoft.com/office/officeart/2018/2/layout/IconVerticalSolidList"/>
    <dgm:cxn modelId="{FFEB4C54-7CB3-438C-B5CF-252E4C7E650B}" type="presParOf" srcId="{D797CFE0-D512-49EF-9C3C-C33E490E2F03}" destId="{4FD2FFAE-52B6-49F7-A2A5-D4414D53C329}" srcOrd="1" destOrd="0" presId="urn:microsoft.com/office/officeart/2018/2/layout/IconVerticalSolidList"/>
    <dgm:cxn modelId="{C1C6028F-6205-4445-95E7-AD3C4850559F}" type="presParOf" srcId="{D797CFE0-D512-49EF-9C3C-C33E490E2F03}" destId="{20F9FEFB-8439-48BC-BCEB-72D8C88E07AC}" srcOrd="2" destOrd="0" presId="urn:microsoft.com/office/officeart/2018/2/layout/IconVerticalSolidList"/>
    <dgm:cxn modelId="{63657F33-2DF3-4FA5-9064-E661343A011C}" type="presParOf" srcId="{D797CFE0-D512-49EF-9C3C-C33E490E2F03}" destId="{A180CCA9-1218-4A5F-9A64-EB16FE5CCA02}" srcOrd="3" destOrd="0" presId="urn:microsoft.com/office/officeart/2018/2/layout/IconVerticalSolidList"/>
    <dgm:cxn modelId="{51EA157C-3F6E-44F9-89EC-5775A58F1A74}" type="presParOf" srcId="{5B2A3535-4D27-44CB-BA3D-DB8482470632}" destId="{411824C2-C8A0-4554-9670-5729178A7DBE}" srcOrd="5" destOrd="0" presId="urn:microsoft.com/office/officeart/2018/2/layout/IconVerticalSolidList"/>
    <dgm:cxn modelId="{2D63794D-646C-428C-89A5-20FCB62E51EB}" type="presParOf" srcId="{5B2A3535-4D27-44CB-BA3D-DB8482470632}" destId="{5B4F34D0-7AC1-4D3C-B629-233B888B607D}" srcOrd="6" destOrd="0" presId="urn:microsoft.com/office/officeart/2018/2/layout/IconVerticalSolidList"/>
    <dgm:cxn modelId="{1F25450E-AC78-4F60-BF6F-37E6B5681596}" type="presParOf" srcId="{5B4F34D0-7AC1-4D3C-B629-233B888B607D}" destId="{D724A0EC-D5AA-47FF-B3C5-98836123DBEB}" srcOrd="0" destOrd="0" presId="urn:microsoft.com/office/officeart/2018/2/layout/IconVerticalSolidList"/>
    <dgm:cxn modelId="{A9623C51-FCE5-45A4-BBB8-9CA11835AA55}" type="presParOf" srcId="{5B4F34D0-7AC1-4D3C-B629-233B888B607D}" destId="{17CB697B-83AB-48DC-8647-705CB9C8FCC3}" srcOrd="1" destOrd="0" presId="urn:microsoft.com/office/officeart/2018/2/layout/IconVerticalSolidList"/>
    <dgm:cxn modelId="{5F7ACA1E-4782-4B43-9B7B-B6FE74F9ACD7}" type="presParOf" srcId="{5B4F34D0-7AC1-4D3C-B629-233B888B607D}" destId="{63F7AC00-68FA-424D-87DA-7EFED1AF842A}" srcOrd="2" destOrd="0" presId="urn:microsoft.com/office/officeart/2018/2/layout/IconVerticalSolidList"/>
    <dgm:cxn modelId="{C1B000D1-3F93-4A0E-A70A-10E3EE4E4F60}" type="presParOf" srcId="{5B4F34D0-7AC1-4D3C-B629-233B888B607D}" destId="{0713B209-D79F-422A-B127-77886E1D46C5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9302F69-1314-4204-AE5C-817F3C76BC74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665F0EA8-39A4-4D0E-915F-7F5F5041685D}">
      <dgm:prSet/>
      <dgm:spPr/>
      <dgm:t>
        <a:bodyPr/>
        <a:lstStyle/>
        <a:p>
          <a:r>
            <a:rPr lang="en-US" b="1"/>
            <a:t>Sivun varsinainen sisältö</a:t>
          </a:r>
          <a:r>
            <a:rPr lang="en-US"/>
            <a:t>, joka ei sisällä mm. sivuston</a:t>
          </a:r>
          <a:r>
            <a:rPr lang="fi-FI"/>
            <a:t> </a:t>
          </a:r>
          <a:r>
            <a:rPr lang="en-US"/>
            <a:t>yleistä navigointia eikä sivujen ylätunnistetta.</a:t>
          </a:r>
        </a:p>
      </dgm:t>
    </dgm:pt>
    <dgm:pt modelId="{21E2836F-3C35-4996-A474-3B06597C07A7}" type="parTrans" cxnId="{7372B910-AAD0-4FD7-BD95-ED77E75D7A37}">
      <dgm:prSet/>
      <dgm:spPr/>
      <dgm:t>
        <a:bodyPr/>
        <a:lstStyle/>
        <a:p>
          <a:endParaRPr lang="en-US"/>
        </a:p>
      </dgm:t>
    </dgm:pt>
    <dgm:pt modelId="{5621B821-B6DC-4B46-B8C1-C8E1E13EF12D}" type="sibTrans" cxnId="{7372B910-AAD0-4FD7-BD95-ED77E75D7A37}">
      <dgm:prSet/>
      <dgm:spPr/>
      <dgm:t>
        <a:bodyPr/>
        <a:lstStyle/>
        <a:p>
          <a:endParaRPr lang="en-US"/>
        </a:p>
      </dgm:t>
    </dgm:pt>
    <dgm:pt modelId="{AED1F5E5-15C8-472E-9116-94996D380011}">
      <dgm:prSet/>
      <dgm:spPr/>
      <dgm:t>
        <a:bodyPr/>
        <a:lstStyle/>
        <a:p>
          <a:r>
            <a:rPr lang="en-US"/>
            <a:t>Main elementti esittää sivun varsinaisen sisällön.</a:t>
          </a:r>
        </a:p>
      </dgm:t>
    </dgm:pt>
    <dgm:pt modelId="{7C765E1D-E25F-45AD-8B54-F795DF8BEBF0}" type="parTrans" cxnId="{E5C90058-9040-45D9-9FC5-DC7CF131B22D}">
      <dgm:prSet/>
      <dgm:spPr/>
      <dgm:t>
        <a:bodyPr/>
        <a:lstStyle/>
        <a:p>
          <a:endParaRPr lang="en-US"/>
        </a:p>
      </dgm:t>
    </dgm:pt>
    <dgm:pt modelId="{85EAB7B9-44F9-4EE0-9D41-E38FB47580A6}" type="sibTrans" cxnId="{E5C90058-9040-45D9-9FC5-DC7CF131B22D}">
      <dgm:prSet/>
      <dgm:spPr/>
      <dgm:t>
        <a:bodyPr/>
        <a:lstStyle/>
        <a:p>
          <a:endParaRPr lang="en-US"/>
        </a:p>
      </dgm:t>
    </dgm:pt>
    <dgm:pt modelId="{8087C9B9-C52D-4F17-B160-34A30BCF2F1C}">
      <dgm:prSet/>
      <dgm:spPr/>
      <dgm:t>
        <a:bodyPr/>
        <a:lstStyle/>
        <a:p>
          <a:r>
            <a:rPr lang="en-US" dirty="0" err="1"/>
            <a:t>Sivulla</a:t>
          </a:r>
          <a:r>
            <a:rPr lang="en-US" dirty="0"/>
            <a:t> </a:t>
          </a:r>
          <a:r>
            <a:rPr lang="en-US" dirty="0" err="1"/>
            <a:t>saa</a:t>
          </a:r>
          <a:r>
            <a:rPr lang="en-US" dirty="0"/>
            <a:t> olla vain </a:t>
          </a:r>
          <a:r>
            <a:rPr lang="en-US" b="1" dirty="0" err="1"/>
            <a:t>yksi</a:t>
          </a:r>
          <a:r>
            <a:rPr lang="en-US" b="1" dirty="0"/>
            <a:t> </a:t>
          </a:r>
          <a:r>
            <a:rPr lang="en-US" b="1" dirty="0">
              <a:latin typeface="Consolas" panose="020B0609020204030204" pitchFamily="49" charset="0"/>
            </a:rPr>
            <a:t>main-</a:t>
          </a:r>
          <a:r>
            <a:rPr lang="en-US" b="1" dirty="0" err="1">
              <a:latin typeface="Consolas" panose="020B0609020204030204" pitchFamily="49" charset="0"/>
            </a:rPr>
            <a:t>elementti</a:t>
          </a:r>
          <a:r>
            <a:rPr lang="en-US" dirty="0">
              <a:latin typeface="Consolas" panose="020B0609020204030204" pitchFamily="49" charset="0"/>
            </a:rPr>
            <a:t>, </a:t>
          </a:r>
          <a:r>
            <a:rPr lang="en-US" dirty="0" err="1">
              <a:latin typeface="Consolas" panose="020B0609020204030204" pitchFamily="49" charset="0"/>
            </a:rPr>
            <a:t>ei</a:t>
          </a:r>
          <a:r>
            <a:rPr lang="en-US" dirty="0">
              <a:latin typeface="Consolas" panose="020B0609020204030204" pitchFamily="49" charset="0"/>
            </a:rPr>
            <a:t> article-,</a:t>
          </a:r>
          <a:r>
            <a:rPr lang="fi-FI" dirty="0">
              <a:latin typeface="Consolas" panose="020B0609020204030204" pitchFamily="49" charset="0"/>
            </a:rPr>
            <a:t> </a:t>
          </a:r>
          <a:r>
            <a:rPr lang="en-US" dirty="0">
              <a:latin typeface="Consolas" panose="020B0609020204030204" pitchFamily="49" charset="0"/>
            </a:rPr>
            <a:t>aside-, footer-, header- </a:t>
          </a:r>
          <a:r>
            <a:rPr lang="en-US" dirty="0" err="1">
              <a:latin typeface="Calibri" panose="020F0502020204030204" pitchFamily="34" charset="0"/>
              <a:cs typeface="Calibri" panose="020F0502020204030204" pitchFamily="34" charset="0"/>
            </a:rPr>
            <a:t>eikä</a:t>
          </a:r>
          <a:r>
            <a:rPr lang="en-US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dirty="0">
              <a:latin typeface="Consolas" panose="020B0609020204030204" pitchFamily="49" charset="0"/>
            </a:rPr>
            <a:t>nav</a:t>
          </a:r>
          <a:r>
            <a:rPr lang="en-US" dirty="0"/>
            <a:t>-</a:t>
          </a:r>
          <a:r>
            <a:rPr lang="en-US" dirty="0" err="1"/>
            <a:t>elementin</a:t>
          </a:r>
          <a:r>
            <a:rPr lang="en-US" dirty="0"/>
            <a:t> </a:t>
          </a:r>
          <a:r>
            <a:rPr lang="en-US" dirty="0" err="1"/>
            <a:t>sisällä</a:t>
          </a:r>
          <a:r>
            <a:rPr lang="en-US" dirty="0"/>
            <a:t>.</a:t>
          </a:r>
        </a:p>
      </dgm:t>
    </dgm:pt>
    <dgm:pt modelId="{BE0F1636-9950-4ADA-BCE5-205C0CE91765}" type="parTrans" cxnId="{88007276-789B-47F9-A337-24B3DA653F23}">
      <dgm:prSet/>
      <dgm:spPr/>
      <dgm:t>
        <a:bodyPr/>
        <a:lstStyle/>
        <a:p>
          <a:endParaRPr lang="en-US"/>
        </a:p>
      </dgm:t>
    </dgm:pt>
    <dgm:pt modelId="{FAF8F4F8-FFFA-4720-BF5B-B526303763A4}" type="sibTrans" cxnId="{88007276-789B-47F9-A337-24B3DA653F23}">
      <dgm:prSet/>
      <dgm:spPr/>
      <dgm:t>
        <a:bodyPr/>
        <a:lstStyle/>
        <a:p>
          <a:endParaRPr lang="en-US"/>
        </a:p>
      </dgm:t>
    </dgm:pt>
    <dgm:pt modelId="{9A416026-18BD-4354-BFF9-3EFE571FCB04}">
      <dgm:prSet/>
      <dgm:spPr/>
      <dgm:t>
        <a:bodyPr/>
        <a:lstStyle/>
        <a:p>
          <a:r>
            <a:rPr lang="en-US"/>
            <a:t>Voidaan käyttää koodaustyyliin kuuluvana sivun  varsinaiselle sisällölle.</a:t>
          </a:r>
        </a:p>
      </dgm:t>
    </dgm:pt>
    <dgm:pt modelId="{A8AA2F23-2CC0-426D-AE08-D5F216C4A00A}" type="parTrans" cxnId="{CFA9CB63-FE9D-41A0-8A1B-AC3DB5B72C7E}">
      <dgm:prSet/>
      <dgm:spPr/>
      <dgm:t>
        <a:bodyPr/>
        <a:lstStyle/>
        <a:p>
          <a:endParaRPr lang="en-US"/>
        </a:p>
      </dgm:t>
    </dgm:pt>
    <dgm:pt modelId="{582066B6-4C31-4162-ADB2-8AFBFBBC4D33}" type="sibTrans" cxnId="{CFA9CB63-FE9D-41A0-8A1B-AC3DB5B72C7E}">
      <dgm:prSet/>
      <dgm:spPr/>
      <dgm:t>
        <a:bodyPr/>
        <a:lstStyle/>
        <a:p>
          <a:endParaRPr lang="en-US"/>
        </a:p>
      </dgm:t>
    </dgm:pt>
    <dgm:pt modelId="{A4725ADE-5E2C-4FAE-BF1D-9AC98003B467}">
      <dgm:prSet/>
      <dgm:spPr/>
      <dgm:t>
        <a:bodyPr/>
        <a:lstStyle/>
        <a:p>
          <a:r>
            <a:rPr lang="en-US" b="1"/>
            <a:t>Main elementin käyttö on</a:t>
          </a:r>
          <a:r>
            <a:rPr lang="fi-FI" b="1"/>
            <a:t> </a:t>
          </a:r>
          <a:r>
            <a:rPr lang="en-US" b="1"/>
            <a:t>kiistanalainen</a:t>
          </a:r>
          <a:r>
            <a:rPr lang="en-US"/>
            <a:t>, usein  käytetään diviä korvaamaan main</a:t>
          </a:r>
        </a:p>
      </dgm:t>
    </dgm:pt>
    <dgm:pt modelId="{2B1ED591-6B10-4923-B31E-A12B661CE63A}" type="parTrans" cxnId="{2C3E584D-0B7D-496D-937A-A5F4E6B13FEB}">
      <dgm:prSet/>
      <dgm:spPr/>
      <dgm:t>
        <a:bodyPr/>
        <a:lstStyle/>
        <a:p>
          <a:endParaRPr lang="en-US"/>
        </a:p>
      </dgm:t>
    </dgm:pt>
    <dgm:pt modelId="{283AA773-BDB2-4E11-A970-CA6EC543AA72}" type="sibTrans" cxnId="{2C3E584D-0B7D-496D-937A-A5F4E6B13FEB}">
      <dgm:prSet/>
      <dgm:spPr/>
      <dgm:t>
        <a:bodyPr/>
        <a:lstStyle/>
        <a:p>
          <a:endParaRPr lang="en-US"/>
        </a:p>
      </dgm:t>
    </dgm:pt>
    <dgm:pt modelId="{442873B2-6D11-46B6-97CE-DF804D16A338}" type="pres">
      <dgm:prSet presAssocID="{09302F69-1314-4204-AE5C-817F3C76BC74}" presName="linear" presStyleCnt="0">
        <dgm:presLayoutVars>
          <dgm:animLvl val="lvl"/>
          <dgm:resizeHandles val="exact"/>
        </dgm:presLayoutVars>
      </dgm:prSet>
      <dgm:spPr/>
    </dgm:pt>
    <dgm:pt modelId="{A0F8667C-6AF9-43C6-A89A-43F148A3313F}" type="pres">
      <dgm:prSet presAssocID="{665F0EA8-39A4-4D0E-915F-7F5F5041685D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7D9173A9-54B6-48D3-B620-0965073D4506}" type="pres">
      <dgm:prSet presAssocID="{5621B821-B6DC-4B46-B8C1-C8E1E13EF12D}" presName="spacer" presStyleCnt="0"/>
      <dgm:spPr/>
    </dgm:pt>
    <dgm:pt modelId="{DF1268B5-488C-4F25-A494-F0AF511ED9EB}" type="pres">
      <dgm:prSet presAssocID="{AED1F5E5-15C8-472E-9116-94996D380011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A003B3A5-DE2E-4E4D-844B-53D40C48CFB0}" type="pres">
      <dgm:prSet presAssocID="{85EAB7B9-44F9-4EE0-9D41-E38FB47580A6}" presName="spacer" presStyleCnt="0"/>
      <dgm:spPr/>
    </dgm:pt>
    <dgm:pt modelId="{54BE564D-1C48-4A39-A829-B047F000E850}" type="pres">
      <dgm:prSet presAssocID="{8087C9B9-C52D-4F17-B160-34A30BCF2F1C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FA1A43C9-7073-4F49-BE1F-216B0E7C5F67}" type="pres">
      <dgm:prSet presAssocID="{FAF8F4F8-FFFA-4720-BF5B-B526303763A4}" presName="spacer" presStyleCnt="0"/>
      <dgm:spPr/>
    </dgm:pt>
    <dgm:pt modelId="{425EE451-1314-4361-B926-7883FBF4BF49}" type="pres">
      <dgm:prSet presAssocID="{9A416026-18BD-4354-BFF9-3EFE571FCB04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C8A436F6-EC73-498B-BD12-15085F313072}" type="pres">
      <dgm:prSet presAssocID="{582066B6-4C31-4162-ADB2-8AFBFBBC4D33}" presName="spacer" presStyleCnt="0"/>
      <dgm:spPr/>
    </dgm:pt>
    <dgm:pt modelId="{884FA87E-A2D2-4F87-8658-39FD737638C1}" type="pres">
      <dgm:prSet presAssocID="{A4725ADE-5E2C-4FAE-BF1D-9AC98003B467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A7B04C0C-A399-4D3E-AA71-C0D20EAC5DF8}" type="presOf" srcId="{AED1F5E5-15C8-472E-9116-94996D380011}" destId="{DF1268B5-488C-4F25-A494-F0AF511ED9EB}" srcOrd="0" destOrd="0" presId="urn:microsoft.com/office/officeart/2005/8/layout/vList2"/>
    <dgm:cxn modelId="{7372B910-AAD0-4FD7-BD95-ED77E75D7A37}" srcId="{09302F69-1314-4204-AE5C-817F3C76BC74}" destId="{665F0EA8-39A4-4D0E-915F-7F5F5041685D}" srcOrd="0" destOrd="0" parTransId="{21E2836F-3C35-4996-A474-3B06597C07A7}" sibTransId="{5621B821-B6DC-4B46-B8C1-C8E1E13EF12D}"/>
    <dgm:cxn modelId="{CFA9CB63-FE9D-41A0-8A1B-AC3DB5B72C7E}" srcId="{09302F69-1314-4204-AE5C-817F3C76BC74}" destId="{9A416026-18BD-4354-BFF9-3EFE571FCB04}" srcOrd="3" destOrd="0" parTransId="{A8AA2F23-2CC0-426D-AE08-D5F216C4A00A}" sibTransId="{582066B6-4C31-4162-ADB2-8AFBFBBC4D33}"/>
    <dgm:cxn modelId="{2C3E584D-0B7D-496D-937A-A5F4E6B13FEB}" srcId="{09302F69-1314-4204-AE5C-817F3C76BC74}" destId="{A4725ADE-5E2C-4FAE-BF1D-9AC98003B467}" srcOrd="4" destOrd="0" parTransId="{2B1ED591-6B10-4923-B31E-A12B661CE63A}" sibTransId="{283AA773-BDB2-4E11-A970-CA6EC543AA72}"/>
    <dgm:cxn modelId="{88007276-789B-47F9-A337-24B3DA653F23}" srcId="{09302F69-1314-4204-AE5C-817F3C76BC74}" destId="{8087C9B9-C52D-4F17-B160-34A30BCF2F1C}" srcOrd="2" destOrd="0" parTransId="{BE0F1636-9950-4ADA-BCE5-205C0CE91765}" sibTransId="{FAF8F4F8-FFFA-4720-BF5B-B526303763A4}"/>
    <dgm:cxn modelId="{E5C90058-9040-45D9-9FC5-DC7CF131B22D}" srcId="{09302F69-1314-4204-AE5C-817F3C76BC74}" destId="{AED1F5E5-15C8-472E-9116-94996D380011}" srcOrd="1" destOrd="0" parTransId="{7C765E1D-E25F-45AD-8B54-F795DF8BEBF0}" sibTransId="{85EAB7B9-44F9-4EE0-9D41-E38FB47580A6}"/>
    <dgm:cxn modelId="{9385FE80-BD06-41C0-8A8D-1561D56146E7}" type="presOf" srcId="{A4725ADE-5E2C-4FAE-BF1D-9AC98003B467}" destId="{884FA87E-A2D2-4F87-8658-39FD737638C1}" srcOrd="0" destOrd="0" presId="urn:microsoft.com/office/officeart/2005/8/layout/vList2"/>
    <dgm:cxn modelId="{D2D7E8C4-F660-4C2B-A8FC-822E958657F6}" type="presOf" srcId="{09302F69-1314-4204-AE5C-817F3C76BC74}" destId="{442873B2-6D11-46B6-97CE-DF804D16A338}" srcOrd="0" destOrd="0" presId="urn:microsoft.com/office/officeart/2005/8/layout/vList2"/>
    <dgm:cxn modelId="{58CD28CC-7DAF-49F4-AF37-A14BD90EF30A}" type="presOf" srcId="{9A416026-18BD-4354-BFF9-3EFE571FCB04}" destId="{425EE451-1314-4361-B926-7883FBF4BF49}" srcOrd="0" destOrd="0" presId="urn:microsoft.com/office/officeart/2005/8/layout/vList2"/>
    <dgm:cxn modelId="{580456D5-D353-4507-BCF9-7F631430B1BF}" type="presOf" srcId="{8087C9B9-C52D-4F17-B160-34A30BCF2F1C}" destId="{54BE564D-1C48-4A39-A829-B047F000E850}" srcOrd="0" destOrd="0" presId="urn:microsoft.com/office/officeart/2005/8/layout/vList2"/>
    <dgm:cxn modelId="{ABFA09F1-63C4-4057-A5F2-2B452040572C}" type="presOf" srcId="{665F0EA8-39A4-4D0E-915F-7F5F5041685D}" destId="{A0F8667C-6AF9-43C6-A89A-43F148A3313F}" srcOrd="0" destOrd="0" presId="urn:microsoft.com/office/officeart/2005/8/layout/vList2"/>
    <dgm:cxn modelId="{A4001A24-70EF-4AFB-B585-1FAAD9A77306}" type="presParOf" srcId="{442873B2-6D11-46B6-97CE-DF804D16A338}" destId="{A0F8667C-6AF9-43C6-A89A-43F148A3313F}" srcOrd="0" destOrd="0" presId="urn:microsoft.com/office/officeart/2005/8/layout/vList2"/>
    <dgm:cxn modelId="{3A8F64C1-E3CE-448D-B53A-88EEC2BAF241}" type="presParOf" srcId="{442873B2-6D11-46B6-97CE-DF804D16A338}" destId="{7D9173A9-54B6-48D3-B620-0965073D4506}" srcOrd="1" destOrd="0" presId="urn:microsoft.com/office/officeart/2005/8/layout/vList2"/>
    <dgm:cxn modelId="{C96D8411-EFD8-44AD-9906-6FDC98C82743}" type="presParOf" srcId="{442873B2-6D11-46B6-97CE-DF804D16A338}" destId="{DF1268B5-488C-4F25-A494-F0AF511ED9EB}" srcOrd="2" destOrd="0" presId="urn:microsoft.com/office/officeart/2005/8/layout/vList2"/>
    <dgm:cxn modelId="{F06D7C16-193B-4765-BB6E-D07201E00F1E}" type="presParOf" srcId="{442873B2-6D11-46B6-97CE-DF804D16A338}" destId="{A003B3A5-DE2E-4E4D-844B-53D40C48CFB0}" srcOrd="3" destOrd="0" presId="urn:microsoft.com/office/officeart/2005/8/layout/vList2"/>
    <dgm:cxn modelId="{AF3FD521-7A92-4EE8-A15F-398E8C2183F1}" type="presParOf" srcId="{442873B2-6D11-46B6-97CE-DF804D16A338}" destId="{54BE564D-1C48-4A39-A829-B047F000E850}" srcOrd="4" destOrd="0" presId="urn:microsoft.com/office/officeart/2005/8/layout/vList2"/>
    <dgm:cxn modelId="{16B27B7B-3052-4A25-A517-76748BC4F014}" type="presParOf" srcId="{442873B2-6D11-46B6-97CE-DF804D16A338}" destId="{FA1A43C9-7073-4F49-BE1F-216B0E7C5F67}" srcOrd="5" destOrd="0" presId="urn:microsoft.com/office/officeart/2005/8/layout/vList2"/>
    <dgm:cxn modelId="{3C02E22F-1BFD-48B2-8A06-8E9AFA5BFD08}" type="presParOf" srcId="{442873B2-6D11-46B6-97CE-DF804D16A338}" destId="{425EE451-1314-4361-B926-7883FBF4BF49}" srcOrd="6" destOrd="0" presId="urn:microsoft.com/office/officeart/2005/8/layout/vList2"/>
    <dgm:cxn modelId="{CC52C8F2-35C5-4BBE-9060-4F2EB300D1A8}" type="presParOf" srcId="{442873B2-6D11-46B6-97CE-DF804D16A338}" destId="{C8A436F6-EC73-498B-BD12-15085F313072}" srcOrd="7" destOrd="0" presId="urn:microsoft.com/office/officeart/2005/8/layout/vList2"/>
    <dgm:cxn modelId="{7E222D89-267D-4445-B624-CCA0C1B7B4D9}" type="presParOf" srcId="{442873B2-6D11-46B6-97CE-DF804D16A338}" destId="{884FA87E-A2D2-4F87-8658-39FD737638C1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C906908-5B06-4A64-996C-B44C81CFAF40}">
      <dsp:nvSpPr>
        <dsp:cNvPr id="0" name=""/>
        <dsp:cNvSpPr/>
      </dsp:nvSpPr>
      <dsp:spPr>
        <a:xfrm>
          <a:off x="0" y="697506"/>
          <a:ext cx="4231481" cy="119933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87DD4D8-6106-4433-A085-FDAAB8964807}">
      <dsp:nvSpPr>
        <dsp:cNvPr id="0" name=""/>
        <dsp:cNvSpPr/>
      </dsp:nvSpPr>
      <dsp:spPr>
        <a:xfrm>
          <a:off x="432647" y="903856"/>
          <a:ext cx="786631" cy="78663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6278EC5-3BD5-45AC-A4DD-397D88C995DF}">
      <dsp:nvSpPr>
        <dsp:cNvPr id="0" name=""/>
        <dsp:cNvSpPr/>
      </dsp:nvSpPr>
      <dsp:spPr>
        <a:xfrm>
          <a:off x="1651925" y="697506"/>
          <a:ext cx="2528805" cy="15210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975" tIns="160975" rIns="160975" bIns="160975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 err="1"/>
            <a:t>Dokumenttityyppinä</a:t>
          </a:r>
          <a:r>
            <a:rPr lang="en-US" sz="2400" kern="1200" dirty="0"/>
            <a:t> on html.</a:t>
          </a:r>
        </a:p>
      </dsp:txBody>
      <dsp:txXfrm>
        <a:off x="1651925" y="697506"/>
        <a:ext cx="2528805" cy="1521024"/>
      </dsp:txXfrm>
    </dsp:sp>
    <dsp:sp modelId="{4F421CC1-4690-43D9-89CF-BAF27FF26448}">
      <dsp:nvSpPr>
        <dsp:cNvPr id="0" name=""/>
        <dsp:cNvSpPr/>
      </dsp:nvSpPr>
      <dsp:spPr>
        <a:xfrm>
          <a:off x="0" y="2587264"/>
          <a:ext cx="4231481" cy="143023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8940F10-5475-47D2-B836-C2EB42391CFC}">
      <dsp:nvSpPr>
        <dsp:cNvPr id="0" name=""/>
        <dsp:cNvSpPr/>
      </dsp:nvSpPr>
      <dsp:spPr>
        <a:xfrm>
          <a:off x="432647" y="2909068"/>
          <a:ext cx="786631" cy="78663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D6FDA62-E1CF-4277-977B-EA8E137F59FB}">
      <dsp:nvSpPr>
        <dsp:cNvPr id="0" name=""/>
        <dsp:cNvSpPr/>
      </dsp:nvSpPr>
      <dsp:spPr>
        <a:xfrm>
          <a:off x="1651925" y="2702718"/>
          <a:ext cx="2528805" cy="15210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975" tIns="160975" rIns="160975" bIns="160975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 err="1"/>
            <a:t>Kirjoita</a:t>
          </a:r>
          <a:r>
            <a:rPr lang="en-US" sz="2000" kern="1200" dirty="0"/>
            <a:t> </a:t>
          </a:r>
          <a:br>
            <a:rPr lang="en-US" sz="2000" kern="1200" dirty="0"/>
          </a:br>
          <a:r>
            <a:rPr lang="en-US" sz="1800" b="1" kern="1200" dirty="0">
              <a:latin typeface="Consolas" panose="020B0609020204030204" pitchFamily="49" charset="0"/>
            </a:rPr>
            <a:t>&lt;!doctype html&gt;</a:t>
          </a:r>
          <a:r>
            <a:rPr lang="en-US" sz="2000" b="1" kern="1200" dirty="0"/>
            <a:t> </a:t>
          </a:r>
          <a:r>
            <a:rPr lang="en-US" sz="2000" kern="1200" dirty="0" err="1"/>
            <a:t>tagi</a:t>
          </a:r>
          <a:r>
            <a:rPr lang="en-US" sz="2000" kern="1200" dirty="0"/>
            <a:t> </a:t>
          </a:r>
          <a:r>
            <a:rPr lang="en-US" sz="2000" kern="1200" dirty="0" err="1"/>
            <a:t>jokaisen</a:t>
          </a:r>
          <a:r>
            <a:rPr lang="en-US" sz="2000" kern="1200" dirty="0"/>
            <a:t> </a:t>
          </a:r>
          <a:r>
            <a:rPr lang="en-US" sz="2000" kern="1200" dirty="0" err="1"/>
            <a:t>sivun</a:t>
          </a:r>
          <a:r>
            <a:rPr lang="en-US" sz="2000" kern="1200" dirty="0"/>
            <a:t>  </a:t>
          </a:r>
          <a:r>
            <a:rPr lang="en-US" sz="2000" kern="1200" dirty="0" err="1"/>
            <a:t>ylimmäiseksi</a:t>
          </a:r>
          <a:r>
            <a:rPr lang="en-US" sz="2000" kern="1200" dirty="0"/>
            <a:t> </a:t>
          </a:r>
          <a:r>
            <a:rPr lang="en-US" sz="2000" kern="1200" dirty="0" err="1"/>
            <a:t>tiedoksi</a:t>
          </a:r>
          <a:r>
            <a:rPr lang="en-US" sz="2000" kern="1200" dirty="0"/>
            <a:t>.</a:t>
          </a:r>
        </a:p>
      </dsp:txBody>
      <dsp:txXfrm>
        <a:off x="1651925" y="2702718"/>
        <a:ext cx="2528805" cy="152102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AC2F6F-3A32-4BA4-BD77-9CD61CEAB352}">
      <dsp:nvSpPr>
        <dsp:cNvPr id="0" name=""/>
        <dsp:cNvSpPr/>
      </dsp:nvSpPr>
      <dsp:spPr>
        <a:xfrm>
          <a:off x="0" y="2042"/>
          <a:ext cx="4231481" cy="103519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6A128E6-E5DD-465A-97E4-D83482805B69}">
      <dsp:nvSpPr>
        <dsp:cNvPr id="0" name=""/>
        <dsp:cNvSpPr/>
      </dsp:nvSpPr>
      <dsp:spPr>
        <a:xfrm>
          <a:off x="313145" y="234960"/>
          <a:ext cx="569355" cy="56935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12282E4-78BC-474B-8E17-645D2286478E}">
      <dsp:nvSpPr>
        <dsp:cNvPr id="0" name=""/>
        <dsp:cNvSpPr/>
      </dsp:nvSpPr>
      <dsp:spPr>
        <a:xfrm>
          <a:off x="1195647" y="2042"/>
          <a:ext cx="3035833" cy="10351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9558" tIns="109558" rIns="109558" bIns="109558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i-FI" sz="1500" kern="1200"/>
            <a:t>Merkitys: ilmoittaa video- tai audiodatan lähteen ja tyypin</a:t>
          </a:r>
          <a:endParaRPr lang="en-US" sz="1500" kern="1200"/>
        </a:p>
      </dsp:txBody>
      <dsp:txXfrm>
        <a:off x="1195647" y="2042"/>
        <a:ext cx="3035833" cy="1035192"/>
      </dsp:txXfrm>
    </dsp:sp>
    <dsp:sp modelId="{62696BF5-4428-446F-A58E-5264955344EE}">
      <dsp:nvSpPr>
        <dsp:cNvPr id="0" name=""/>
        <dsp:cNvSpPr/>
      </dsp:nvSpPr>
      <dsp:spPr>
        <a:xfrm>
          <a:off x="0" y="1255712"/>
          <a:ext cx="4231481" cy="103519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287929D-4261-41B8-AB2A-ECE6EB4F039A}">
      <dsp:nvSpPr>
        <dsp:cNvPr id="0" name=""/>
        <dsp:cNvSpPr/>
      </dsp:nvSpPr>
      <dsp:spPr>
        <a:xfrm>
          <a:off x="313145" y="1528951"/>
          <a:ext cx="569355" cy="56935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8B34C9D-42DD-4800-9454-7AC8F73645A8}">
      <dsp:nvSpPr>
        <dsp:cNvPr id="0" name=""/>
        <dsp:cNvSpPr/>
      </dsp:nvSpPr>
      <dsp:spPr>
        <a:xfrm>
          <a:off x="1195647" y="1296033"/>
          <a:ext cx="3035833" cy="10351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9558" tIns="109558" rIns="109558" bIns="109558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i-FI" sz="1600" kern="1200" dirty="0">
              <a:latin typeface="Consolas" panose="020B0609020204030204" pitchFamily="49" charset="0"/>
            </a:rPr>
            <a:t>&lt;</a:t>
          </a:r>
          <a:r>
            <a:rPr lang="fi-FI" sz="1600" kern="1200" dirty="0" err="1">
              <a:latin typeface="Consolas" panose="020B0609020204030204" pitchFamily="49" charset="0"/>
            </a:rPr>
            <a:t>source</a:t>
          </a:r>
          <a:r>
            <a:rPr lang="fi-FI" sz="1600" kern="1200" dirty="0">
              <a:latin typeface="Consolas" panose="020B0609020204030204" pitchFamily="49" charset="0"/>
            </a:rPr>
            <a:t> src=huu.mp3 </a:t>
          </a:r>
          <a:r>
            <a:rPr lang="fi-FI" sz="1600" kern="1200" dirty="0" err="1">
              <a:latin typeface="Consolas" panose="020B0609020204030204" pitchFamily="49" charset="0"/>
            </a:rPr>
            <a:t>type</a:t>
          </a:r>
          <a:r>
            <a:rPr lang="fi-FI" sz="1600" kern="1200" dirty="0">
              <a:latin typeface="Consolas" panose="020B0609020204030204" pitchFamily="49" charset="0"/>
            </a:rPr>
            <a:t> = </a:t>
          </a:r>
          <a:r>
            <a:rPr lang="fi-FI" sz="1600" kern="1200" dirty="0" err="1">
              <a:latin typeface="Consolas" panose="020B0609020204030204" pitchFamily="49" charset="0"/>
            </a:rPr>
            <a:t>audio</a:t>
          </a:r>
          <a:r>
            <a:rPr lang="fi-FI" sz="1600" kern="1200" dirty="0">
              <a:latin typeface="Consolas" panose="020B0609020204030204" pitchFamily="49" charset="0"/>
            </a:rPr>
            <a:t>/</a:t>
          </a:r>
          <a:r>
            <a:rPr lang="fi-FI" sz="1600" kern="1200" dirty="0" err="1">
              <a:latin typeface="Consolas" panose="020B0609020204030204" pitchFamily="49" charset="0"/>
            </a:rPr>
            <a:t>mpeg</a:t>
          </a:r>
          <a:r>
            <a:rPr lang="fi-FI" sz="1600" kern="1200" dirty="0">
              <a:latin typeface="Consolas" panose="020B0609020204030204" pitchFamily="49" charset="0"/>
            </a:rPr>
            <a:t>&gt;</a:t>
          </a:r>
          <a:endParaRPr lang="en-US" sz="1600" kern="1200" dirty="0">
            <a:latin typeface="Consolas" panose="020B0609020204030204" pitchFamily="49" charset="0"/>
          </a:endParaRPr>
        </a:p>
      </dsp:txBody>
      <dsp:txXfrm>
        <a:off x="1195647" y="1296033"/>
        <a:ext cx="3035833" cy="1035192"/>
      </dsp:txXfrm>
    </dsp:sp>
    <dsp:sp modelId="{D89C8CDF-CD52-4C5D-BF70-2C249DA599DF}">
      <dsp:nvSpPr>
        <dsp:cNvPr id="0" name=""/>
        <dsp:cNvSpPr/>
      </dsp:nvSpPr>
      <dsp:spPr>
        <a:xfrm>
          <a:off x="0" y="2590024"/>
          <a:ext cx="4231481" cy="1035192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FD2FFAE-52B6-49F7-A2A5-D4414D53C329}">
      <dsp:nvSpPr>
        <dsp:cNvPr id="0" name=""/>
        <dsp:cNvSpPr/>
      </dsp:nvSpPr>
      <dsp:spPr>
        <a:xfrm>
          <a:off x="313145" y="2822942"/>
          <a:ext cx="569355" cy="56935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80CCA9-1218-4A5F-9A64-EB16FE5CCA02}">
      <dsp:nvSpPr>
        <dsp:cNvPr id="0" name=""/>
        <dsp:cNvSpPr/>
      </dsp:nvSpPr>
      <dsp:spPr>
        <a:xfrm>
          <a:off x="1195647" y="2590024"/>
          <a:ext cx="3035833" cy="10351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9558" tIns="109558" rIns="109558" bIns="109558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i-FI" sz="1500" kern="1200"/>
            <a:t>Käyttö video- tai audio-elementin sisällä vaihtoehtoisten datamuotojen esittämiseen.</a:t>
          </a:r>
          <a:endParaRPr lang="en-US" sz="1500" kern="1200"/>
        </a:p>
      </dsp:txBody>
      <dsp:txXfrm>
        <a:off x="1195647" y="2590024"/>
        <a:ext cx="3035833" cy="1035192"/>
      </dsp:txXfrm>
    </dsp:sp>
    <dsp:sp modelId="{D724A0EC-D5AA-47FF-B3C5-98836123DBEB}">
      <dsp:nvSpPr>
        <dsp:cNvPr id="0" name=""/>
        <dsp:cNvSpPr/>
      </dsp:nvSpPr>
      <dsp:spPr>
        <a:xfrm>
          <a:off x="0" y="3884014"/>
          <a:ext cx="4231481" cy="1035192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7CB697B-83AB-48DC-8647-705CB9C8FCC3}">
      <dsp:nvSpPr>
        <dsp:cNvPr id="0" name=""/>
        <dsp:cNvSpPr/>
      </dsp:nvSpPr>
      <dsp:spPr>
        <a:xfrm>
          <a:off x="313145" y="4116933"/>
          <a:ext cx="569355" cy="56935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713B209-D79F-422A-B127-77886E1D46C5}">
      <dsp:nvSpPr>
        <dsp:cNvPr id="0" name=""/>
        <dsp:cNvSpPr/>
      </dsp:nvSpPr>
      <dsp:spPr>
        <a:xfrm>
          <a:off x="1195647" y="3884014"/>
          <a:ext cx="3035833" cy="10351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9558" tIns="109558" rIns="109558" bIns="109558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i-FI" sz="1500" kern="1200"/>
            <a:t>Usein video- tai audiodatan lähde kannattaa ilmoittaa source-elementillä, koska silloin voidaan esittää eri mediamuotoja.</a:t>
          </a:r>
          <a:endParaRPr lang="en-US" sz="1500" kern="1200"/>
        </a:p>
      </dsp:txBody>
      <dsp:txXfrm>
        <a:off x="1195647" y="3884014"/>
        <a:ext cx="3035833" cy="103519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0F8667C-6AF9-43C6-A89A-43F148A3313F}">
      <dsp:nvSpPr>
        <dsp:cNvPr id="0" name=""/>
        <dsp:cNvSpPr/>
      </dsp:nvSpPr>
      <dsp:spPr>
        <a:xfrm>
          <a:off x="0" y="24076"/>
          <a:ext cx="4231481" cy="935451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/>
            <a:t>Sivun varsinainen sisältö</a:t>
          </a:r>
          <a:r>
            <a:rPr lang="en-US" sz="1700" kern="1200"/>
            <a:t>, joka ei sisällä mm. sivuston</a:t>
          </a:r>
          <a:r>
            <a:rPr lang="fi-FI" sz="1700" kern="1200"/>
            <a:t> </a:t>
          </a:r>
          <a:r>
            <a:rPr lang="en-US" sz="1700" kern="1200"/>
            <a:t>yleistä navigointia eikä sivujen ylätunnistetta.</a:t>
          </a:r>
        </a:p>
      </dsp:txBody>
      <dsp:txXfrm>
        <a:off x="45665" y="69741"/>
        <a:ext cx="4140151" cy="844121"/>
      </dsp:txXfrm>
    </dsp:sp>
    <dsp:sp modelId="{DF1268B5-488C-4F25-A494-F0AF511ED9EB}">
      <dsp:nvSpPr>
        <dsp:cNvPr id="0" name=""/>
        <dsp:cNvSpPr/>
      </dsp:nvSpPr>
      <dsp:spPr>
        <a:xfrm>
          <a:off x="0" y="1008487"/>
          <a:ext cx="4231481" cy="935451"/>
        </a:xfrm>
        <a:prstGeom prst="roundRect">
          <a:avLst/>
        </a:prstGeom>
        <a:solidFill>
          <a:schemeClr val="accent2">
            <a:hueOff val="-330843"/>
            <a:satOff val="373"/>
            <a:lumOff val="882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Main elementti esittää sivun varsinaisen sisällön.</a:t>
          </a:r>
        </a:p>
      </dsp:txBody>
      <dsp:txXfrm>
        <a:off x="45665" y="1054152"/>
        <a:ext cx="4140151" cy="844121"/>
      </dsp:txXfrm>
    </dsp:sp>
    <dsp:sp modelId="{54BE564D-1C48-4A39-A829-B047F000E850}">
      <dsp:nvSpPr>
        <dsp:cNvPr id="0" name=""/>
        <dsp:cNvSpPr/>
      </dsp:nvSpPr>
      <dsp:spPr>
        <a:xfrm>
          <a:off x="0" y="1992899"/>
          <a:ext cx="4231481" cy="935451"/>
        </a:xfrm>
        <a:prstGeom prst="roundRect">
          <a:avLst/>
        </a:prstGeom>
        <a:solidFill>
          <a:schemeClr val="accent2">
            <a:hueOff val="-661686"/>
            <a:satOff val="746"/>
            <a:lumOff val="1765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 err="1"/>
            <a:t>Sivulla</a:t>
          </a:r>
          <a:r>
            <a:rPr lang="en-US" sz="1700" kern="1200" dirty="0"/>
            <a:t> </a:t>
          </a:r>
          <a:r>
            <a:rPr lang="en-US" sz="1700" kern="1200" dirty="0" err="1"/>
            <a:t>saa</a:t>
          </a:r>
          <a:r>
            <a:rPr lang="en-US" sz="1700" kern="1200" dirty="0"/>
            <a:t> olla vain </a:t>
          </a:r>
          <a:r>
            <a:rPr lang="en-US" sz="1700" b="1" kern="1200" dirty="0" err="1"/>
            <a:t>yksi</a:t>
          </a:r>
          <a:r>
            <a:rPr lang="en-US" sz="1700" b="1" kern="1200" dirty="0"/>
            <a:t> </a:t>
          </a:r>
          <a:r>
            <a:rPr lang="en-US" sz="1700" b="1" kern="1200" dirty="0">
              <a:latin typeface="Consolas" panose="020B0609020204030204" pitchFamily="49" charset="0"/>
            </a:rPr>
            <a:t>main-</a:t>
          </a:r>
          <a:r>
            <a:rPr lang="en-US" sz="1700" b="1" kern="1200" dirty="0" err="1">
              <a:latin typeface="Consolas" panose="020B0609020204030204" pitchFamily="49" charset="0"/>
            </a:rPr>
            <a:t>elementti</a:t>
          </a:r>
          <a:r>
            <a:rPr lang="en-US" sz="1700" kern="1200" dirty="0">
              <a:latin typeface="Consolas" panose="020B0609020204030204" pitchFamily="49" charset="0"/>
            </a:rPr>
            <a:t>, </a:t>
          </a:r>
          <a:r>
            <a:rPr lang="en-US" sz="1700" kern="1200" dirty="0" err="1">
              <a:latin typeface="Consolas" panose="020B0609020204030204" pitchFamily="49" charset="0"/>
            </a:rPr>
            <a:t>ei</a:t>
          </a:r>
          <a:r>
            <a:rPr lang="en-US" sz="1700" kern="1200" dirty="0">
              <a:latin typeface="Consolas" panose="020B0609020204030204" pitchFamily="49" charset="0"/>
            </a:rPr>
            <a:t> article-,</a:t>
          </a:r>
          <a:r>
            <a:rPr lang="fi-FI" sz="1700" kern="1200" dirty="0">
              <a:latin typeface="Consolas" panose="020B0609020204030204" pitchFamily="49" charset="0"/>
            </a:rPr>
            <a:t> </a:t>
          </a:r>
          <a:r>
            <a:rPr lang="en-US" sz="1700" kern="1200" dirty="0">
              <a:latin typeface="Consolas" panose="020B0609020204030204" pitchFamily="49" charset="0"/>
            </a:rPr>
            <a:t>aside-, footer-, header- </a:t>
          </a:r>
          <a:r>
            <a:rPr lang="en-US" sz="1700" kern="1200" dirty="0" err="1">
              <a:latin typeface="Calibri" panose="020F0502020204030204" pitchFamily="34" charset="0"/>
              <a:cs typeface="Calibri" panose="020F0502020204030204" pitchFamily="34" charset="0"/>
            </a:rPr>
            <a:t>eikä</a:t>
          </a:r>
          <a:r>
            <a:rPr lang="en-US" sz="1700" kern="12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1700" kern="1200" dirty="0">
              <a:latin typeface="Consolas" panose="020B0609020204030204" pitchFamily="49" charset="0"/>
            </a:rPr>
            <a:t>nav</a:t>
          </a:r>
          <a:r>
            <a:rPr lang="en-US" sz="1700" kern="1200" dirty="0"/>
            <a:t>-</a:t>
          </a:r>
          <a:r>
            <a:rPr lang="en-US" sz="1700" kern="1200" dirty="0" err="1"/>
            <a:t>elementin</a:t>
          </a:r>
          <a:r>
            <a:rPr lang="en-US" sz="1700" kern="1200" dirty="0"/>
            <a:t> </a:t>
          </a:r>
          <a:r>
            <a:rPr lang="en-US" sz="1700" kern="1200" dirty="0" err="1"/>
            <a:t>sisällä</a:t>
          </a:r>
          <a:r>
            <a:rPr lang="en-US" sz="1700" kern="1200" dirty="0"/>
            <a:t>.</a:t>
          </a:r>
        </a:p>
      </dsp:txBody>
      <dsp:txXfrm>
        <a:off x="45665" y="2038564"/>
        <a:ext cx="4140151" cy="844121"/>
      </dsp:txXfrm>
    </dsp:sp>
    <dsp:sp modelId="{425EE451-1314-4361-B926-7883FBF4BF49}">
      <dsp:nvSpPr>
        <dsp:cNvPr id="0" name=""/>
        <dsp:cNvSpPr/>
      </dsp:nvSpPr>
      <dsp:spPr>
        <a:xfrm>
          <a:off x="0" y="2977310"/>
          <a:ext cx="4231481" cy="935451"/>
        </a:xfrm>
        <a:prstGeom prst="roundRect">
          <a:avLst/>
        </a:prstGeom>
        <a:solidFill>
          <a:schemeClr val="accent2">
            <a:hueOff val="-992530"/>
            <a:satOff val="1119"/>
            <a:lumOff val="2647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Voidaan käyttää koodaustyyliin kuuluvana sivun  varsinaiselle sisällölle.</a:t>
          </a:r>
        </a:p>
      </dsp:txBody>
      <dsp:txXfrm>
        <a:off x="45665" y="3022975"/>
        <a:ext cx="4140151" cy="844121"/>
      </dsp:txXfrm>
    </dsp:sp>
    <dsp:sp modelId="{884FA87E-A2D2-4F87-8658-39FD737638C1}">
      <dsp:nvSpPr>
        <dsp:cNvPr id="0" name=""/>
        <dsp:cNvSpPr/>
      </dsp:nvSpPr>
      <dsp:spPr>
        <a:xfrm>
          <a:off x="0" y="3961722"/>
          <a:ext cx="4231481" cy="935451"/>
        </a:xfrm>
        <a:prstGeom prst="roundRect">
          <a:avLst/>
        </a:prstGeom>
        <a:solidFill>
          <a:schemeClr val="accent2">
            <a:hueOff val="-1323373"/>
            <a:satOff val="1492"/>
            <a:lumOff val="353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/>
            <a:t>Main elementin käyttö on</a:t>
          </a:r>
          <a:r>
            <a:rPr lang="fi-FI" sz="1700" b="1" kern="1200"/>
            <a:t> </a:t>
          </a:r>
          <a:r>
            <a:rPr lang="en-US" sz="1700" b="1" kern="1200"/>
            <a:t>kiistanalainen</a:t>
          </a:r>
          <a:r>
            <a:rPr lang="en-US" sz="1700" kern="1200"/>
            <a:t>, usein  käytetään diviä korvaamaan main</a:t>
          </a:r>
        </a:p>
      </dsp:txBody>
      <dsp:txXfrm>
        <a:off x="45665" y="4007387"/>
        <a:ext cx="4140151" cy="84412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Ylätunnisteen paikkamerkki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i-FI"/>
          </a:p>
        </p:txBody>
      </p:sp>
      <p:sp>
        <p:nvSpPr>
          <p:cNvPr id="3" name="Päivämäärän paikkamerkki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4235A2-59B0-4440-B846-4A8D11AC29CF}" type="datetimeFigureOut">
              <a:rPr lang="fi-FI" smtClean="0"/>
              <a:t>16.5.2021</a:t>
            </a:fld>
            <a:endParaRPr lang="fi-FI"/>
          </a:p>
        </p:txBody>
      </p:sp>
      <p:sp>
        <p:nvSpPr>
          <p:cNvPr id="4" name="Dian kuvan paikkamerkki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857250"/>
            <a:ext cx="30861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i-FI"/>
          </a:p>
        </p:txBody>
      </p:sp>
      <p:sp>
        <p:nvSpPr>
          <p:cNvPr id="5" name="Huomautusten paikkamerkki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</a:p>
        </p:txBody>
      </p:sp>
      <p:sp>
        <p:nvSpPr>
          <p:cNvPr id="6" name="Alatunnisteen paikkamerkki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i-FI"/>
          </a:p>
        </p:txBody>
      </p:sp>
      <p:sp>
        <p:nvSpPr>
          <p:cNvPr id="7" name="Dian numeron paikkamerkki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9D77A5-FAE2-4C86-A430-AA3E0DA55EDC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0855145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n kuvan paikkamerkki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Huomautusten paikkamerkki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i-FI" dirty="0"/>
          </a:p>
        </p:txBody>
      </p:sp>
      <p:sp>
        <p:nvSpPr>
          <p:cNvPr id="4" name="Dian numeron paikkamerkki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9D77A5-FAE2-4C86-A430-AA3E0DA55EDC}" type="slidenum">
              <a:rPr lang="fi-FI" smtClean="0"/>
              <a:t>62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465746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Otsikko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4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Freeform 9"/>
          <p:cNvSpPr/>
          <p:nvPr/>
        </p:nvSpPr>
        <p:spPr>
          <a:xfrm>
            <a:off x="4762" y="0"/>
            <a:ext cx="9139239" cy="4572001"/>
          </a:xfrm>
          <a:custGeom>
            <a:avLst/>
            <a:gdLst/>
            <a:ahLst/>
            <a:cxnLst/>
            <a:rect l="l" t="t" r="r" b="b"/>
            <a:pathLst>
              <a:path w="9139239" h="4572001">
                <a:moveTo>
                  <a:pt x="9139239" y="4171458"/>
                </a:moveTo>
                <a:lnTo>
                  <a:pt x="9139239" y="4479120"/>
                </a:lnTo>
                <a:lnTo>
                  <a:pt x="9061857" y="4572001"/>
                </a:lnTo>
                <a:lnTo>
                  <a:pt x="8867616" y="4572001"/>
                </a:lnTo>
                <a:cubicBezTo>
                  <a:pt x="8974940" y="4496648"/>
                  <a:pt x="9059271" y="4392377"/>
                  <a:pt x="9109281" y="4270954"/>
                </a:cubicBezTo>
                <a:close/>
                <a:moveTo>
                  <a:pt x="9139239" y="4017903"/>
                </a:moveTo>
                <a:lnTo>
                  <a:pt x="9139239" y="4146549"/>
                </a:lnTo>
                <a:lnTo>
                  <a:pt x="9061849" y="4168266"/>
                </a:lnTo>
                <a:cubicBezTo>
                  <a:pt x="8867508" y="4236060"/>
                  <a:pt x="8712637" y="4384208"/>
                  <a:pt x="8639677" y="4572001"/>
                </a:cubicBezTo>
                <a:lnTo>
                  <a:pt x="8502130" y="4572001"/>
                </a:lnTo>
                <a:cubicBezTo>
                  <a:pt x="8583823" y="4319597"/>
                  <a:pt x="8787913" y="4120306"/>
                  <a:pt x="9046727" y="4039822"/>
                </a:cubicBezTo>
                <a:close/>
                <a:moveTo>
                  <a:pt x="7620280" y="3999419"/>
                </a:moveTo>
                <a:lnTo>
                  <a:pt x="7637367" y="4001042"/>
                </a:lnTo>
                <a:cubicBezTo>
                  <a:pt x="7669753" y="4001569"/>
                  <a:pt x="7701646" y="4004550"/>
                  <a:pt x="7732829" y="4010107"/>
                </a:cubicBezTo>
                <a:cubicBezTo>
                  <a:pt x="7738405" y="4009688"/>
                  <a:pt x="7743733" y="4010636"/>
                  <a:pt x="7749042" y="4011646"/>
                </a:cubicBezTo>
                <a:lnTo>
                  <a:pt x="7749159" y="4012794"/>
                </a:lnTo>
                <a:cubicBezTo>
                  <a:pt x="8061238" y="4064450"/>
                  <a:pt x="8314467" y="4283539"/>
                  <a:pt x="8407830" y="4572001"/>
                </a:cubicBezTo>
                <a:lnTo>
                  <a:pt x="8270283" y="4572001"/>
                </a:lnTo>
                <a:cubicBezTo>
                  <a:pt x="8186900" y="4357380"/>
                  <a:pt x="7996531" y="4194541"/>
                  <a:pt x="7762529" y="4144250"/>
                </a:cubicBezTo>
                <a:cubicBezTo>
                  <a:pt x="7797023" y="4319651"/>
                  <a:pt x="7899246" y="4471530"/>
                  <a:pt x="8042344" y="4572001"/>
                </a:cubicBezTo>
                <a:lnTo>
                  <a:pt x="7848103" y="4572001"/>
                </a:lnTo>
                <a:cubicBezTo>
                  <a:pt x="7731971" y="4452596"/>
                  <a:pt x="7653409" y="4298519"/>
                  <a:pt x="7629044" y="4127511"/>
                </a:cubicBezTo>
                <a:cubicBezTo>
                  <a:pt x="7628876" y="4127458"/>
                  <a:pt x="7628708" y="4127453"/>
                  <a:pt x="7628538" y="4127448"/>
                </a:cubicBezTo>
                <a:lnTo>
                  <a:pt x="7628000" y="4120772"/>
                </a:lnTo>
                <a:cubicBezTo>
                  <a:pt x="7622941" y="4090522"/>
                  <a:pt x="7620490" y="4059631"/>
                  <a:pt x="7620533" y="4028296"/>
                </a:cubicBezTo>
                <a:cubicBezTo>
                  <a:pt x="7619221" y="4022668"/>
                  <a:pt x="7619162" y="4017001"/>
                  <a:pt x="7619162" y="4011320"/>
                </a:cubicBezTo>
                <a:lnTo>
                  <a:pt x="7619756" y="3999880"/>
                </a:lnTo>
                <a:lnTo>
                  <a:pt x="7620254" y="3999913"/>
                </a:lnTo>
                <a:close/>
                <a:moveTo>
                  <a:pt x="7597529" y="3999419"/>
                </a:moveTo>
                <a:lnTo>
                  <a:pt x="7597555" y="3999913"/>
                </a:lnTo>
                <a:lnTo>
                  <a:pt x="7598053" y="3999880"/>
                </a:lnTo>
                <a:lnTo>
                  <a:pt x="7598647" y="4011320"/>
                </a:lnTo>
                <a:cubicBezTo>
                  <a:pt x="7598647" y="4017001"/>
                  <a:pt x="7598588" y="4022668"/>
                  <a:pt x="7597276" y="4028296"/>
                </a:cubicBezTo>
                <a:cubicBezTo>
                  <a:pt x="7597319" y="4059631"/>
                  <a:pt x="7594868" y="4090522"/>
                  <a:pt x="7589809" y="4120772"/>
                </a:cubicBezTo>
                <a:lnTo>
                  <a:pt x="7589271" y="4127448"/>
                </a:lnTo>
                <a:cubicBezTo>
                  <a:pt x="7589101" y="4127453"/>
                  <a:pt x="7588933" y="4127458"/>
                  <a:pt x="7588765" y="4127511"/>
                </a:cubicBezTo>
                <a:cubicBezTo>
                  <a:pt x="7564400" y="4298519"/>
                  <a:pt x="7485838" y="4452596"/>
                  <a:pt x="7369706" y="4572001"/>
                </a:cubicBezTo>
                <a:lnTo>
                  <a:pt x="7175465" y="4572001"/>
                </a:lnTo>
                <a:cubicBezTo>
                  <a:pt x="7318563" y="4471530"/>
                  <a:pt x="7420786" y="4319651"/>
                  <a:pt x="7455280" y="4144250"/>
                </a:cubicBezTo>
                <a:cubicBezTo>
                  <a:pt x="7221278" y="4194541"/>
                  <a:pt x="7030909" y="4357380"/>
                  <a:pt x="6947526" y="4572001"/>
                </a:cubicBezTo>
                <a:lnTo>
                  <a:pt x="6809978" y="4572001"/>
                </a:lnTo>
                <a:cubicBezTo>
                  <a:pt x="6903341" y="4283539"/>
                  <a:pt x="7156571" y="4064450"/>
                  <a:pt x="7468650" y="4012794"/>
                </a:cubicBezTo>
                <a:lnTo>
                  <a:pt x="7468767" y="4011646"/>
                </a:lnTo>
                <a:cubicBezTo>
                  <a:pt x="7474076" y="4010636"/>
                  <a:pt x="7479404" y="4009688"/>
                  <a:pt x="7484980" y="4010107"/>
                </a:cubicBezTo>
                <a:cubicBezTo>
                  <a:pt x="7516163" y="4004550"/>
                  <a:pt x="7548056" y="4001569"/>
                  <a:pt x="7580442" y="4001042"/>
                </a:cubicBezTo>
                <a:close/>
                <a:moveTo>
                  <a:pt x="5928129" y="3999419"/>
                </a:moveTo>
                <a:lnTo>
                  <a:pt x="5945217" y="4001042"/>
                </a:lnTo>
                <a:cubicBezTo>
                  <a:pt x="5977602" y="4001569"/>
                  <a:pt x="6009495" y="4004550"/>
                  <a:pt x="6040678" y="4010107"/>
                </a:cubicBezTo>
                <a:cubicBezTo>
                  <a:pt x="6046254" y="4009688"/>
                  <a:pt x="6051582" y="4010636"/>
                  <a:pt x="6056891" y="4011646"/>
                </a:cubicBezTo>
                <a:lnTo>
                  <a:pt x="6057008" y="4012794"/>
                </a:lnTo>
                <a:cubicBezTo>
                  <a:pt x="6369087" y="4064450"/>
                  <a:pt x="6622316" y="4283539"/>
                  <a:pt x="6715680" y="4572001"/>
                </a:cubicBezTo>
                <a:lnTo>
                  <a:pt x="6578131" y="4572001"/>
                </a:lnTo>
                <a:cubicBezTo>
                  <a:pt x="6494748" y="4357380"/>
                  <a:pt x="6304380" y="4194541"/>
                  <a:pt x="6070378" y="4144250"/>
                </a:cubicBezTo>
                <a:cubicBezTo>
                  <a:pt x="6104872" y="4319650"/>
                  <a:pt x="6207095" y="4471530"/>
                  <a:pt x="6350192" y="4572001"/>
                </a:cubicBezTo>
                <a:lnTo>
                  <a:pt x="6155952" y="4572001"/>
                </a:lnTo>
                <a:cubicBezTo>
                  <a:pt x="6039820" y="4452596"/>
                  <a:pt x="5961257" y="4298519"/>
                  <a:pt x="5936893" y="4127511"/>
                </a:cubicBezTo>
                <a:cubicBezTo>
                  <a:pt x="5936725" y="4127458"/>
                  <a:pt x="5936557" y="4127453"/>
                  <a:pt x="5936387" y="4127448"/>
                </a:cubicBezTo>
                <a:lnTo>
                  <a:pt x="5935849" y="4120772"/>
                </a:lnTo>
                <a:cubicBezTo>
                  <a:pt x="5930790" y="4090522"/>
                  <a:pt x="5928340" y="4059631"/>
                  <a:pt x="5928382" y="4028296"/>
                </a:cubicBezTo>
                <a:cubicBezTo>
                  <a:pt x="5927070" y="4022668"/>
                  <a:pt x="5927011" y="4017001"/>
                  <a:pt x="5927011" y="4011320"/>
                </a:cubicBezTo>
                <a:lnTo>
                  <a:pt x="5927605" y="3999880"/>
                </a:lnTo>
                <a:lnTo>
                  <a:pt x="5928103" y="3999913"/>
                </a:lnTo>
                <a:close/>
                <a:moveTo>
                  <a:pt x="5905378" y="3999419"/>
                </a:moveTo>
                <a:lnTo>
                  <a:pt x="5905404" y="3999913"/>
                </a:lnTo>
                <a:lnTo>
                  <a:pt x="5905902" y="3999880"/>
                </a:lnTo>
                <a:lnTo>
                  <a:pt x="5906496" y="4011320"/>
                </a:lnTo>
                <a:cubicBezTo>
                  <a:pt x="5906496" y="4017001"/>
                  <a:pt x="5906437" y="4022668"/>
                  <a:pt x="5905125" y="4028296"/>
                </a:cubicBezTo>
                <a:cubicBezTo>
                  <a:pt x="5905167" y="4059631"/>
                  <a:pt x="5902717" y="4090522"/>
                  <a:pt x="5897658" y="4120772"/>
                </a:cubicBezTo>
                <a:lnTo>
                  <a:pt x="5897120" y="4127448"/>
                </a:lnTo>
                <a:cubicBezTo>
                  <a:pt x="5896950" y="4127453"/>
                  <a:pt x="5896782" y="4127458"/>
                  <a:pt x="5896614" y="4127511"/>
                </a:cubicBezTo>
                <a:cubicBezTo>
                  <a:pt x="5872249" y="4298519"/>
                  <a:pt x="5793686" y="4452596"/>
                  <a:pt x="5677555" y="4572001"/>
                </a:cubicBezTo>
                <a:lnTo>
                  <a:pt x="5483314" y="4572001"/>
                </a:lnTo>
                <a:cubicBezTo>
                  <a:pt x="5626412" y="4471530"/>
                  <a:pt x="5728635" y="4319650"/>
                  <a:pt x="5763129" y="4144250"/>
                </a:cubicBezTo>
                <a:cubicBezTo>
                  <a:pt x="5529126" y="4194541"/>
                  <a:pt x="5338758" y="4357380"/>
                  <a:pt x="5255375" y="4572001"/>
                </a:cubicBezTo>
                <a:lnTo>
                  <a:pt x="5117827" y="4572001"/>
                </a:lnTo>
                <a:cubicBezTo>
                  <a:pt x="5211190" y="4283539"/>
                  <a:pt x="5464420" y="4064450"/>
                  <a:pt x="5776499" y="4012794"/>
                </a:cubicBezTo>
                <a:lnTo>
                  <a:pt x="5776616" y="4011646"/>
                </a:lnTo>
                <a:cubicBezTo>
                  <a:pt x="5781926" y="4010636"/>
                  <a:pt x="5787253" y="4009688"/>
                  <a:pt x="5792829" y="4010107"/>
                </a:cubicBezTo>
                <a:cubicBezTo>
                  <a:pt x="5824012" y="4004550"/>
                  <a:pt x="5855905" y="4001569"/>
                  <a:pt x="5888290" y="4001042"/>
                </a:cubicBezTo>
                <a:close/>
                <a:moveTo>
                  <a:pt x="4235979" y="3999419"/>
                </a:moveTo>
                <a:lnTo>
                  <a:pt x="4253065" y="4001042"/>
                </a:lnTo>
                <a:cubicBezTo>
                  <a:pt x="4285451" y="4001569"/>
                  <a:pt x="4317343" y="4004550"/>
                  <a:pt x="4348528" y="4010107"/>
                </a:cubicBezTo>
                <a:cubicBezTo>
                  <a:pt x="4354104" y="4009688"/>
                  <a:pt x="4359431" y="4010636"/>
                  <a:pt x="4364739" y="4011646"/>
                </a:cubicBezTo>
                <a:lnTo>
                  <a:pt x="4364856" y="4012794"/>
                </a:lnTo>
                <a:cubicBezTo>
                  <a:pt x="4676936" y="4064450"/>
                  <a:pt x="4930165" y="4283539"/>
                  <a:pt x="5023528" y="4572001"/>
                </a:cubicBezTo>
                <a:lnTo>
                  <a:pt x="4885980" y="4572001"/>
                </a:lnTo>
                <a:cubicBezTo>
                  <a:pt x="4802597" y="4357380"/>
                  <a:pt x="4612229" y="4194541"/>
                  <a:pt x="4378227" y="4144250"/>
                </a:cubicBezTo>
                <a:cubicBezTo>
                  <a:pt x="4412722" y="4319651"/>
                  <a:pt x="4514944" y="4471530"/>
                  <a:pt x="4658041" y="4572001"/>
                </a:cubicBezTo>
                <a:lnTo>
                  <a:pt x="4463800" y="4572001"/>
                </a:lnTo>
                <a:cubicBezTo>
                  <a:pt x="4347669" y="4452596"/>
                  <a:pt x="4269106" y="4298519"/>
                  <a:pt x="4244741" y="4127511"/>
                </a:cubicBezTo>
                <a:cubicBezTo>
                  <a:pt x="4244574" y="4127458"/>
                  <a:pt x="4244405" y="4127453"/>
                  <a:pt x="4244236" y="4127448"/>
                </a:cubicBezTo>
                <a:lnTo>
                  <a:pt x="4243697" y="4120772"/>
                </a:lnTo>
                <a:cubicBezTo>
                  <a:pt x="4238639" y="4090522"/>
                  <a:pt x="4236188" y="4059631"/>
                  <a:pt x="4236230" y="4028296"/>
                </a:cubicBezTo>
                <a:cubicBezTo>
                  <a:pt x="4234918" y="4022668"/>
                  <a:pt x="4234860" y="4017001"/>
                  <a:pt x="4234860" y="4011320"/>
                </a:cubicBezTo>
                <a:lnTo>
                  <a:pt x="4235454" y="3999880"/>
                </a:lnTo>
                <a:lnTo>
                  <a:pt x="4235952" y="3999913"/>
                </a:lnTo>
                <a:close/>
                <a:moveTo>
                  <a:pt x="4213227" y="3999419"/>
                </a:moveTo>
                <a:lnTo>
                  <a:pt x="4213253" y="3999913"/>
                </a:lnTo>
                <a:lnTo>
                  <a:pt x="4213751" y="3999880"/>
                </a:lnTo>
                <a:lnTo>
                  <a:pt x="4214345" y="4011320"/>
                </a:lnTo>
                <a:cubicBezTo>
                  <a:pt x="4214345" y="4017001"/>
                  <a:pt x="4214286" y="4022668"/>
                  <a:pt x="4212974" y="4028296"/>
                </a:cubicBezTo>
                <a:cubicBezTo>
                  <a:pt x="4213016" y="4059631"/>
                  <a:pt x="4210566" y="4090522"/>
                  <a:pt x="4205507" y="4120772"/>
                </a:cubicBezTo>
                <a:lnTo>
                  <a:pt x="4204969" y="4127448"/>
                </a:lnTo>
                <a:cubicBezTo>
                  <a:pt x="4204799" y="4127453"/>
                  <a:pt x="4204631" y="4127458"/>
                  <a:pt x="4204463" y="4127511"/>
                </a:cubicBezTo>
                <a:cubicBezTo>
                  <a:pt x="4180098" y="4298519"/>
                  <a:pt x="4101535" y="4452596"/>
                  <a:pt x="3985404" y="4572001"/>
                </a:cubicBezTo>
                <a:lnTo>
                  <a:pt x="3791163" y="4572001"/>
                </a:lnTo>
                <a:cubicBezTo>
                  <a:pt x="3934261" y="4471530"/>
                  <a:pt x="4036484" y="4319651"/>
                  <a:pt x="4070978" y="4144250"/>
                </a:cubicBezTo>
                <a:cubicBezTo>
                  <a:pt x="3836975" y="4194541"/>
                  <a:pt x="3646607" y="4357380"/>
                  <a:pt x="3563224" y="4572001"/>
                </a:cubicBezTo>
                <a:lnTo>
                  <a:pt x="3425676" y="4572001"/>
                </a:lnTo>
                <a:cubicBezTo>
                  <a:pt x="3519039" y="4283539"/>
                  <a:pt x="3772269" y="4064450"/>
                  <a:pt x="4084348" y="4012794"/>
                </a:cubicBezTo>
                <a:lnTo>
                  <a:pt x="4084465" y="4011646"/>
                </a:lnTo>
                <a:cubicBezTo>
                  <a:pt x="4089774" y="4010636"/>
                  <a:pt x="4095102" y="4009688"/>
                  <a:pt x="4100678" y="4010107"/>
                </a:cubicBezTo>
                <a:cubicBezTo>
                  <a:pt x="4131861" y="4004550"/>
                  <a:pt x="4163754" y="4001569"/>
                  <a:pt x="4196139" y="4001042"/>
                </a:cubicBezTo>
                <a:close/>
                <a:moveTo>
                  <a:pt x="2543827" y="3999419"/>
                </a:moveTo>
                <a:lnTo>
                  <a:pt x="2560914" y="4001042"/>
                </a:lnTo>
                <a:cubicBezTo>
                  <a:pt x="2593300" y="4001569"/>
                  <a:pt x="2625192" y="4004550"/>
                  <a:pt x="2656376" y="4010107"/>
                </a:cubicBezTo>
                <a:cubicBezTo>
                  <a:pt x="2661952" y="4009688"/>
                  <a:pt x="2667280" y="4010636"/>
                  <a:pt x="2672588" y="4011646"/>
                </a:cubicBezTo>
                <a:lnTo>
                  <a:pt x="2672706" y="4012794"/>
                </a:lnTo>
                <a:cubicBezTo>
                  <a:pt x="2984785" y="4064450"/>
                  <a:pt x="3238014" y="4283539"/>
                  <a:pt x="3331377" y="4572001"/>
                </a:cubicBezTo>
                <a:lnTo>
                  <a:pt x="3193830" y="4572001"/>
                </a:lnTo>
                <a:cubicBezTo>
                  <a:pt x="3110446" y="4357380"/>
                  <a:pt x="2920078" y="4194541"/>
                  <a:pt x="2686076" y="4144250"/>
                </a:cubicBezTo>
                <a:cubicBezTo>
                  <a:pt x="2720570" y="4319650"/>
                  <a:pt x="2822793" y="4471530"/>
                  <a:pt x="2965890" y="4572001"/>
                </a:cubicBezTo>
                <a:lnTo>
                  <a:pt x="2771649" y="4572001"/>
                </a:lnTo>
                <a:cubicBezTo>
                  <a:pt x="2655518" y="4452596"/>
                  <a:pt x="2576955" y="4298519"/>
                  <a:pt x="2552590" y="4127511"/>
                </a:cubicBezTo>
                <a:cubicBezTo>
                  <a:pt x="2552423" y="4127458"/>
                  <a:pt x="2552254" y="4127453"/>
                  <a:pt x="2552085" y="4127448"/>
                </a:cubicBezTo>
                <a:lnTo>
                  <a:pt x="2551547" y="4120772"/>
                </a:lnTo>
                <a:cubicBezTo>
                  <a:pt x="2546488" y="4090522"/>
                  <a:pt x="2544037" y="4059631"/>
                  <a:pt x="2544079" y="4028296"/>
                </a:cubicBezTo>
                <a:cubicBezTo>
                  <a:pt x="2542767" y="4022668"/>
                  <a:pt x="2542709" y="4017001"/>
                  <a:pt x="2542709" y="4011320"/>
                </a:cubicBezTo>
                <a:lnTo>
                  <a:pt x="2543303" y="3999880"/>
                </a:lnTo>
                <a:lnTo>
                  <a:pt x="2543801" y="3999913"/>
                </a:lnTo>
                <a:close/>
                <a:moveTo>
                  <a:pt x="2521076" y="3999419"/>
                </a:moveTo>
                <a:lnTo>
                  <a:pt x="2521102" y="3999913"/>
                </a:lnTo>
                <a:lnTo>
                  <a:pt x="2521600" y="3999880"/>
                </a:lnTo>
                <a:lnTo>
                  <a:pt x="2522194" y="4011320"/>
                </a:lnTo>
                <a:cubicBezTo>
                  <a:pt x="2522194" y="4017001"/>
                  <a:pt x="2522135" y="4022668"/>
                  <a:pt x="2520823" y="4028296"/>
                </a:cubicBezTo>
                <a:cubicBezTo>
                  <a:pt x="2520865" y="4059631"/>
                  <a:pt x="2518415" y="4090522"/>
                  <a:pt x="2513356" y="4120772"/>
                </a:cubicBezTo>
                <a:lnTo>
                  <a:pt x="2512818" y="4127448"/>
                </a:lnTo>
                <a:cubicBezTo>
                  <a:pt x="2512648" y="4127453"/>
                  <a:pt x="2512480" y="4127458"/>
                  <a:pt x="2512312" y="4127511"/>
                </a:cubicBezTo>
                <a:cubicBezTo>
                  <a:pt x="2487947" y="4298519"/>
                  <a:pt x="2409385" y="4452596"/>
                  <a:pt x="2293253" y="4572001"/>
                </a:cubicBezTo>
                <a:lnTo>
                  <a:pt x="2099012" y="4572001"/>
                </a:lnTo>
                <a:cubicBezTo>
                  <a:pt x="2242110" y="4471530"/>
                  <a:pt x="2344333" y="4319651"/>
                  <a:pt x="2378827" y="4144250"/>
                </a:cubicBezTo>
                <a:cubicBezTo>
                  <a:pt x="2144825" y="4194541"/>
                  <a:pt x="1954456" y="4357380"/>
                  <a:pt x="1871073" y="4572001"/>
                </a:cubicBezTo>
                <a:lnTo>
                  <a:pt x="1733525" y="4572001"/>
                </a:lnTo>
                <a:cubicBezTo>
                  <a:pt x="1826888" y="4283539"/>
                  <a:pt x="2080118" y="4064450"/>
                  <a:pt x="2392197" y="4012794"/>
                </a:cubicBezTo>
                <a:lnTo>
                  <a:pt x="2392314" y="4011646"/>
                </a:lnTo>
                <a:cubicBezTo>
                  <a:pt x="2397623" y="4010636"/>
                  <a:pt x="2402951" y="4009688"/>
                  <a:pt x="2408527" y="4010107"/>
                </a:cubicBezTo>
                <a:cubicBezTo>
                  <a:pt x="2439710" y="4004550"/>
                  <a:pt x="2471603" y="4001569"/>
                  <a:pt x="2503988" y="4001042"/>
                </a:cubicBezTo>
                <a:close/>
                <a:moveTo>
                  <a:pt x="851676" y="3999419"/>
                </a:moveTo>
                <a:lnTo>
                  <a:pt x="868763" y="4001042"/>
                </a:lnTo>
                <a:cubicBezTo>
                  <a:pt x="901149" y="4001569"/>
                  <a:pt x="933041" y="4004550"/>
                  <a:pt x="964225" y="4010107"/>
                </a:cubicBezTo>
                <a:cubicBezTo>
                  <a:pt x="969801" y="4009688"/>
                  <a:pt x="975129" y="4010636"/>
                  <a:pt x="980437" y="4011646"/>
                </a:cubicBezTo>
                <a:lnTo>
                  <a:pt x="980555" y="4012794"/>
                </a:lnTo>
                <a:cubicBezTo>
                  <a:pt x="1292634" y="4064450"/>
                  <a:pt x="1545864" y="4283539"/>
                  <a:pt x="1639226" y="4572001"/>
                </a:cubicBezTo>
                <a:lnTo>
                  <a:pt x="1501679" y="4572001"/>
                </a:lnTo>
                <a:cubicBezTo>
                  <a:pt x="1418296" y="4357380"/>
                  <a:pt x="1227927" y="4194541"/>
                  <a:pt x="993925" y="4144250"/>
                </a:cubicBezTo>
                <a:cubicBezTo>
                  <a:pt x="1028419" y="4319651"/>
                  <a:pt x="1130642" y="4471530"/>
                  <a:pt x="1273740" y="4572001"/>
                </a:cubicBezTo>
                <a:lnTo>
                  <a:pt x="1079499" y="4572001"/>
                </a:lnTo>
                <a:cubicBezTo>
                  <a:pt x="963367" y="4452596"/>
                  <a:pt x="884804" y="4298519"/>
                  <a:pt x="860439" y="4127511"/>
                </a:cubicBezTo>
                <a:cubicBezTo>
                  <a:pt x="860272" y="4127458"/>
                  <a:pt x="860103" y="4127453"/>
                  <a:pt x="859934" y="4127448"/>
                </a:cubicBezTo>
                <a:lnTo>
                  <a:pt x="859396" y="4120772"/>
                </a:lnTo>
                <a:cubicBezTo>
                  <a:pt x="854337" y="4090522"/>
                  <a:pt x="851886" y="4059631"/>
                  <a:pt x="851928" y="4028296"/>
                </a:cubicBezTo>
                <a:cubicBezTo>
                  <a:pt x="850616" y="4022668"/>
                  <a:pt x="850558" y="4017001"/>
                  <a:pt x="850558" y="4011320"/>
                </a:cubicBezTo>
                <a:lnTo>
                  <a:pt x="851152" y="3999880"/>
                </a:lnTo>
                <a:lnTo>
                  <a:pt x="851650" y="3999913"/>
                </a:lnTo>
                <a:close/>
                <a:moveTo>
                  <a:pt x="828925" y="3999419"/>
                </a:moveTo>
                <a:lnTo>
                  <a:pt x="828951" y="3999913"/>
                </a:lnTo>
                <a:lnTo>
                  <a:pt x="829449" y="3999880"/>
                </a:lnTo>
                <a:lnTo>
                  <a:pt x="830043" y="4011320"/>
                </a:lnTo>
                <a:cubicBezTo>
                  <a:pt x="830043" y="4017001"/>
                  <a:pt x="829984" y="4022668"/>
                  <a:pt x="828672" y="4028296"/>
                </a:cubicBezTo>
                <a:cubicBezTo>
                  <a:pt x="828714" y="4059631"/>
                  <a:pt x="826264" y="4090522"/>
                  <a:pt x="821205" y="4120772"/>
                </a:cubicBezTo>
                <a:lnTo>
                  <a:pt x="820667" y="4127448"/>
                </a:lnTo>
                <a:cubicBezTo>
                  <a:pt x="820497" y="4127453"/>
                  <a:pt x="820329" y="4127458"/>
                  <a:pt x="820161" y="4127511"/>
                </a:cubicBezTo>
                <a:cubicBezTo>
                  <a:pt x="795796" y="4298519"/>
                  <a:pt x="717234" y="4452596"/>
                  <a:pt x="601102" y="4572001"/>
                </a:cubicBezTo>
                <a:lnTo>
                  <a:pt x="406861" y="4572001"/>
                </a:lnTo>
                <a:cubicBezTo>
                  <a:pt x="549959" y="4471530"/>
                  <a:pt x="652182" y="4319650"/>
                  <a:pt x="686676" y="4144250"/>
                </a:cubicBezTo>
                <a:cubicBezTo>
                  <a:pt x="452674" y="4194541"/>
                  <a:pt x="262305" y="4357380"/>
                  <a:pt x="178922" y="4572001"/>
                </a:cubicBezTo>
                <a:lnTo>
                  <a:pt x="41374" y="4572001"/>
                </a:lnTo>
                <a:cubicBezTo>
                  <a:pt x="134738" y="4283539"/>
                  <a:pt x="387967" y="4064450"/>
                  <a:pt x="700046" y="4012794"/>
                </a:cubicBezTo>
                <a:lnTo>
                  <a:pt x="700163" y="4011646"/>
                </a:lnTo>
                <a:cubicBezTo>
                  <a:pt x="705472" y="4010636"/>
                  <a:pt x="710800" y="4009688"/>
                  <a:pt x="716376" y="4010107"/>
                </a:cubicBezTo>
                <a:cubicBezTo>
                  <a:pt x="747559" y="4004550"/>
                  <a:pt x="779452" y="4001569"/>
                  <a:pt x="811837" y="4001042"/>
                </a:cubicBezTo>
                <a:close/>
                <a:moveTo>
                  <a:pt x="8305836" y="3304913"/>
                </a:moveTo>
                <a:cubicBezTo>
                  <a:pt x="8030646" y="3363591"/>
                  <a:pt x="7815802" y="3576701"/>
                  <a:pt x="7762527" y="3845480"/>
                </a:cubicBezTo>
                <a:cubicBezTo>
                  <a:pt x="8037717" y="3786801"/>
                  <a:pt x="8252560" y="3573691"/>
                  <a:pt x="8305836" y="3304913"/>
                </a:cubicBezTo>
                <a:close/>
                <a:moveTo>
                  <a:pt x="6911971" y="3304913"/>
                </a:moveTo>
                <a:cubicBezTo>
                  <a:pt x="6965247" y="3573691"/>
                  <a:pt x="7180090" y="3786801"/>
                  <a:pt x="7455280" y="3845480"/>
                </a:cubicBezTo>
                <a:cubicBezTo>
                  <a:pt x="7402005" y="3576701"/>
                  <a:pt x="7187161" y="3363591"/>
                  <a:pt x="6911971" y="3304913"/>
                </a:cubicBezTo>
                <a:close/>
                <a:moveTo>
                  <a:pt x="6613685" y="3304913"/>
                </a:moveTo>
                <a:cubicBezTo>
                  <a:pt x="6338495" y="3363591"/>
                  <a:pt x="6123651" y="3576701"/>
                  <a:pt x="6070376" y="3845480"/>
                </a:cubicBezTo>
                <a:cubicBezTo>
                  <a:pt x="6345566" y="3786801"/>
                  <a:pt x="6560409" y="3573691"/>
                  <a:pt x="6613685" y="3304913"/>
                </a:cubicBezTo>
                <a:close/>
                <a:moveTo>
                  <a:pt x="5219820" y="3304913"/>
                </a:moveTo>
                <a:cubicBezTo>
                  <a:pt x="5273096" y="3573691"/>
                  <a:pt x="5487939" y="3786801"/>
                  <a:pt x="5763129" y="3845480"/>
                </a:cubicBezTo>
                <a:cubicBezTo>
                  <a:pt x="5709854" y="3576701"/>
                  <a:pt x="5495010" y="3363591"/>
                  <a:pt x="5219820" y="3304913"/>
                </a:cubicBezTo>
                <a:close/>
                <a:moveTo>
                  <a:pt x="4921534" y="3304913"/>
                </a:moveTo>
                <a:cubicBezTo>
                  <a:pt x="4646344" y="3363591"/>
                  <a:pt x="4431500" y="3576701"/>
                  <a:pt x="4378225" y="3845480"/>
                </a:cubicBezTo>
                <a:cubicBezTo>
                  <a:pt x="4653415" y="3786801"/>
                  <a:pt x="4868259" y="3573691"/>
                  <a:pt x="4921534" y="3304913"/>
                </a:cubicBezTo>
                <a:close/>
                <a:moveTo>
                  <a:pt x="3527669" y="3304913"/>
                </a:moveTo>
                <a:cubicBezTo>
                  <a:pt x="3580945" y="3573691"/>
                  <a:pt x="3795788" y="3786801"/>
                  <a:pt x="4070978" y="3845480"/>
                </a:cubicBezTo>
                <a:cubicBezTo>
                  <a:pt x="4017703" y="3576701"/>
                  <a:pt x="3802859" y="3363591"/>
                  <a:pt x="3527669" y="3304913"/>
                </a:cubicBezTo>
                <a:close/>
                <a:moveTo>
                  <a:pt x="3229383" y="3304913"/>
                </a:moveTo>
                <a:cubicBezTo>
                  <a:pt x="2954193" y="3363591"/>
                  <a:pt x="2739349" y="3576701"/>
                  <a:pt x="2686074" y="3845480"/>
                </a:cubicBezTo>
                <a:cubicBezTo>
                  <a:pt x="2961264" y="3786801"/>
                  <a:pt x="3176107" y="3573691"/>
                  <a:pt x="3229383" y="3304913"/>
                </a:cubicBezTo>
                <a:close/>
                <a:moveTo>
                  <a:pt x="1835518" y="3304913"/>
                </a:moveTo>
                <a:cubicBezTo>
                  <a:pt x="1888794" y="3573691"/>
                  <a:pt x="2103637" y="3786801"/>
                  <a:pt x="2378827" y="3845480"/>
                </a:cubicBezTo>
                <a:cubicBezTo>
                  <a:pt x="2325552" y="3576701"/>
                  <a:pt x="2110708" y="3363591"/>
                  <a:pt x="1835518" y="3304913"/>
                </a:cubicBezTo>
                <a:close/>
                <a:moveTo>
                  <a:pt x="1537232" y="3304913"/>
                </a:moveTo>
                <a:cubicBezTo>
                  <a:pt x="1262042" y="3363591"/>
                  <a:pt x="1047198" y="3576701"/>
                  <a:pt x="993923" y="3845480"/>
                </a:cubicBezTo>
                <a:cubicBezTo>
                  <a:pt x="1269113" y="3786801"/>
                  <a:pt x="1483956" y="3573691"/>
                  <a:pt x="1537232" y="3304913"/>
                </a:cubicBezTo>
                <a:close/>
                <a:moveTo>
                  <a:pt x="143367" y="3304913"/>
                </a:moveTo>
                <a:cubicBezTo>
                  <a:pt x="196643" y="3573691"/>
                  <a:pt x="411486" y="3786801"/>
                  <a:pt x="686676" y="3845480"/>
                </a:cubicBezTo>
                <a:cubicBezTo>
                  <a:pt x="633401" y="3576701"/>
                  <a:pt x="418557" y="3363591"/>
                  <a:pt x="143367" y="3304913"/>
                </a:cubicBezTo>
                <a:close/>
                <a:moveTo>
                  <a:pt x="8461873" y="3161219"/>
                </a:moveTo>
                <a:lnTo>
                  <a:pt x="8478960" y="3162829"/>
                </a:lnTo>
                <a:cubicBezTo>
                  <a:pt x="8511346" y="3163352"/>
                  <a:pt x="8543239" y="3166310"/>
                  <a:pt x="8574422" y="3171823"/>
                </a:cubicBezTo>
                <a:cubicBezTo>
                  <a:pt x="8579998" y="3171407"/>
                  <a:pt x="8585326" y="3172348"/>
                  <a:pt x="8590635" y="3173350"/>
                </a:cubicBezTo>
                <a:lnTo>
                  <a:pt x="8590752" y="3174489"/>
                </a:lnTo>
                <a:cubicBezTo>
                  <a:pt x="8815033" y="3211322"/>
                  <a:pt x="9008920" y="3333951"/>
                  <a:pt x="9135069" y="3506215"/>
                </a:cubicBezTo>
                <a:lnTo>
                  <a:pt x="9139239" y="3512974"/>
                </a:lnTo>
                <a:lnTo>
                  <a:pt x="9139239" y="3816134"/>
                </a:lnTo>
                <a:lnTo>
                  <a:pt x="9120077" y="3747490"/>
                </a:lnTo>
                <a:cubicBezTo>
                  <a:pt x="9039502" y="3525837"/>
                  <a:pt x="8844913" y="3356256"/>
                  <a:pt x="8604122" y="3304913"/>
                </a:cubicBezTo>
                <a:cubicBezTo>
                  <a:pt x="8650738" y="3540094"/>
                  <a:pt x="8821055" y="3732654"/>
                  <a:pt x="9047261" y="3816429"/>
                </a:cubicBezTo>
                <a:lnTo>
                  <a:pt x="9139239" y="3843104"/>
                </a:lnTo>
                <a:lnTo>
                  <a:pt x="9139239" y="3970603"/>
                </a:lnTo>
                <a:lnTo>
                  <a:pt x="9030179" y="3943797"/>
                </a:lnTo>
                <a:cubicBezTo>
                  <a:pt x="8735297" y="3846211"/>
                  <a:pt x="8514628" y="3594637"/>
                  <a:pt x="8470637" y="3288305"/>
                </a:cubicBezTo>
                <a:cubicBezTo>
                  <a:pt x="8470469" y="3288253"/>
                  <a:pt x="8470301" y="3288248"/>
                  <a:pt x="8470131" y="3288243"/>
                </a:cubicBezTo>
                <a:lnTo>
                  <a:pt x="8469593" y="3281619"/>
                </a:lnTo>
                <a:cubicBezTo>
                  <a:pt x="8464534" y="3251607"/>
                  <a:pt x="8462083" y="3220958"/>
                  <a:pt x="8462126" y="3189869"/>
                </a:cubicBezTo>
                <a:cubicBezTo>
                  <a:pt x="8460814" y="3184286"/>
                  <a:pt x="8460755" y="3178663"/>
                  <a:pt x="8460755" y="3173027"/>
                </a:cubicBezTo>
                <a:lnTo>
                  <a:pt x="8461349" y="3161677"/>
                </a:lnTo>
                <a:lnTo>
                  <a:pt x="8461847" y="3161709"/>
                </a:lnTo>
                <a:close/>
                <a:moveTo>
                  <a:pt x="8448085" y="3161219"/>
                </a:moveTo>
                <a:lnTo>
                  <a:pt x="8448111" y="3161709"/>
                </a:lnTo>
                <a:lnTo>
                  <a:pt x="8448609" y="3161677"/>
                </a:lnTo>
                <a:lnTo>
                  <a:pt x="8449203" y="3173027"/>
                </a:lnTo>
                <a:cubicBezTo>
                  <a:pt x="8449203" y="3178663"/>
                  <a:pt x="8449144" y="3184286"/>
                  <a:pt x="8447832" y="3189869"/>
                </a:cubicBezTo>
                <a:cubicBezTo>
                  <a:pt x="8447875" y="3220958"/>
                  <a:pt x="8445424" y="3251607"/>
                  <a:pt x="8440365" y="3281619"/>
                </a:cubicBezTo>
                <a:lnTo>
                  <a:pt x="8439827" y="3288243"/>
                </a:lnTo>
                <a:cubicBezTo>
                  <a:pt x="8439657" y="3288248"/>
                  <a:pt x="8439489" y="3288253"/>
                  <a:pt x="8439321" y="3288305"/>
                </a:cubicBezTo>
                <a:cubicBezTo>
                  <a:pt x="8389046" y="3638399"/>
                  <a:pt x="8108007" y="3916971"/>
                  <a:pt x="7749156" y="3975903"/>
                </a:cubicBezTo>
                <a:lnTo>
                  <a:pt x="7749040" y="3977042"/>
                </a:lnTo>
                <a:cubicBezTo>
                  <a:pt x="7743729" y="3978045"/>
                  <a:pt x="7738400" y="3978986"/>
                  <a:pt x="7732823" y="3978570"/>
                </a:cubicBezTo>
                <a:cubicBezTo>
                  <a:pt x="7701651" y="3984080"/>
                  <a:pt x="7669771" y="3987038"/>
                  <a:pt x="7637396" y="3987561"/>
                </a:cubicBezTo>
                <a:lnTo>
                  <a:pt x="7620278" y="3989174"/>
                </a:lnTo>
                <a:lnTo>
                  <a:pt x="7620252" y="3988683"/>
                </a:lnTo>
                <a:lnTo>
                  <a:pt x="7619753" y="3988716"/>
                </a:lnTo>
                <a:cubicBezTo>
                  <a:pt x="7619187" y="3984944"/>
                  <a:pt x="7619160" y="3981158"/>
                  <a:pt x="7619160" y="3977366"/>
                </a:cubicBezTo>
                <a:cubicBezTo>
                  <a:pt x="7619160" y="3971728"/>
                  <a:pt x="7619219" y="3966104"/>
                  <a:pt x="7620531" y="3960518"/>
                </a:cubicBezTo>
                <a:cubicBezTo>
                  <a:pt x="7620488" y="3929436"/>
                  <a:pt x="7622938" y="3898794"/>
                  <a:pt x="7627995" y="3868787"/>
                </a:cubicBezTo>
                <a:lnTo>
                  <a:pt x="7628535" y="3862150"/>
                </a:lnTo>
                <a:cubicBezTo>
                  <a:pt x="7628704" y="3862145"/>
                  <a:pt x="7628873" y="3862140"/>
                  <a:pt x="7629040" y="3862087"/>
                </a:cubicBezTo>
                <a:cubicBezTo>
                  <a:pt x="7679317" y="3511992"/>
                  <a:pt x="7960356" y="3233421"/>
                  <a:pt x="8319206" y="3174489"/>
                </a:cubicBezTo>
                <a:lnTo>
                  <a:pt x="8319323" y="3173350"/>
                </a:lnTo>
                <a:cubicBezTo>
                  <a:pt x="8324632" y="3172348"/>
                  <a:pt x="8329960" y="3171407"/>
                  <a:pt x="8335536" y="3171823"/>
                </a:cubicBezTo>
                <a:cubicBezTo>
                  <a:pt x="8366719" y="3166310"/>
                  <a:pt x="8398612" y="3163352"/>
                  <a:pt x="8430998" y="3162829"/>
                </a:cubicBezTo>
                <a:close/>
                <a:moveTo>
                  <a:pt x="6769722" y="3161219"/>
                </a:moveTo>
                <a:lnTo>
                  <a:pt x="6786810" y="3162829"/>
                </a:lnTo>
                <a:cubicBezTo>
                  <a:pt x="6819195" y="3163352"/>
                  <a:pt x="6851088" y="3166310"/>
                  <a:pt x="6882271" y="3171823"/>
                </a:cubicBezTo>
                <a:cubicBezTo>
                  <a:pt x="6887847" y="3171407"/>
                  <a:pt x="6893175" y="3172348"/>
                  <a:pt x="6898484" y="3173350"/>
                </a:cubicBezTo>
                <a:lnTo>
                  <a:pt x="6898601" y="3174489"/>
                </a:lnTo>
                <a:cubicBezTo>
                  <a:pt x="7257451" y="3233421"/>
                  <a:pt x="7538490" y="3511992"/>
                  <a:pt x="7588766" y="3862087"/>
                </a:cubicBezTo>
                <a:cubicBezTo>
                  <a:pt x="7588934" y="3862140"/>
                  <a:pt x="7589103" y="3862145"/>
                  <a:pt x="7589272" y="3862150"/>
                </a:cubicBezTo>
                <a:lnTo>
                  <a:pt x="7589812" y="3868787"/>
                </a:lnTo>
                <a:cubicBezTo>
                  <a:pt x="7594869" y="3898794"/>
                  <a:pt x="7597319" y="3929436"/>
                  <a:pt x="7597276" y="3960518"/>
                </a:cubicBezTo>
                <a:cubicBezTo>
                  <a:pt x="7598588" y="3966104"/>
                  <a:pt x="7598647" y="3971728"/>
                  <a:pt x="7598647" y="3977366"/>
                </a:cubicBezTo>
                <a:cubicBezTo>
                  <a:pt x="7598647" y="3981158"/>
                  <a:pt x="7598620" y="3984944"/>
                  <a:pt x="7598054" y="3988716"/>
                </a:cubicBezTo>
                <a:lnTo>
                  <a:pt x="7597555" y="3988683"/>
                </a:lnTo>
                <a:lnTo>
                  <a:pt x="7597529" y="3989174"/>
                </a:lnTo>
                <a:lnTo>
                  <a:pt x="7580411" y="3987561"/>
                </a:lnTo>
                <a:cubicBezTo>
                  <a:pt x="7548036" y="3987038"/>
                  <a:pt x="7516156" y="3984080"/>
                  <a:pt x="7484984" y="3978570"/>
                </a:cubicBezTo>
                <a:cubicBezTo>
                  <a:pt x="7479407" y="3978986"/>
                  <a:pt x="7474078" y="3978045"/>
                  <a:pt x="7468767" y="3977042"/>
                </a:cubicBezTo>
                <a:lnTo>
                  <a:pt x="7468651" y="3975903"/>
                </a:lnTo>
                <a:cubicBezTo>
                  <a:pt x="7109800" y="3916971"/>
                  <a:pt x="6828761" y="3638399"/>
                  <a:pt x="6778486" y="3288305"/>
                </a:cubicBezTo>
                <a:cubicBezTo>
                  <a:pt x="6778318" y="3288253"/>
                  <a:pt x="6778150" y="3288248"/>
                  <a:pt x="6777980" y="3288243"/>
                </a:cubicBezTo>
                <a:lnTo>
                  <a:pt x="6777442" y="3281619"/>
                </a:lnTo>
                <a:cubicBezTo>
                  <a:pt x="6772383" y="3251607"/>
                  <a:pt x="6769933" y="3220958"/>
                  <a:pt x="6769975" y="3189869"/>
                </a:cubicBezTo>
                <a:cubicBezTo>
                  <a:pt x="6768663" y="3184286"/>
                  <a:pt x="6768604" y="3178663"/>
                  <a:pt x="6768604" y="3173027"/>
                </a:cubicBezTo>
                <a:lnTo>
                  <a:pt x="6769198" y="3161677"/>
                </a:lnTo>
                <a:lnTo>
                  <a:pt x="6769696" y="3161709"/>
                </a:lnTo>
                <a:close/>
                <a:moveTo>
                  <a:pt x="6755934" y="3161219"/>
                </a:moveTo>
                <a:lnTo>
                  <a:pt x="6755960" y="3161709"/>
                </a:lnTo>
                <a:lnTo>
                  <a:pt x="6756458" y="3161677"/>
                </a:lnTo>
                <a:lnTo>
                  <a:pt x="6757052" y="3173027"/>
                </a:lnTo>
                <a:cubicBezTo>
                  <a:pt x="6757052" y="3178663"/>
                  <a:pt x="6756994" y="3184286"/>
                  <a:pt x="6755682" y="3189869"/>
                </a:cubicBezTo>
                <a:cubicBezTo>
                  <a:pt x="6755724" y="3220958"/>
                  <a:pt x="6753273" y="3251607"/>
                  <a:pt x="6748215" y="3281619"/>
                </a:cubicBezTo>
                <a:lnTo>
                  <a:pt x="6747676" y="3288243"/>
                </a:lnTo>
                <a:cubicBezTo>
                  <a:pt x="6747507" y="3288248"/>
                  <a:pt x="6747338" y="3288253"/>
                  <a:pt x="6747171" y="3288305"/>
                </a:cubicBezTo>
                <a:cubicBezTo>
                  <a:pt x="6696895" y="3638399"/>
                  <a:pt x="6415856" y="3916971"/>
                  <a:pt x="6057005" y="3975903"/>
                </a:cubicBezTo>
                <a:lnTo>
                  <a:pt x="6056889" y="3977042"/>
                </a:lnTo>
                <a:cubicBezTo>
                  <a:pt x="6051578" y="3978045"/>
                  <a:pt x="6046249" y="3978986"/>
                  <a:pt x="6040672" y="3978570"/>
                </a:cubicBezTo>
                <a:cubicBezTo>
                  <a:pt x="6009500" y="3984080"/>
                  <a:pt x="5977620" y="3987038"/>
                  <a:pt x="5945246" y="3987561"/>
                </a:cubicBezTo>
                <a:lnTo>
                  <a:pt x="5928127" y="3989174"/>
                </a:lnTo>
                <a:lnTo>
                  <a:pt x="5928101" y="3988683"/>
                </a:lnTo>
                <a:lnTo>
                  <a:pt x="5927602" y="3988716"/>
                </a:lnTo>
                <a:cubicBezTo>
                  <a:pt x="5927036" y="3984944"/>
                  <a:pt x="5927009" y="3981158"/>
                  <a:pt x="5927009" y="3977366"/>
                </a:cubicBezTo>
                <a:cubicBezTo>
                  <a:pt x="5927009" y="3971728"/>
                  <a:pt x="5927068" y="3966104"/>
                  <a:pt x="5928380" y="3960518"/>
                </a:cubicBezTo>
                <a:cubicBezTo>
                  <a:pt x="5928338" y="3929436"/>
                  <a:pt x="5930787" y="3898794"/>
                  <a:pt x="5935844" y="3868787"/>
                </a:cubicBezTo>
                <a:lnTo>
                  <a:pt x="5936384" y="3862150"/>
                </a:lnTo>
                <a:cubicBezTo>
                  <a:pt x="5936553" y="3862145"/>
                  <a:pt x="5936722" y="3862140"/>
                  <a:pt x="5936890" y="3862087"/>
                </a:cubicBezTo>
                <a:cubicBezTo>
                  <a:pt x="5987166" y="3511992"/>
                  <a:pt x="6268205" y="3233421"/>
                  <a:pt x="6627056" y="3174489"/>
                </a:cubicBezTo>
                <a:lnTo>
                  <a:pt x="6627173" y="3173350"/>
                </a:lnTo>
                <a:cubicBezTo>
                  <a:pt x="6632481" y="3172348"/>
                  <a:pt x="6637809" y="3171407"/>
                  <a:pt x="6643385" y="3171823"/>
                </a:cubicBezTo>
                <a:cubicBezTo>
                  <a:pt x="6674569" y="3166310"/>
                  <a:pt x="6706461" y="3163352"/>
                  <a:pt x="6738847" y="3162829"/>
                </a:cubicBezTo>
                <a:close/>
                <a:moveTo>
                  <a:pt x="5077571" y="3161219"/>
                </a:moveTo>
                <a:lnTo>
                  <a:pt x="5094659" y="3162829"/>
                </a:lnTo>
                <a:cubicBezTo>
                  <a:pt x="5127044" y="3163352"/>
                  <a:pt x="5158937" y="3166310"/>
                  <a:pt x="5190120" y="3171823"/>
                </a:cubicBezTo>
                <a:cubicBezTo>
                  <a:pt x="5195696" y="3171407"/>
                  <a:pt x="5201024" y="3172348"/>
                  <a:pt x="5206334" y="3173350"/>
                </a:cubicBezTo>
                <a:lnTo>
                  <a:pt x="5206450" y="3174489"/>
                </a:lnTo>
                <a:cubicBezTo>
                  <a:pt x="5565300" y="3233421"/>
                  <a:pt x="5846339" y="3511992"/>
                  <a:pt x="5896616" y="3862087"/>
                </a:cubicBezTo>
                <a:cubicBezTo>
                  <a:pt x="5896783" y="3862140"/>
                  <a:pt x="5896953" y="3862145"/>
                  <a:pt x="5897121" y="3862150"/>
                </a:cubicBezTo>
                <a:lnTo>
                  <a:pt x="5897662" y="3868787"/>
                </a:lnTo>
                <a:cubicBezTo>
                  <a:pt x="5902718" y="3898794"/>
                  <a:pt x="5905168" y="3929436"/>
                  <a:pt x="5905126" y="3960518"/>
                </a:cubicBezTo>
                <a:cubicBezTo>
                  <a:pt x="5906438" y="3966104"/>
                  <a:pt x="5906496" y="3971728"/>
                  <a:pt x="5906496" y="3977366"/>
                </a:cubicBezTo>
                <a:cubicBezTo>
                  <a:pt x="5906496" y="3981158"/>
                  <a:pt x="5906469" y="3984944"/>
                  <a:pt x="5905903" y="3988716"/>
                </a:cubicBezTo>
                <a:lnTo>
                  <a:pt x="5905404" y="3988683"/>
                </a:lnTo>
                <a:lnTo>
                  <a:pt x="5905378" y="3989174"/>
                </a:lnTo>
                <a:lnTo>
                  <a:pt x="5888260" y="3987561"/>
                </a:lnTo>
                <a:cubicBezTo>
                  <a:pt x="5855886" y="3987038"/>
                  <a:pt x="5824005" y="3984080"/>
                  <a:pt x="5792833" y="3978570"/>
                </a:cubicBezTo>
                <a:cubicBezTo>
                  <a:pt x="5787256" y="3978986"/>
                  <a:pt x="5781927" y="3978045"/>
                  <a:pt x="5776617" y="3977042"/>
                </a:cubicBezTo>
                <a:lnTo>
                  <a:pt x="5776501" y="3975903"/>
                </a:lnTo>
                <a:cubicBezTo>
                  <a:pt x="5417649" y="3916971"/>
                  <a:pt x="5136610" y="3638399"/>
                  <a:pt x="5086335" y="3288305"/>
                </a:cubicBezTo>
                <a:cubicBezTo>
                  <a:pt x="5086167" y="3288253"/>
                  <a:pt x="5085999" y="3288248"/>
                  <a:pt x="5085830" y="3288243"/>
                </a:cubicBezTo>
                <a:lnTo>
                  <a:pt x="5085291" y="3281619"/>
                </a:lnTo>
                <a:cubicBezTo>
                  <a:pt x="5080233" y="3251607"/>
                  <a:pt x="5077782" y="3220958"/>
                  <a:pt x="5077824" y="3189869"/>
                </a:cubicBezTo>
                <a:cubicBezTo>
                  <a:pt x="5076512" y="3184286"/>
                  <a:pt x="5076453" y="3178663"/>
                  <a:pt x="5076453" y="3173027"/>
                </a:cubicBezTo>
                <a:lnTo>
                  <a:pt x="5077047" y="3161677"/>
                </a:lnTo>
                <a:lnTo>
                  <a:pt x="5077545" y="3161709"/>
                </a:lnTo>
                <a:close/>
                <a:moveTo>
                  <a:pt x="5063783" y="3161219"/>
                </a:moveTo>
                <a:lnTo>
                  <a:pt x="5063809" y="3161709"/>
                </a:lnTo>
                <a:lnTo>
                  <a:pt x="5064307" y="3161677"/>
                </a:lnTo>
                <a:lnTo>
                  <a:pt x="5064902" y="3173027"/>
                </a:lnTo>
                <a:cubicBezTo>
                  <a:pt x="5064902" y="3178663"/>
                  <a:pt x="5064842" y="3184286"/>
                  <a:pt x="5063530" y="3189869"/>
                </a:cubicBezTo>
                <a:cubicBezTo>
                  <a:pt x="5063572" y="3220958"/>
                  <a:pt x="5061122" y="3251607"/>
                  <a:pt x="5056063" y="3281619"/>
                </a:cubicBezTo>
                <a:lnTo>
                  <a:pt x="5055525" y="3288243"/>
                </a:lnTo>
                <a:cubicBezTo>
                  <a:pt x="5055355" y="3288248"/>
                  <a:pt x="5055187" y="3288253"/>
                  <a:pt x="5055019" y="3288305"/>
                </a:cubicBezTo>
                <a:cubicBezTo>
                  <a:pt x="5004744" y="3638399"/>
                  <a:pt x="4723705" y="3916971"/>
                  <a:pt x="4364853" y="3975903"/>
                </a:cubicBezTo>
                <a:lnTo>
                  <a:pt x="4364737" y="3977042"/>
                </a:lnTo>
                <a:cubicBezTo>
                  <a:pt x="4359427" y="3978045"/>
                  <a:pt x="4354098" y="3978986"/>
                  <a:pt x="4348521" y="3978570"/>
                </a:cubicBezTo>
                <a:cubicBezTo>
                  <a:pt x="4317350" y="3984080"/>
                  <a:pt x="4285468" y="3987038"/>
                  <a:pt x="4253094" y="3987561"/>
                </a:cubicBezTo>
                <a:lnTo>
                  <a:pt x="4235976" y="3989174"/>
                </a:lnTo>
                <a:lnTo>
                  <a:pt x="4235950" y="3988683"/>
                </a:lnTo>
                <a:lnTo>
                  <a:pt x="4235451" y="3988716"/>
                </a:lnTo>
                <a:cubicBezTo>
                  <a:pt x="4234885" y="3984944"/>
                  <a:pt x="4234858" y="3981158"/>
                  <a:pt x="4234858" y="3977366"/>
                </a:cubicBezTo>
                <a:cubicBezTo>
                  <a:pt x="4234858" y="3971728"/>
                  <a:pt x="4234916" y="3966104"/>
                  <a:pt x="4236228" y="3960518"/>
                </a:cubicBezTo>
                <a:cubicBezTo>
                  <a:pt x="4236186" y="3929436"/>
                  <a:pt x="4238636" y="3898794"/>
                  <a:pt x="4243692" y="3868787"/>
                </a:cubicBezTo>
                <a:lnTo>
                  <a:pt x="4244233" y="3862150"/>
                </a:lnTo>
                <a:cubicBezTo>
                  <a:pt x="4244401" y="3862145"/>
                  <a:pt x="4244571" y="3862140"/>
                  <a:pt x="4244738" y="3862087"/>
                </a:cubicBezTo>
                <a:cubicBezTo>
                  <a:pt x="4295015" y="3511992"/>
                  <a:pt x="4576054" y="3233421"/>
                  <a:pt x="4934904" y="3174489"/>
                </a:cubicBezTo>
                <a:lnTo>
                  <a:pt x="4935021" y="3173350"/>
                </a:lnTo>
                <a:cubicBezTo>
                  <a:pt x="4940330" y="3172348"/>
                  <a:pt x="4945658" y="3171407"/>
                  <a:pt x="4951234" y="3171823"/>
                </a:cubicBezTo>
                <a:cubicBezTo>
                  <a:pt x="4982417" y="3166310"/>
                  <a:pt x="5014310" y="3163352"/>
                  <a:pt x="5046695" y="3162829"/>
                </a:cubicBezTo>
                <a:close/>
                <a:moveTo>
                  <a:pt x="3385420" y="3161219"/>
                </a:moveTo>
                <a:lnTo>
                  <a:pt x="3402507" y="3162829"/>
                </a:lnTo>
                <a:cubicBezTo>
                  <a:pt x="3434893" y="3163352"/>
                  <a:pt x="3466785" y="3166310"/>
                  <a:pt x="3497969" y="3171823"/>
                </a:cubicBezTo>
                <a:cubicBezTo>
                  <a:pt x="3503545" y="3171407"/>
                  <a:pt x="3508873" y="3172348"/>
                  <a:pt x="3514181" y="3173350"/>
                </a:cubicBezTo>
                <a:lnTo>
                  <a:pt x="3514298" y="3174489"/>
                </a:lnTo>
                <a:cubicBezTo>
                  <a:pt x="3873149" y="3233421"/>
                  <a:pt x="4154188" y="3511992"/>
                  <a:pt x="4204464" y="3862087"/>
                </a:cubicBezTo>
                <a:cubicBezTo>
                  <a:pt x="4204632" y="3862140"/>
                  <a:pt x="4204801" y="3862145"/>
                  <a:pt x="4204970" y="3862150"/>
                </a:cubicBezTo>
                <a:lnTo>
                  <a:pt x="4205510" y="3868787"/>
                </a:lnTo>
                <a:cubicBezTo>
                  <a:pt x="4210567" y="3898794"/>
                  <a:pt x="4213016" y="3929436"/>
                  <a:pt x="4212974" y="3960518"/>
                </a:cubicBezTo>
                <a:cubicBezTo>
                  <a:pt x="4214286" y="3966104"/>
                  <a:pt x="4214345" y="3971728"/>
                  <a:pt x="4214345" y="3977366"/>
                </a:cubicBezTo>
                <a:cubicBezTo>
                  <a:pt x="4214345" y="3981158"/>
                  <a:pt x="4214318" y="3984944"/>
                  <a:pt x="4213752" y="3988716"/>
                </a:cubicBezTo>
                <a:lnTo>
                  <a:pt x="4213253" y="3988683"/>
                </a:lnTo>
                <a:lnTo>
                  <a:pt x="4213227" y="3989174"/>
                </a:lnTo>
                <a:lnTo>
                  <a:pt x="4196108" y="3987561"/>
                </a:lnTo>
                <a:cubicBezTo>
                  <a:pt x="4163734" y="3987038"/>
                  <a:pt x="4131854" y="3984080"/>
                  <a:pt x="4100682" y="3978570"/>
                </a:cubicBezTo>
                <a:cubicBezTo>
                  <a:pt x="4095105" y="3978986"/>
                  <a:pt x="4089776" y="3978045"/>
                  <a:pt x="4084465" y="3977042"/>
                </a:cubicBezTo>
                <a:lnTo>
                  <a:pt x="4084349" y="3975903"/>
                </a:lnTo>
                <a:cubicBezTo>
                  <a:pt x="3725498" y="3916971"/>
                  <a:pt x="3444459" y="3638399"/>
                  <a:pt x="3394183" y="3288305"/>
                </a:cubicBezTo>
                <a:cubicBezTo>
                  <a:pt x="3394016" y="3288253"/>
                  <a:pt x="3393847" y="3288248"/>
                  <a:pt x="3393678" y="3288243"/>
                </a:cubicBezTo>
                <a:lnTo>
                  <a:pt x="3393139" y="3281619"/>
                </a:lnTo>
                <a:cubicBezTo>
                  <a:pt x="3388081" y="3251607"/>
                  <a:pt x="3385630" y="3220958"/>
                  <a:pt x="3385672" y="3189869"/>
                </a:cubicBezTo>
                <a:cubicBezTo>
                  <a:pt x="3384360" y="3184286"/>
                  <a:pt x="3384302" y="3178663"/>
                  <a:pt x="3384302" y="3173027"/>
                </a:cubicBezTo>
                <a:lnTo>
                  <a:pt x="3384896" y="3161677"/>
                </a:lnTo>
                <a:lnTo>
                  <a:pt x="3385394" y="3161709"/>
                </a:lnTo>
                <a:close/>
                <a:moveTo>
                  <a:pt x="3371632" y="3161219"/>
                </a:moveTo>
                <a:lnTo>
                  <a:pt x="3371658" y="3161709"/>
                </a:lnTo>
                <a:lnTo>
                  <a:pt x="3372156" y="3161677"/>
                </a:lnTo>
                <a:lnTo>
                  <a:pt x="3372750" y="3173027"/>
                </a:lnTo>
                <a:cubicBezTo>
                  <a:pt x="3372750" y="3178663"/>
                  <a:pt x="3372691" y="3184286"/>
                  <a:pt x="3371379" y="3189869"/>
                </a:cubicBezTo>
                <a:cubicBezTo>
                  <a:pt x="3371421" y="3220958"/>
                  <a:pt x="3368971" y="3251607"/>
                  <a:pt x="3363912" y="3281619"/>
                </a:cubicBezTo>
                <a:lnTo>
                  <a:pt x="3363374" y="3288243"/>
                </a:lnTo>
                <a:cubicBezTo>
                  <a:pt x="3363204" y="3288248"/>
                  <a:pt x="3363036" y="3288253"/>
                  <a:pt x="3362868" y="3288305"/>
                </a:cubicBezTo>
                <a:cubicBezTo>
                  <a:pt x="3312593" y="3638399"/>
                  <a:pt x="3031554" y="3916971"/>
                  <a:pt x="2672703" y="3975903"/>
                </a:cubicBezTo>
                <a:lnTo>
                  <a:pt x="2672586" y="3977042"/>
                </a:lnTo>
                <a:cubicBezTo>
                  <a:pt x="2667276" y="3978045"/>
                  <a:pt x="2661947" y="3978986"/>
                  <a:pt x="2656370" y="3978570"/>
                </a:cubicBezTo>
                <a:cubicBezTo>
                  <a:pt x="2625198" y="3984080"/>
                  <a:pt x="2593318" y="3987038"/>
                  <a:pt x="2560943" y="3987561"/>
                </a:cubicBezTo>
                <a:lnTo>
                  <a:pt x="2543825" y="3989174"/>
                </a:lnTo>
                <a:lnTo>
                  <a:pt x="2543799" y="3988683"/>
                </a:lnTo>
                <a:lnTo>
                  <a:pt x="2543300" y="3988716"/>
                </a:lnTo>
                <a:cubicBezTo>
                  <a:pt x="2542734" y="3984944"/>
                  <a:pt x="2542707" y="3981158"/>
                  <a:pt x="2542707" y="3977366"/>
                </a:cubicBezTo>
                <a:cubicBezTo>
                  <a:pt x="2542707" y="3971728"/>
                  <a:pt x="2542765" y="3966104"/>
                  <a:pt x="2544077" y="3960518"/>
                </a:cubicBezTo>
                <a:cubicBezTo>
                  <a:pt x="2544035" y="3929436"/>
                  <a:pt x="2546485" y="3898794"/>
                  <a:pt x="2551541" y="3868787"/>
                </a:cubicBezTo>
                <a:lnTo>
                  <a:pt x="2552082" y="3862150"/>
                </a:lnTo>
                <a:cubicBezTo>
                  <a:pt x="2552250" y="3862145"/>
                  <a:pt x="2552420" y="3862140"/>
                  <a:pt x="2552587" y="3862087"/>
                </a:cubicBezTo>
                <a:cubicBezTo>
                  <a:pt x="2602864" y="3511992"/>
                  <a:pt x="2883903" y="3233421"/>
                  <a:pt x="3242753" y="3174489"/>
                </a:cubicBezTo>
                <a:lnTo>
                  <a:pt x="3242870" y="3173350"/>
                </a:lnTo>
                <a:cubicBezTo>
                  <a:pt x="3248179" y="3172348"/>
                  <a:pt x="3253507" y="3171407"/>
                  <a:pt x="3259083" y="3171823"/>
                </a:cubicBezTo>
                <a:cubicBezTo>
                  <a:pt x="3290266" y="3166310"/>
                  <a:pt x="3322159" y="3163352"/>
                  <a:pt x="3354544" y="3162829"/>
                </a:cubicBezTo>
                <a:close/>
                <a:moveTo>
                  <a:pt x="1693269" y="3161219"/>
                </a:moveTo>
                <a:lnTo>
                  <a:pt x="1710356" y="3162829"/>
                </a:lnTo>
                <a:cubicBezTo>
                  <a:pt x="1742742" y="3163352"/>
                  <a:pt x="1774634" y="3166310"/>
                  <a:pt x="1805818" y="3171823"/>
                </a:cubicBezTo>
                <a:cubicBezTo>
                  <a:pt x="1811394" y="3171407"/>
                  <a:pt x="1816722" y="3172348"/>
                  <a:pt x="1822030" y="3173350"/>
                </a:cubicBezTo>
                <a:lnTo>
                  <a:pt x="1822148" y="3174489"/>
                </a:lnTo>
                <a:cubicBezTo>
                  <a:pt x="2180998" y="3233421"/>
                  <a:pt x="2462037" y="3511992"/>
                  <a:pt x="2512313" y="3862087"/>
                </a:cubicBezTo>
                <a:cubicBezTo>
                  <a:pt x="2512481" y="3862140"/>
                  <a:pt x="2512650" y="3862145"/>
                  <a:pt x="2512819" y="3862150"/>
                </a:cubicBezTo>
                <a:lnTo>
                  <a:pt x="2513359" y="3868787"/>
                </a:lnTo>
                <a:cubicBezTo>
                  <a:pt x="2518416" y="3898794"/>
                  <a:pt x="2520865" y="3929436"/>
                  <a:pt x="2520823" y="3960518"/>
                </a:cubicBezTo>
                <a:cubicBezTo>
                  <a:pt x="2522135" y="3966104"/>
                  <a:pt x="2522194" y="3971728"/>
                  <a:pt x="2522194" y="3977366"/>
                </a:cubicBezTo>
                <a:cubicBezTo>
                  <a:pt x="2522194" y="3981158"/>
                  <a:pt x="2522167" y="3984944"/>
                  <a:pt x="2521601" y="3988716"/>
                </a:cubicBezTo>
                <a:lnTo>
                  <a:pt x="2521102" y="3988683"/>
                </a:lnTo>
                <a:lnTo>
                  <a:pt x="2521076" y="3989174"/>
                </a:lnTo>
                <a:lnTo>
                  <a:pt x="2503957" y="3987561"/>
                </a:lnTo>
                <a:cubicBezTo>
                  <a:pt x="2471583" y="3987038"/>
                  <a:pt x="2439703" y="3984080"/>
                  <a:pt x="2408531" y="3978570"/>
                </a:cubicBezTo>
                <a:cubicBezTo>
                  <a:pt x="2402954" y="3978986"/>
                  <a:pt x="2397625" y="3978045"/>
                  <a:pt x="2392314" y="3977042"/>
                </a:cubicBezTo>
                <a:lnTo>
                  <a:pt x="2392198" y="3975903"/>
                </a:lnTo>
                <a:cubicBezTo>
                  <a:pt x="2033347" y="3916971"/>
                  <a:pt x="1752308" y="3638399"/>
                  <a:pt x="1702032" y="3288305"/>
                </a:cubicBezTo>
                <a:cubicBezTo>
                  <a:pt x="1701865" y="3288253"/>
                  <a:pt x="1701696" y="3288248"/>
                  <a:pt x="1701527" y="3288243"/>
                </a:cubicBezTo>
                <a:lnTo>
                  <a:pt x="1700989" y="3281619"/>
                </a:lnTo>
                <a:cubicBezTo>
                  <a:pt x="1695930" y="3251607"/>
                  <a:pt x="1693479" y="3220958"/>
                  <a:pt x="1693521" y="3189869"/>
                </a:cubicBezTo>
                <a:cubicBezTo>
                  <a:pt x="1692209" y="3184286"/>
                  <a:pt x="1692151" y="3178663"/>
                  <a:pt x="1692151" y="3173027"/>
                </a:cubicBezTo>
                <a:lnTo>
                  <a:pt x="1692745" y="3161677"/>
                </a:lnTo>
                <a:lnTo>
                  <a:pt x="1693243" y="3161709"/>
                </a:lnTo>
                <a:close/>
                <a:moveTo>
                  <a:pt x="1679481" y="3161219"/>
                </a:moveTo>
                <a:lnTo>
                  <a:pt x="1679507" y="3161709"/>
                </a:lnTo>
                <a:lnTo>
                  <a:pt x="1680005" y="3161677"/>
                </a:lnTo>
                <a:lnTo>
                  <a:pt x="1680599" y="3173027"/>
                </a:lnTo>
                <a:cubicBezTo>
                  <a:pt x="1680599" y="3178663"/>
                  <a:pt x="1680540" y="3184286"/>
                  <a:pt x="1679228" y="3189869"/>
                </a:cubicBezTo>
                <a:cubicBezTo>
                  <a:pt x="1679270" y="3220958"/>
                  <a:pt x="1676820" y="3251607"/>
                  <a:pt x="1671761" y="3281619"/>
                </a:cubicBezTo>
                <a:lnTo>
                  <a:pt x="1671223" y="3288243"/>
                </a:lnTo>
                <a:cubicBezTo>
                  <a:pt x="1671053" y="3288248"/>
                  <a:pt x="1670885" y="3288253"/>
                  <a:pt x="1670717" y="3288305"/>
                </a:cubicBezTo>
                <a:cubicBezTo>
                  <a:pt x="1620442" y="3638399"/>
                  <a:pt x="1339403" y="3916971"/>
                  <a:pt x="980552" y="3975903"/>
                </a:cubicBezTo>
                <a:lnTo>
                  <a:pt x="980435" y="3977042"/>
                </a:lnTo>
                <a:cubicBezTo>
                  <a:pt x="975125" y="3978045"/>
                  <a:pt x="969796" y="3978986"/>
                  <a:pt x="964219" y="3978570"/>
                </a:cubicBezTo>
                <a:cubicBezTo>
                  <a:pt x="933047" y="3984080"/>
                  <a:pt x="901167" y="3987038"/>
                  <a:pt x="868792" y="3987561"/>
                </a:cubicBezTo>
                <a:lnTo>
                  <a:pt x="851674" y="3989174"/>
                </a:lnTo>
                <a:lnTo>
                  <a:pt x="851648" y="3988683"/>
                </a:lnTo>
                <a:lnTo>
                  <a:pt x="851149" y="3988716"/>
                </a:lnTo>
                <a:cubicBezTo>
                  <a:pt x="850583" y="3984944"/>
                  <a:pt x="850556" y="3981158"/>
                  <a:pt x="850556" y="3977366"/>
                </a:cubicBezTo>
                <a:cubicBezTo>
                  <a:pt x="850556" y="3971728"/>
                  <a:pt x="850614" y="3966104"/>
                  <a:pt x="851926" y="3960518"/>
                </a:cubicBezTo>
                <a:cubicBezTo>
                  <a:pt x="851884" y="3929436"/>
                  <a:pt x="854334" y="3898794"/>
                  <a:pt x="859390" y="3868787"/>
                </a:cubicBezTo>
                <a:lnTo>
                  <a:pt x="859931" y="3862150"/>
                </a:lnTo>
                <a:cubicBezTo>
                  <a:pt x="860099" y="3862145"/>
                  <a:pt x="860269" y="3862140"/>
                  <a:pt x="860436" y="3862087"/>
                </a:cubicBezTo>
                <a:cubicBezTo>
                  <a:pt x="910713" y="3511992"/>
                  <a:pt x="1191752" y="3233421"/>
                  <a:pt x="1550602" y="3174489"/>
                </a:cubicBezTo>
                <a:lnTo>
                  <a:pt x="1550719" y="3173350"/>
                </a:lnTo>
                <a:cubicBezTo>
                  <a:pt x="1556028" y="3172348"/>
                  <a:pt x="1561356" y="3171407"/>
                  <a:pt x="1566932" y="3171823"/>
                </a:cubicBezTo>
                <a:cubicBezTo>
                  <a:pt x="1598115" y="3166310"/>
                  <a:pt x="1630008" y="3163352"/>
                  <a:pt x="1662393" y="3162829"/>
                </a:cubicBezTo>
                <a:close/>
                <a:moveTo>
                  <a:pt x="1118" y="3161219"/>
                </a:moveTo>
                <a:lnTo>
                  <a:pt x="18205" y="3162829"/>
                </a:lnTo>
                <a:cubicBezTo>
                  <a:pt x="50591" y="3163352"/>
                  <a:pt x="82483" y="3166310"/>
                  <a:pt x="113667" y="3171823"/>
                </a:cubicBezTo>
                <a:cubicBezTo>
                  <a:pt x="119243" y="3171407"/>
                  <a:pt x="124571" y="3172348"/>
                  <a:pt x="129879" y="3173350"/>
                </a:cubicBezTo>
                <a:lnTo>
                  <a:pt x="129997" y="3174489"/>
                </a:lnTo>
                <a:cubicBezTo>
                  <a:pt x="488847" y="3233421"/>
                  <a:pt x="769886" y="3511992"/>
                  <a:pt x="820162" y="3862087"/>
                </a:cubicBezTo>
                <a:cubicBezTo>
                  <a:pt x="820330" y="3862140"/>
                  <a:pt x="820499" y="3862145"/>
                  <a:pt x="820668" y="3862150"/>
                </a:cubicBezTo>
                <a:lnTo>
                  <a:pt x="821208" y="3868787"/>
                </a:lnTo>
                <a:cubicBezTo>
                  <a:pt x="826265" y="3898794"/>
                  <a:pt x="828714" y="3929436"/>
                  <a:pt x="828672" y="3960518"/>
                </a:cubicBezTo>
                <a:cubicBezTo>
                  <a:pt x="829984" y="3966104"/>
                  <a:pt x="830043" y="3971728"/>
                  <a:pt x="830043" y="3977366"/>
                </a:cubicBezTo>
                <a:cubicBezTo>
                  <a:pt x="830043" y="3981158"/>
                  <a:pt x="830016" y="3984944"/>
                  <a:pt x="829450" y="3988716"/>
                </a:cubicBezTo>
                <a:lnTo>
                  <a:pt x="828951" y="3988683"/>
                </a:lnTo>
                <a:lnTo>
                  <a:pt x="828925" y="3989174"/>
                </a:lnTo>
                <a:lnTo>
                  <a:pt x="811806" y="3987561"/>
                </a:lnTo>
                <a:cubicBezTo>
                  <a:pt x="779432" y="3987038"/>
                  <a:pt x="747552" y="3984080"/>
                  <a:pt x="716380" y="3978570"/>
                </a:cubicBezTo>
                <a:cubicBezTo>
                  <a:pt x="710803" y="3978986"/>
                  <a:pt x="705474" y="3978045"/>
                  <a:pt x="700163" y="3977042"/>
                </a:cubicBezTo>
                <a:lnTo>
                  <a:pt x="700047" y="3975903"/>
                </a:lnTo>
                <a:cubicBezTo>
                  <a:pt x="341196" y="3916971"/>
                  <a:pt x="60157" y="3638399"/>
                  <a:pt x="9881" y="3288305"/>
                </a:cubicBezTo>
                <a:cubicBezTo>
                  <a:pt x="9714" y="3288253"/>
                  <a:pt x="9545" y="3288248"/>
                  <a:pt x="9376" y="3288243"/>
                </a:cubicBezTo>
                <a:lnTo>
                  <a:pt x="8837" y="3281619"/>
                </a:lnTo>
                <a:cubicBezTo>
                  <a:pt x="3779" y="3251607"/>
                  <a:pt x="1328" y="3220958"/>
                  <a:pt x="1370" y="3189869"/>
                </a:cubicBezTo>
                <a:cubicBezTo>
                  <a:pt x="58" y="3184286"/>
                  <a:pt x="0" y="3178663"/>
                  <a:pt x="0" y="3173027"/>
                </a:cubicBezTo>
                <a:lnTo>
                  <a:pt x="594" y="3161677"/>
                </a:lnTo>
                <a:lnTo>
                  <a:pt x="1092" y="3161709"/>
                </a:lnTo>
                <a:close/>
                <a:moveTo>
                  <a:pt x="7762529" y="2447425"/>
                </a:moveTo>
                <a:cubicBezTo>
                  <a:pt x="7815805" y="2718331"/>
                  <a:pt x="8030648" y="2933128"/>
                  <a:pt x="8305838" y="2992271"/>
                </a:cubicBezTo>
                <a:cubicBezTo>
                  <a:pt x="8252563" y="2721365"/>
                  <a:pt x="8037719" y="2506568"/>
                  <a:pt x="7762529" y="2447425"/>
                </a:cubicBezTo>
                <a:close/>
                <a:moveTo>
                  <a:pt x="7455280" y="2447425"/>
                </a:moveTo>
                <a:cubicBezTo>
                  <a:pt x="7180090" y="2506568"/>
                  <a:pt x="6965246" y="2721365"/>
                  <a:pt x="6911971" y="2992271"/>
                </a:cubicBezTo>
                <a:cubicBezTo>
                  <a:pt x="7187161" y="2933128"/>
                  <a:pt x="7402004" y="2718331"/>
                  <a:pt x="7455280" y="2447425"/>
                </a:cubicBezTo>
                <a:close/>
                <a:moveTo>
                  <a:pt x="6070378" y="2447425"/>
                </a:moveTo>
                <a:cubicBezTo>
                  <a:pt x="6123654" y="2718331"/>
                  <a:pt x="6338497" y="2933128"/>
                  <a:pt x="6613687" y="2992271"/>
                </a:cubicBezTo>
                <a:cubicBezTo>
                  <a:pt x="6560412" y="2721365"/>
                  <a:pt x="6345568" y="2506568"/>
                  <a:pt x="6070378" y="2447425"/>
                </a:cubicBezTo>
                <a:close/>
                <a:moveTo>
                  <a:pt x="5763129" y="2447425"/>
                </a:moveTo>
                <a:cubicBezTo>
                  <a:pt x="5487939" y="2506568"/>
                  <a:pt x="5273095" y="2721365"/>
                  <a:pt x="5219820" y="2992271"/>
                </a:cubicBezTo>
                <a:cubicBezTo>
                  <a:pt x="5495010" y="2933128"/>
                  <a:pt x="5709853" y="2718331"/>
                  <a:pt x="5763129" y="2447425"/>
                </a:cubicBezTo>
                <a:close/>
                <a:moveTo>
                  <a:pt x="4378227" y="2447425"/>
                </a:moveTo>
                <a:cubicBezTo>
                  <a:pt x="4431503" y="2718331"/>
                  <a:pt x="4646346" y="2933128"/>
                  <a:pt x="4921536" y="2992271"/>
                </a:cubicBezTo>
                <a:cubicBezTo>
                  <a:pt x="4868261" y="2721365"/>
                  <a:pt x="4653417" y="2506568"/>
                  <a:pt x="4378227" y="2447425"/>
                </a:cubicBezTo>
                <a:close/>
                <a:moveTo>
                  <a:pt x="4070978" y="2447425"/>
                </a:moveTo>
                <a:cubicBezTo>
                  <a:pt x="3795788" y="2506568"/>
                  <a:pt x="3580944" y="2721365"/>
                  <a:pt x="3527669" y="2992271"/>
                </a:cubicBezTo>
                <a:cubicBezTo>
                  <a:pt x="3802859" y="2933128"/>
                  <a:pt x="4017702" y="2718331"/>
                  <a:pt x="4070978" y="2447425"/>
                </a:cubicBezTo>
                <a:close/>
                <a:moveTo>
                  <a:pt x="2686076" y="2447425"/>
                </a:moveTo>
                <a:cubicBezTo>
                  <a:pt x="2739352" y="2718331"/>
                  <a:pt x="2954195" y="2933128"/>
                  <a:pt x="3229385" y="2992271"/>
                </a:cubicBezTo>
                <a:cubicBezTo>
                  <a:pt x="3176110" y="2721365"/>
                  <a:pt x="2961266" y="2506568"/>
                  <a:pt x="2686076" y="2447425"/>
                </a:cubicBezTo>
                <a:close/>
                <a:moveTo>
                  <a:pt x="2378827" y="2447425"/>
                </a:moveTo>
                <a:cubicBezTo>
                  <a:pt x="2103637" y="2506568"/>
                  <a:pt x="1888793" y="2721365"/>
                  <a:pt x="1835518" y="2992271"/>
                </a:cubicBezTo>
                <a:cubicBezTo>
                  <a:pt x="2110708" y="2933128"/>
                  <a:pt x="2325551" y="2718331"/>
                  <a:pt x="2378827" y="2447425"/>
                </a:cubicBezTo>
                <a:close/>
                <a:moveTo>
                  <a:pt x="993925" y="2447425"/>
                </a:moveTo>
                <a:cubicBezTo>
                  <a:pt x="1047201" y="2718331"/>
                  <a:pt x="1262044" y="2933128"/>
                  <a:pt x="1537234" y="2992271"/>
                </a:cubicBezTo>
                <a:cubicBezTo>
                  <a:pt x="1483959" y="2721365"/>
                  <a:pt x="1269115" y="2506568"/>
                  <a:pt x="993925" y="2447425"/>
                </a:cubicBezTo>
                <a:close/>
                <a:moveTo>
                  <a:pt x="686676" y="2447425"/>
                </a:moveTo>
                <a:cubicBezTo>
                  <a:pt x="411486" y="2506568"/>
                  <a:pt x="196642" y="2721365"/>
                  <a:pt x="143367" y="2992271"/>
                </a:cubicBezTo>
                <a:cubicBezTo>
                  <a:pt x="418557" y="2933128"/>
                  <a:pt x="633400" y="2718331"/>
                  <a:pt x="686676" y="2447425"/>
                </a:cubicBezTo>
                <a:close/>
                <a:moveTo>
                  <a:pt x="9139239" y="2321311"/>
                </a:moveTo>
                <a:lnTo>
                  <a:pt x="9139239" y="2449820"/>
                </a:lnTo>
                <a:lnTo>
                  <a:pt x="9047261" y="2476706"/>
                </a:lnTo>
                <a:cubicBezTo>
                  <a:pt x="8821055" y="2561144"/>
                  <a:pt x="8650738" y="2755228"/>
                  <a:pt x="8604122" y="2992271"/>
                </a:cubicBezTo>
                <a:cubicBezTo>
                  <a:pt x="8844913" y="2940521"/>
                  <a:pt x="9039501" y="2769598"/>
                  <a:pt x="9120077" y="2546190"/>
                </a:cubicBezTo>
                <a:lnTo>
                  <a:pt x="9139239" y="2477003"/>
                </a:lnTo>
                <a:lnTo>
                  <a:pt x="9139239" y="2782562"/>
                </a:lnTo>
                <a:lnTo>
                  <a:pt x="9135069" y="2789374"/>
                </a:lnTo>
                <a:cubicBezTo>
                  <a:pt x="9008919" y="2963003"/>
                  <a:pt x="8815033" y="3086603"/>
                  <a:pt x="8590751" y="3123727"/>
                </a:cubicBezTo>
                <a:lnTo>
                  <a:pt x="8590635" y="3124875"/>
                </a:lnTo>
                <a:cubicBezTo>
                  <a:pt x="8585324" y="3125886"/>
                  <a:pt x="8579995" y="3126834"/>
                  <a:pt x="8574418" y="3126415"/>
                </a:cubicBezTo>
                <a:cubicBezTo>
                  <a:pt x="8543246" y="3131969"/>
                  <a:pt x="8511366" y="3134950"/>
                  <a:pt x="8478991" y="3135477"/>
                </a:cubicBezTo>
                <a:lnTo>
                  <a:pt x="8461873" y="3137103"/>
                </a:lnTo>
                <a:lnTo>
                  <a:pt x="8461847" y="3136608"/>
                </a:lnTo>
                <a:lnTo>
                  <a:pt x="8461348" y="3136641"/>
                </a:lnTo>
                <a:cubicBezTo>
                  <a:pt x="8460782" y="3132839"/>
                  <a:pt x="8460755" y="3129023"/>
                  <a:pt x="8460755" y="3125201"/>
                </a:cubicBezTo>
                <a:cubicBezTo>
                  <a:pt x="8460755" y="3119519"/>
                  <a:pt x="8460814" y="3113850"/>
                  <a:pt x="8462126" y="3108220"/>
                </a:cubicBezTo>
                <a:cubicBezTo>
                  <a:pt x="8462083" y="3076892"/>
                  <a:pt x="8464533" y="3046007"/>
                  <a:pt x="8469590" y="3015763"/>
                </a:cubicBezTo>
                <a:lnTo>
                  <a:pt x="8470130" y="3009073"/>
                </a:lnTo>
                <a:cubicBezTo>
                  <a:pt x="8470299" y="3009068"/>
                  <a:pt x="8470468" y="3009063"/>
                  <a:pt x="8470636" y="3009010"/>
                </a:cubicBezTo>
                <a:cubicBezTo>
                  <a:pt x="8514628" y="2700252"/>
                  <a:pt x="8735297" y="2446688"/>
                  <a:pt x="9030178" y="2348329"/>
                </a:cubicBezTo>
                <a:close/>
                <a:moveTo>
                  <a:pt x="7620280" y="2302594"/>
                </a:moveTo>
                <a:lnTo>
                  <a:pt x="7637367" y="2304217"/>
                </a:lnTo>
                <a:cubicBezTo>
                  <a:pt x="7669753" y="2304744"/>
                  <a:pt x="7701646" y="2307725"/>
                  <a:pt x="7732829" y="2313282"/>
                </a:cubicBezTo>
                <a:cubicBezTo>
                  <a:pt x="7738405" y="2312863"/>
                  <a:pt x="7743733" y="2313811"/>
                  <a:pt x="7749042" y="2314821"/>
                </a:cubicBezTo>
                <a:lnTo>
                  <a:pt x="7749159" y="2315969"/>
                </a:lnTo>
                <a:cubicBezTo>
                  <a:pt x="8108009" y="2375367"/>
                  <a:pt x="8389048" y="2656144"/>
                  <a:pt x="8439324" y="3009010"/>
                </a:cubicBezTo>
                <a:cubicBezTo>
                  <a:pt x="8439492" y="3009063"/>
                  <a:pt x="8439661" y="3009068"/>
                  <a:pt x="8439830" y="3009073"/>
                </a:cubicBezTo>
                <a:lnTo>
                  <a:pt x="8440370" y="3015763"/>
                </a:lnTo>
                <a:cubicBezTo>
                  <a:pt x="8445427" y="3046007"/>
                  <a:pt x="8447877" y="3076892"/>
                  <a:pt x="8447834" y="3108220"/>
                </a:cubicBezTo>
                <a:cubicBezTo>
                  <a:pt x="8449146" y="3113850"/>
                  <a:pt x="8449205" y="3119519"/>
                  <a:pt x="8449205" y="3125201"/>
                </a:cubicBezTo>
                <a:cubicBezTo>
                  <a:pt x="8449205" y="3129023"/>
                  <a:pt x="8449178" y="3132839"/>
                  <a:pt x="8448612" y="3136641"/>
                </a:cubicBezTo>
                <a:lnTo>
                  <a:pt x="8448113" y="3136608"/>
                </a:lnTo>
                <a:lnTo>
                  <a:pt x="8448087" y="3137103"/>
                </a:lnTo>
                <a:lnTo>
                  <a:pt x="8430969" y="3135477"/>
                </a:lnTo>
                <a:cubicBezTo>
                  <a:pt x="8398594" y="3134950"/>
                  <a:pt x="8366714" y="3131969"/>
                  <a:pt x="8335542" y="3126415"/>
                </a:cubicBezTo>
                <a:cubicBezTo>
                  <a:pt x="8329965" y="3126834"/>
                  <a:pt x="8324636" y="3125886"/>
                  <a:pt x="8319325" y="3124875"/>
                </a:cubicBezTo>
                <a:lnTo>
                  <a:pt x="8319209" y="3123727"/>
                </a:lnTo>
                <a:cubicBezTo>
                  <a:pt x="7960358" y="3064328"/>
                  <a:pt x="7679319" y="2783551"/>
                  <a:pt x="7629044" y="2430686"/>
                </a:cubicBezTo>
                <a:cubicBezTo>
                  <a:pt x="7628876" y="2430633"/>
                  <a:pt x="7628708" y="2430628"/>
                  <a:pt x="7628538" y="2430623"/>
                </a:cubicBezTo>
                <a:lnTo>
                  <a:pt x="7628000" y="2423947"/>
                </a:lnTo>
                <a:cubicBezTo>
                  <a:pt x="7622941" y="2393697"/>
                  <a:pt x="7620490" y="2362806"/>
                  <a:pt x="7620533" y="2331471"/>
                </a:cubicBezTo>
                <a:cubicBezTo>
                  <a:pt x="7619221" y="2325843"/>
                  <a:pt x="7619162" y="2320176"/>
                  <a:pt x="7619162" y="2314495"/>
                </a:cubicBezTo>
                <a:lnTo>
                  <a:pt x="7619756" y="2303055"/>
                </a:lnTo>
                <a:lnTo>
                  <a:pt x="7620254" y="2303088"/>
                </a:lnTo>
                <a:close/>
                <a:moveTo>
                  <a:pt x="7597529" y="2302594"/>
                </a:moveTo>
                <a:lnTo>
                  <a:pt x="7597555" y="2303088"/>
                </a:lnTo>
                <a:lnTo>
                  <a:pt x="7598053" y="2303055"/>
                </a:lnTo>
                <a:lnTo>
                  <a:pt x="7598647" y="2314495"/>
                </a:lnTo>
                <a:cubicBezTo>
                  <a:pt x="7598647" y="2320176"/>
                  <a:pt x="7598588" y="2325843"/>
                  <a:pt x="7597276" y="2331471"/>
                </a:cubicBezTo>
                <a:cubicBezTo>
                  <a:pt x="7597319" y="2362806"/>
                  <a:pt x="7594868" y="2393697"/>
                  <a:pt x="7589809" y="2423947"/>
                </a:cubicBezTo>
                <a:lnTo>
                  <a:pt x="7589271" y="2430623"/>
                </a:lnTo>
                <a:cubicBezTo>
                  <a:pt x="7589101" y="2430628"/>
                  <a:pt x="7588933" y="2430633"/>
                  <a:pt x="7588765" y="2430686"/>
                </a:cubicBezTo>
                <a:cubicBezTo>
                  <a:pt x="7538490" y="2783551"/>
                  <a:pt x="7257451" y="3064328"/>
                  <a:pt x="6898600" y="3123727"/>
                </a:cubicBezTo>
                <a:lnTo>
                  <a:pt x="6898484" y="3124875"/>
                </a:lnTo>
                <a:cubicBezTo>
                  <a:pt x="6893173" y="3125886"/>
                  <a:pt x="6887844" y="3126834"/>
                  <a:pt x="6882267" y="3126415"/>
                </a:cubicBezTo>
                <a:cubicBezTo>
                  <a:pt x="6851095" y="3131969"/>
                  <a:pt x="6819215" y="3134950"/>
                  <a:pt x="6786841" y="3135477"/>
                </a:cubicBezTo>
                <a:lnTo>
                  <a:pt x="6769722" y="3137103"/>
                </a:lnTo>
                <a:lnTo>
                  <a:pt x="6769696" y="3136608"/>
                </a:lnTo>
                <a:lnTo>
                  <a:pt x="6769197" y="3136641"/>
                </a:lnTo>
                <a:cubicBezTo>
                  <a:pt x="6768631" y="3132839"/>
                  <a:pt x="6768604" y="3129023"/>
                  <a:pt x="6768604" y="3125201"/>
                </a:cubicBezTo>
                <a:cubicBezTo>
                  <a:pt x="6768604" y="3119519"/>
                  <a:pt x="6768663" y="3113850"/>
                  <a:pt x="6769975" y="3108220"/>
                </a:cubicBezTo>
                <a:cubicBezTo>
                  <a:pt x="6769933" y="3076892"/>
                  <a:pt x="6772382" y="3046007"/>
                  <a:pt x="6777439" y="3015763"/>
                </a:cubicBezTo>
                <a:lnTo>
                  <a:pt x="6777979" y="3009073"/>
                </a:lnTo>
                <a:cubicBezTo>
                  <a:pt x="6778148" y="3009068"/>
                  <a:pt x="6778317" y="3009063"/>
                  <a:pt x="6778485" y="3009010"/>
                </a:cubicBezTo>
                <a:cubicBezTo>
                  <a:pt x="6828761" y="2656144"/>
                  <a:pt x="7109800" y="2375367"/>
                  <a:pt x="7468650" y="2315969"/>
                </a:cubicBezTo>
                <a:lnTo>
                  <a:pt x="7468767" y="2314821"/>
                </a:lnTo>
                <a:cubicBezTo>
                  <a:pt x="7474076" y="2313811"/>
                  <a:pt x="7479404" y="2312863"/>
                  <a:pt x="7484980" y="2313282"/>
                </a:cubicBezTo>
                <a:cubicBezTo>
                  <a:pt x="7516163" y="2307725"/>
                  <a:pt x="7548056" y="2304744"/>
                  <a:pt x="7580442" y="2304217"/>
                </a:cubicBezTo>
                <a:close/>
                <a:moveTo>
                  <a:pt x="5928129" y="2302594"/>
                </a:moveTo>
                <a:lnTo>
                  <a:pt x="5945217" y="2304217"/>
                </a:lnTo>
                <a:cubicBezTo>
                  <a:pt x="5977602" y="2304744"/>
                  <a:pt x="6009495" y="2307725"/>
                  <a:pt x="6040678" y="2313282"/>
                </a:cubicBezTo>
                <a:cubicBezTo>
                  <a:pt x="6046254" y="2312863"/>
                  <a:pt x="6051582" y="2313811"/>
                  <a:pt x="6056891" y="2314821"/>
                </a:cubicBezTo>
                <a:lnTo>
                  <a:pt x="6057008" y="2315969"/>
                </a:lnTo>
                <a:cubicBezTo>
                  <a:pt x="6415858" y="2375367"/>
                  <a:pt x="6696897" y="2656144"/>
                  <a:pt x="6747174" y="3009010"/>
                </a:cubicBezTo>
                <a:cubicBezTo>
                  <a:pt x="6747341" y="3009063"/>
                  <a:pt x="6747511" y="3009068"/>
                  <a:pt x="6747679" y="3009073"/>
                </a:cubicBezTo>
                <a:lnTo>
                  <a:pt x="6748220" y="3015763"/>
                </a:lnTo>
                <a:cubicBezTo>
                  <a:pt x="6753276" y="3046007"/>
                  <a:pt x="6755726" y="3076892"/>
                  <a:pt x="6755684" y="3108220"/>
                </a:cubicBezTo>
                <a:cubicBezTo>
                  <a:pt x="6756996" y="3113850"/>
                  <a:pt x="6757054" y="3119519"/>
                  <a:pt x="6757054" y="3125201"/>
                </a:cubicBezTo>
                <a:cubicBezTo>
                  <a:pt x="6757054" y="3129023"/>
                  <a:pt x="6757027" y="3132839"/>
                  <a:pt x="6756461" y="3136641"/>
                </a:cubicBezTo>
                <a:lnTo>
                  <a:pt x="6755962" y="3136608"/>
                </a:lnTo>
                <a:lnTo>
                  <a:pt x="6755936" y="3137103"/>
                </a:lnTo>
                <a:lnTo>
                  <a:pt x="6738818" y="3135477"/>
                </a:lnTo>
                <a:cubicBezTo>
                  <a:pt x="6706444" y="3134950"/>
                  <a:pt x="6674563" y="3131969"/>
                  <a:pt x="6643391" y="3126415"/>
                </a:cubicBezTo>
                <a:cubicBezTo>
                  <a:pt x="6637814" y="3126834"/>
                  <a:pt x="6632485" y="3125886"/>
                  <a:pt x="6627175" y="3124875"/>
                </a:cubicBezTo>
                <a:lnTo>
                  <a:pt x="6627059" y="3123727"/>
                </a:lnTo>
                <a:cubicBezTo>
                  <a:pt x="6268207" y="3064328"/>
                  <a:pt x="5987168" y="2783551"/>
                  <a:pt x="5936893" y="2430686"/>
                </a:cubicBezTo>
                <a:cubicBezTo>
                  <a:pt x="5936725" y="2430633"/>
                  <a:pt x="5936557" y="2430628"/>
                  <a:pt x="5936387" y="2430623"/>
                </a:cubicBezTo>
                <a:lnTo>
                  <a:pt x="5935849" y="2423947"/>
                </a:lnTo>
                <a:cubicBezTo>
                  <a:pt x="5930790" y="2393697"/>
                  <a:pt x="5928340" y="2362806"/>
                  <a:pt x="5928382" y="2331471"/>
                </a:cubicBezTo>
                <a:cubicBezTo>
                  <a:pt x="5927070" y="2325843"/>
                  <a:pt x="5927011" y="2320176"/>
                  <a:pt x="5927011" y="2314495"/>
                </a:cubicBezTo>
                <a:lnTo>
                  <a:pt x="5927605" y="2303055"/>
                </a:lnTo>
                <a:lnTo>
                  <a:pt x="5928103" y="2303088"/>
                </a:lnTo>
                <a:close/>
                <a:moveTo>
                  <a:pt x="5905378" y="2302594"/>
                </a:moveTo>
                <a:lnTo>
                  <a:pt x="5905404" y="2303088"/>
                </a:lnTo>
                <a:lnTo>
                  <a:pt x="5905902" y="2303055"/>
                </a:lnTo>
                <a:lnTo>
                  <a:pt x="5906496" y="2314495"/>
                </a:lnTo>
                <a:cubicBezTo>
                  <a:pt x="5906496" y="2320176"/>
                  <a:pt x="5906438" y="2325843"/>
                  <a:pt x="5905126" y="2331471"/>
                </a:cubicBezTo>
                <a:cubicBezTo>
                  <a:pt x="5905168" y="2362806"/>
                  <a:pt x="5902717" y="2393697"/>
                  <a:pt x="5897659" y="2423947"/>
                </a:cubicBezTo>
                <a:lnTo>
                  <a:pt x="5897120" y="2430623"/>
                </a:lnTo>
                <a:cubicBezTo>
                  <a:pt x="5896951" y="2430628"/>
                  <a:pt x="5896782" y="2430633"/>
                  <a:pt x="5896615" y="2430686"/>
                </a:cubicBezTo>
                <a:cubicBezTo>
                  <a:pt x="5846339" y="2783551"/>
                  <a:pt x="5565300" y="3064328"/>
                  <a:pt x="5206449" y="3123727"/>
                </a:cubicBezTo>
                <a:lnTo>
                  <a:pt x="5206334" y="3124875"/>
                </a:lnTo>
                <a:cubicBezTo>
                  <a:pt x="5201022" y="3125886"/>
                  <a:pt x="5195693" y="3126834"/>
                  <a:pt x="5190116" y="3126415"/>
                </a:cubicBezTo>
                <a:cubicBezTo>
                  <a:pt x="5158944" y="3131969"/>
                  <a:pt x="5127065" y="3134950"/>
                  <a:pt x="5094690" y="3135477"/>
                </a:cubicBezTo>
                <a:lnTo>
                  <a:pt x="5077571" y="3137103"/>
                </a:lnTo>
                <a:lnTo>
                  <a:pt x="5077545" y="3136608"/>
                </a:lnTo>
                <a:lnTo>
                  <a:pt x="5077046" y="3136641"/>
                </a:lnTo>
                <a:cubicBezTo>
                  <a:pt x="5076480" y="3132839"/>
                  <a:pt x="5076453" y="3129023"/>
                  <a:pt x="5076453" y="3125201"/>
                </a:cubicBezTo>
                <a:cubicBezTo>
                  <a:pt x="5076453" y="3119519"/>
                  <a:pt x="5076512" y="3113850"/>
                  <a:pt x="5077824" y="3108220"/>
                </a:cubicBezTo>
                <a:cubicBezTo>
                  <a:pt x="5077782" y="3076892"/>
                  <a:pt x="5080231" y="3046007"/>
                  <a:pt x="5085288" y="3015763"/>
                </a:cubicBezTo>
                <a:lnTo>
                  <a:pt x="5085828" y="3009073"/>
                </a:lnTo>
                <a:cubicBezTo>
                  <a:pt x="5085997" y="3009068"/>
                  <a:pt x="5086166" y="3009063"/>
                  <a:pt x="5086334" y="3009010"/>
                </a:cubicBezTo>
                <a:cubicBezTo>
                  <a:pt x="5136610" y="2656144"/>
                  <a:pt x="5417649" y="2375367"/>
                  <a:pt x="5776501" y="2315969"/>
                </a:cubicBezTo>
                <a:lnTo>
                  <a:pt x="5776617" y="2314821"/>
                </a:lnTo>
                <a:cubicBezTo>
                  <a:pt x="5781926" y="2313811"/>
                  <a:pt x="5787253" y="2312863"/>
                  <a:pt x="5792829" y="2313282"/>
                </a:cubicBezTo>
                <a:cubicBezTo>
                  <a:pt x="5824013" y="2307725"/>
                  <a:pt x="5855905" y="2304744"/>
                  <a:pt x="5888291" y="2304217"/>
                </a:cubicBezTo>
                <a:close/>
                <a:moveTo>
                  <a:pt x="4235979" y="2302594"/>
                </a:moveTo>
                <a:lnTo>
                  <a:pt x="4253065" y="2304217"/>
                </a:lnTo>
                <a:cubicBezTo>
                  <a:pt x="4285451" y="2304744"/>
                  <a:pt x="4317343" y="2307725"/>
                  <a:pt x="4348528" y="2313282"/>
                </a:cubicBezTo>
                <a:cubicBezTo>
                  <a:pt x="4354104" y="2312863"/>
                  <a:pt x="4359431" y="2313811"/>
                  <a:pt x="4364739" y="2314821"/>
                </a:cubicBezTo>
                <a:lnTo>
                  <a:pt x="4364856" y="2315969"/>
                </a:lnTo>
                <a:cubicBezTo>
                  <a:pt x="4723707" y="2375367"/>
                  <a:pt x="5004746" y="2656144"/>
                  <a:pt x="5055022" y="3009010"/>
                </a:cubicBezTo>
                <a:cubicBezTo>
                  <a:pt x="5055190" y="3009063"/>
                  <a:pt x="5055359" y="3009068"/>
                  <a:pt x="5055528" y="3009073"/>
                </a:cubicBezTo>
                <a:lnTo>
                  <a:pt x="5056068" y="3015763"/>
                </a:lnTo>
                <a:cubicBezTo>
                  <a:pt x="5061125" y="3046007"/>
                  <a:pt x="5063574" y="3076892"/>
                  <a:pt x="5063532" y="3108220"/>
                </a:cubicBezTo>
                <a:cubicBezTo>
                  <a:pt x="5064844" y="3113850"/>
                  <a:pt x="5064903" y="3119519"/>
                  <a:pt x="5064903" y="3125201"/>
                </a:cubicBezTo>
                <a:cubicBezTo>
                  <a:pt x="5064903" y="3129023"/>
                  <a:pt x="5064876" y="3132839"/>
                  <a:pt x="5064310" y="3136641"/>
                </a:cubicBezTo>
                <a:lnTo>
                  <a:pt x="5063811" y="3136608"/>
                </a:lnTo>
                <a:lnTo>
                  <a:pt x="5063785" y="3137103"/>
                </a:lnTo>
                <a:lnTo>
                  <a:pt x="5046666" y="3135477"/>
                </a:lnTo>
                <a:cubicBezTo>
                  <a:pt x="5014292" y="3134950"/>
                  <a:pt x="4982412" y="3131969"/>
                  <a:pt x="4951241" y="3126415"/>
                </a:cubicBezTo>
                <a:cubicBezTo>
                  <a:pt x="4945663" y="3126834"/>
                  <a:pt x="4940334" y="3125886"/>
                  <a:pt x="4935023" y="3124875"/>
                </a:cubicBezTo>
                <a:lnTo>
                  <a:pt x="4934907" y="3123727"/>
                </a:lnTo>
                <a:cubicBezTo>
                  <a:pt x="4576056" y="3064328"/>
                  <a:pt x="4295017" y="2783551"/>
                  <a:pt x="4244741" y="2430686"/>
                </a:cubicBezTo>
                <a:cubicBezTo>
                  <a:pt x="4244574" y="2430633"/>
                  <a:pt x="4244405" y="2430628"/>
                  <a:pt x="4244236" y="2430623"/>
                </a:cubicBezTo>
                <a:lnTo>
                  <a:pt x="4243697" y="2423947"/>
                </a:lnTo>
                <a:cubicBezTo>
                  <a:pt x="4238639" y="2393697"/>
                  <a:pt x="4236188" y="2362806"/>
                  <a:pt x="4236230" y="2331471"/>
                </a:cubicBezTo>
                <a:cubicBezTo>
                  <a:pt x="4234918" y="2325843"/>
                  <a:pt x="4234860" y="2320176"/>
                  <a:pt x="4234860" y="2314495"/>
                </a:cubicBezTo>
                <a:lnTo>
                  <a:pt x="4235454" y="2303055"/>
                </a:lnTo>
                <a:lnTo>
                  <a:pt x="4235952" y="2303088"/>
                </a:lnTo>
                <a:close/>
                <a:moveTo>
                  <a:pt x="4213227" y="2302594"/>
                </a:moveTo>
                <a:lnTo>
                  <a:pt x="4213253" y="2303088"/>
                </a:lnTo>
                <a:lnTo>
                  <a:pt x="4213751" y="2303055"/>
                </a:lnTo>
                <a:lnTo>
                  <a:pt x="4214345" y="2314495"/>
                </a:lnTo>
                <a:cubicBezTo>
                  <a:pt x="4214345" y="2320176"/>
                  <a:pt x="4214286" y="2325843"/>
                  <a:pt x="4212974" y="2331471"/>
                </a:cubicBezTo>
                <a:cubicBezTo>
                  <a:pt x="4213016" y="2362806"/>
                  <a:pt x="4210566" y="2393697"/>
                  <a:pt x="4205507" y="2423947"/>
                </a:cubicBezTo>
                <a:lnTo>
                  <a:pt x="4204969" y="2430623"/>
                </a:lnTo>
                <a:cubicBezTo>
                  <a:pt x="4204799" y="2430628"/>
                  <a:pt x="4204631" y="2430633"/>
                  <a:pt x="4204463" y="2430686"/>
                </a:cubicBezTo>
                <a:cubicBezTo>
                  <a:pt x="4154188" y="2783551"/>
                  <a:pt x="3873149" y="3064328"/>
                  <a:pt x="3514297" y="3123727"/>
                </a:cubicBezTo>
                <a:lnTo>
                  <a:pt x="3514181" y="3124875"/>
                </a:lnTo>
                <a:cubicBezTo>
                  <a:pt x="3508871" y="3125886"/>
                  <a:pt x="3503542" y="3126834"/>
                  <a:pt x="3497965" y="3126415"/>
                </a:cubicBezTo>
                <a:cubicBezTo>
                  <a:pt x="3466793" y="3131969"/>
                  <a:pt x="3434912" y="3134950"/>
                  <a:pt x="3402538" y="3135477"/>
                </a:cubicBezTo>
                <a:lnTo>
                  <a:pt x="3385420" y="3137103"/>
                </a:lnTo>
                <a:lnTo>
                  <a:pt x="3385394" y="3136608"/>
                </a:lnTo>
                <a:lnTo>
                  <a:pt x="3384895" y="3136641"/>
                </a:lnTo>
                <a:cubicBezTo>
                  <a:pt x="3384329" y="3132839"/>
                  <a:pt x="3384302" y="3129023"/>
                  <a:pt x="3384302" y="3125201"/>
                </a:cubicBezTo>
                <a:cubicBezTo>
                  <a:pt x="3384302" y="3119519"/>
                  <a:pt x="3384360" y="3113850"/>
                  <a:pt x="3385672" y="3108220"/>
                </a:cubicBezTo>
                <a:cubicBezTo>
                  <a:pt x="3385630" y="3076892"/>
                  <a:pt x="3388080" y="3046007"/>
                  <a:pt x="3393136" y="3015763"/>
                </a:cubicBezTo>
                <a:lnTo>
                  <a:pt x="3393677" y="3009073"/>
                </a:lnTo>
                <a:cubicBezTo>
                  <a:pt x="3393845" y="3009068"/>
                  <a:pt x="3394015" y="3009063"/>
                  <a:pt x="3394182" y="3009010"/>
                </a:cubicBezTo>
                <a:cubicBezTo>
                  <a:pt x="3444459" y="2656144"/>
                  <a:pt x="3725498" y="2375367"/>
                  <a:pt x="4084348" y="2315969"/>
                </a:cubicBezTo>
                <a:lnTo>
                  <a:pt x="4084465" y="2314821"/>
                </a:lnTo>
                <a:cubicBezTo>
                  <a:pt x="4089774" y="2313811"/>
                  <a:pt x="4095102" y="2312863"/>
                  <a:pt x="4100678" y="2313282"/>
                </a:cubicBezTo>
                <a:cubicBezTo>
                  <a:pt x="4131861" y="2307725"/>
                  <a:pt x="4163754" y="2304744"/>
                  <a:pt x="4196139" y="2304217"/>
                </a:cubicBezTo>
                <a:close/>
                <a:moveTo>
                  <a:pt x="2543827" y="2302594"/>
                </a:moveTo>
                <a:lnTo>
                  <a:pt x="2560914" y="2304217"/>
                </a:lnTo>
                <a:cubicBezTo>
                  <a:pt x="2593300" y="2304744"/>
                  <a:pt x="2625192" y="2307725"/>
                  <a:pt x="2656376" y="2313282"/>
                </a:cubicBezTo>
                <a:cubicBezTo>
                  <a:pt x="2661952" y="2312863"/>
                  <a:pt x="2667280" y="2313811"/>
                  <a:pt x="2672588" y="2314821"/>
                </a:cubicBezTo>
                <a:lnTo>
                  <a:pt x="2672706" y="2315969"/>
                </a:lnTo>
                <a:cubicBezTo>
                  <a:pt x="3031556" y="2375367"/>
                  <a:pt x="3312595" y="2656144"/>
                  <a:pt x="3362871" y="3009010"/>
                </a:cubicBezTo>
                <a:cubicBezTo>
                  <a:pt x="3363039" y="3009063"/>
                  <a:pt x="3363208" y="3009068"/>
                  <a:pt x="3363377" y="3009073"/>
                </a:cubicBezTo>
                <a:lnTo>
                  <a:pt x="3363917" y="3015763"/>
                </a:lnTo>
                <a:cubicBezTo>
                  <a:pt x="3368974" y="3046007"/>
                  <a:pt x="3371423" y="3076892"/>
                  <a:pt x="3371381" y="3108220"/>
                </a:cubicBezTo>
                <a:cubicBezTo>
                  <a:pt x="3372693" y="3113850"/>
                  <a:pt x="3372752" y="3119519"/>
                  <a:pt x="3372752" y="3125201"/>
                </a:cubicBezTo>
                <a:cubicBezTo>
                  <a:pt x="3372752" y="3129023"/>
                  <a:pt x="3372725" y="3132839"/>
                  <a:pt x="3372159" y="3136641"/>
                </a:cubicBezTo>
                <a:lnTo>
                  <a:pt x="3371660" y="3136608"/>
                </a:lnTo>
                <a:lnTo>
                  <a:pt x="3371634" y="3137103"/>
                </a:lnTo>
                <a:lnTo>
                  <a:pt x="3354515" y="3135477"/>
                </a:lnTo>
                <a:cubicBezTo>
                  <a:pt x="3322141" y="3134950"/>
                  <a:pt x="3290261" y="3131969"/>
                  <a:pt x="3259089" y="3126415"/>
                </a:cubicBezTo>
                <a:cubicBezTo>
                  <a:pt x="3253512" y="3126834"/>
                  <a:pt x="3248183" y="3125886"/>
                  <a:pt x="3242872" y="3124875"/>
                </a:cubicBezTo>
                <a:lnTo>
                  <a:pt x="3242756" y="3123727"/>
                </a:lnTo>
                <a:cubicBezTo>
                  <a:pt x="2883905" y="3064328"/>
                  <a:pt x="2602866" y="2783551"/>
                  <a:pt x="2552590" y="2430686"/>
                </a:cubicBezTo>
                <a:cubicBezTo>
                  <a:pt x="2552423" y="2430633"/>
                  <a:pt x="2552254" y="2430628"/>
                  <a:pt x="2552085" y="2430623"/>
                </a:cubicBezTo>
                <a:lnTo>
                  <a:pt x="2551547" y="2423947"/>
                </a:lnTo>
                <a:cubicBezTo>
                  <a:pt x="2546488" y="2393697"/>
                  <a:pt x="2544037" y="2362806"/>
                  <a:pt x="2544079" y="2331471"/>
                </a:cubicBezTo>
                <a:cubicBezTo>
                  <a:pt x="2542767" y="2325843"/>
                  <a:pt x="2542709" y="2320176"/>
                  <a:pt x="2542709" y="2314495"/>
                </a:cubicBezTo>
                <a:lnTo>
                  <a:pt x="2543303" y="2303055"/>
                </a:lnTo>
                <a:lnTo>
                  <a:pt x="2543801" y="2303088"/>
                </a:lnTo>
                <a:close/>
                <a:moveTo>
                  <a:pt x="2521076" y="2302594"/>
                </a:moveTo>
                <a:lnTo>
                  <a:pt x="2521102" y="2303088"/>
                </a:lnTo>
                <a:lnTo>
                  <a:pt x="2521600" y="2303055"/>
                </a:lnTo>
                <a:lnTo>
                  <a:pt x="2522194" y="2314495"/>
                </a:lnTo>
                <a:cubicBezTo>
                  <a:pt x="2522194" y="2320176"/>
                  <a:pt x="2522135" y="2325843"/>
                  <a:pt x="2520823" y="2331471"/>
                </a:cubicBezTo>
                <a:cubicBezTo>
                  <a:pt x="2520865" y="2362806"/>
                  <a:pt x="2518415" y="2393697"/>
                  <a:pt x="2513356" y="2423947"/>
                </a:cubicBezTo>
                <a:lnTo>
                  <a:pt x="2512818" y="2430623"/>
                </a:lnTo>
                <a:cubicBezTo>
                  <a:pt x="2512648" y="2430628"/>
                  <a:pt x="2512480" y="2430633"/>
                  <a:pt x="2512312" y="2430686"/>
                </a:cubicBezTo>
                <a:cubicBezTo>
                  <a:pt x="2462037" y="2783551"/>
                  <a:pt x="2180998" y="3064328"/>
                  <a:pt x="1822147" y="3123727"/>
                </a:cubicBezTo>
                <a:lnTo>
                  <a:pt x="1822030" y="3124875"/>
                </a:lnTo>
                <a:cubicBezTo>
                  <a:pt x="1816720" y="3125886"/>
                  <a:pt x="1811391" y="3126834"/>
                  <a:pt x="1805814" y="3126415"/>
                </a:cubicBezTo>
                <a:cubicBezTo>
                  <a:pt x="1774642" y="3131969"/>
                  <a:pt x="1742762" y="3134950"/>
                  <a:pt x="1710387" y="3135477"/>
                </a:cubicBezTo>
                <a:lnTo>
                  <a:pt x="1693269" y="3137103"/>
                </a:lnTo>
                <a:lnTo>
                  <a:pt x="1693243" y="3136608"/>
                </a:lnTo>
                <a:lnTo>
                  <a:pt x="1692744" y="3136641"/>
                </a:lnTo>
                <a:cubicBezTo>
                  <a:pt x="1692178" y="3132839"/>
                  <a:pt x="1692151" y="3129023"/>
                  <a:pt x="1692151" y="3125201"/>
                </a:cubicBezTo>
                <a:cubicBezTo>
                  <a:pt x="1692151" y="3119519"/>
                  <a:pt x="1692209" y="3113850"/>
                  <a:pt x="1693521" y="3108220"/>
                </a:cubicBezTo>
                <a:cubicBezTo>
                  <a:pt x="1693479" y="3076892"/>
                  <a:pt x="1695929" y="3046007"/>
                  <a:pt x="1700985" y="3015763"/>
                </a:cubicBezTo>
                <a:lnTo>
                  <a:pt x="1701526" y="3009073"/>
                </a:lnTo>
                <a:cubicBezTo>
                  <a:pt x="1701694" y="3009068"/>
                  <a:pt x="1701864" y="3009063"/>
                  <a:pt x="1702031" y="3009010"/>
                </a:cubicBezTo>
                <a:cubicBezTo>
                  <a:pt x="1752308" y="2656144"/>
                  <a:pt x="2033347" y="2375367"/>
                  <a:pt x="2392197" y="2315969"/>
                </a:cubicBezTo>
                <a:lnTo>
                  <a:pt x="2392314" y="2314821"/>
                </a:lnTo>
                <a:cubicBezTo>
                  <a:pt x="2397623" y="2313811"/>
                  <a:pt x="2402951" y="2312863"/>
                  <a:pt x="2408527" y="2313282"/>
                </a:cubicBezTo>
                <a:cubicBezTo>
                  <a:pt x="2439710" y="2307725"/>
                  <a:pt x="2471603" y="2304744"/>
                  <a:pt x="2503988" y="2304217"/>
                </a:cubicBezTo>
                <a:close/>
                <a:moveTo>
                  <a:pt x="851676" y="2302594"/>
                </a:moveTo>
                <a:lnTo>
                  <a:pt x="868763" y="2304217"/>
                </a:lnTo>
                <a:cubicBezTo>
                  <a:pt x="901149" y="2304744"/>
                  <a:pt x="933041" y="2307725"/>
                  <a:pt x="964225" y="2313282"/>
                </a:cubicBezTo>
                <a:cubicBezTo>
                  <a:pt x="969801" y="2312863"/>
                  <a:pt x="975129" y="2313811"/>
                  <a:pt x="980437" y="2314821"/>
                </a:cubicBezTo>
                <a:lnTo>
                  <a:pt x="980555" y="2315969"/>
                </a:lnTo>
                <a:cubicBezTo>
                  <a:pt x="1339405" y="2375367"/>
                  <a:pt x="1620444" y="2656144"/>
                  <a:pt x="1670720" y="3009010"/>
                </a:cubicBezTo>
                <a:cubicBezTo>
                  <a:pt x="1670888" y="3009063"/>
                  <a:pt x="1671057" y="3009068"/>
                  <a:pt x="1671226" y="3009073"/>
                </a:cubicBezTo>
                <a:lnTo>
                  <a:pt x="1671766" y="3015763"/>
                </a:lnTo>
                <a:cubicBezTo>
                  <a:pt x="1676823" y="3046007"/>
                  <a:pt x="1679272" y="3076892"/>
                  <a:pt x="1679230" y="3108220"/>
                </a:cubicBezTo>
                <a:cubicBezTo>
                  <a:pt x="1680542" y="3113850"/>
                  <a:pt x="1680601" y="3119519"/>
                  <a:pt x="1680601" y="3125201"/>
                </a:cubicBezTo>
                <a:cubicBezTo>
                  <a:pt x="1680601" y="3129023"/>
                  <a:pt x="1680574" y="3132839"/>
                  <a:pt x="1680008" y="3136641"/>
                </a:cubicBezTo>
                <a:lnTo>
                  <a:pt x="1679509" y="3136608"/>
                </a:lnTo>
                <a:lnTo>
                  <a:pt x="1679483" y="3137103"/>
                </a:lnTo>
                <a:lnTo>
                  <a:pt x="1662364" y="3135477"/>
                </a:lnTo>
                <a:cubicBezTo>
                  <a:pt x="1629990" y="3134950"/>
                  <a:pt x="1598110" y="3131969"/>
                  <a:pt x="1566938" y="3126415"/>
                </a:cubicBezTo>
                <a:cubicBezTo>
                  <a:pt x="1561361" y="3126834"/>
                  <a:pt x="1556032" y="3125886"/>
                  <a:pt x="1550721" y="3124875"/>
                </a:cubicBezTo>
                <a:lnTo>
                  <a:pt x="1550605" y="3123727"/>
                </a:lnTo>
                <a:cubicBezTo>
                  <a:pt x="1191754" y="3064328"/>
                  <a:pt x="910715" y="2783551"/>
                  <a:pt x="860439" y="2430686"/>
                </a:cubicBezTo>
                <a:cubicBezTo>
                  <a:pt x="860272" y="2430633"/>
                  <a:pt x="860103" y="2430628"/>
                  <a:pt x="859934" y="2430623"/>
                </a:cubicBezTo>
                <a:lnTo>
                  <a:pt x="859396" y="2423947"/>
                </a:lnTo>
                <a:cubicBezTo>
                  <a:pt x="854337" y="2393697"/>
                  <a:pt x="851886" y="2362806"/>
                  <a:pt x="851928" y="2331471"/>
                </a:cubicBezTo>
                <a:cubicBezTo>
                  <a:pt x="850616" y="2325843"/>
                  <a:pt x="850558" y="2320176"/>
                  <a:pt x="850558" y="2314495"/>
                </a:cubicBezTo>
                <a:lnTo>
                  <a:pt x="851152" y="2303055"/>
                </a:lnTo>
                <a:lnTo>
                  <a:pt x="851650" y="2303088"/>
                </a:lnTo>
                <a:close/>
                <a:moveTo>
                  <a:pt x="828925" y="2302594"/>
                </a:moveTo>
                <a:lnTo>
                  <a:pt x="828951" y="2303088"/>
                </a:lnTo>
                <a:lnTo>
                  <a:pt x="829449" y="2303055"/>
                </a:lnTo>
                <a:lnTo>
                  <a:pt x="830043" y="2314495"/>
                </a:lnTo>
                <a:cubicBezTo>
                  <a:pt x="830043" y="2320176"/>
                  <a:pt x="829984" y="2325843"/>
                  <a:pt x="828672" y="2331471"/>
                </a:cubicBezTo>
                <a:cubicBezTo>
                  <a:pt x="828714" y="2362806"/>
                  <a:pt x="826264" y="2393697"/>
                  <a:pt x="821205" y="2423947"/>
                </a:cubicBezTo>
                <a:lnTo>
                  <a:pt x="820667" y="2430623"/>
                </a:lnTo>
                <a:cubicBezTo>
                  <a:pt x="820497" y="2430628"/>
                  <a:pt x="820329" y="2430633"/>
                  <a:pt x="820161" y="2430686"/>
                </a:cubicBezTo>
                <a:cubicBezTo>
                  <a:pt x="769886" y="2783551"/>
                  <a:pt x="488847" y="3064328"/>
                  <a:pt x="129995" y="3123727"/>
                </a:cubicBezTo>
                <a:lnTo>
                  <a:pt x="129879" y="3124875"/>
                </a:lnTo>
                <a:cubicBezTo>
                  <a:pt x="124569" y="3125886"/>
                  <a:pt x="119240" y="3126834"/>
                  <a:pt x="113663" y="3126415"/>
                </a:cubicBezTo>
                <a:cubicBezTo>
                  <a:pt x="82491" y="3131969"/>
                  <a:pt x="50611" y="3134950"/>
                  <a:pt x="18236" y="3135477"/>
                </a:cubicBezTo>
                <a:lnTo>
                  <a:pt x="1118" y="3137103"/>
                </a:lnTo>
                <a:lnTo>
                  <a:pt x="1092" y="3136608"/>
                </a:lnTo>
                <a:lnTo>
                  <a:pt x="593" y="3136641"/>
                </a:lnTo>
                <a:cubicBezTo>
                  <a:pt x="27" y="3132839"/>
                  <a:pt x="0" y="3129023"/>
                  <a:pt x="0" y="3125201"/>
                </a:cubicBezTo>
                <a:cubicBezTo>
                  <a:pt x="0" y="3119519"/>
                  <a:pt x="58" y="3113850"/>
                  <a:pt x="1370" y="3108220"/>
                </a:cubicBezTo>
                <a:cubicBezTo>
                  <a:pt x="1328" y="3076892"/>
                  <a:pt x="3778" y="3046007"/>
                  <a:pt x="8835" y="3015763"/>
                </a:cubicBezTo>
                <a:lnTo>
                  <a:pt x="9375" y="3009073"/>
                </a:lnTo>
                <a:cubicBezTo>
                  <a:pt x="9543" y="3009068"/>
                  <a:pt x="9713" y="3009063"/>
                  <a:pt x="9880" y="3009010"/>
                </a:cubicBezTo>
                <a:cubicBezTo>
                  <a:pt x="60157" y="2656144"/>
                  <a:pt x="341196" y="2375367"/>
                  <a:pt x="700046" y="2315969"/>
                </a:cubicBezTo>
                <a:lnTo>
                  <a:pt x="700163" y="2314821"/>
                </a:lnTo>
                <a:cubicBezTo>
                  <a:pt x="705472" y="2313811"/>
                  <a:pt x="710800" y="2312863"/>
                  <a:pt x="716376" y="2313282"/>
                </a:cubicBezTo>
                <a:cubicBezTo>
                  <a:pt x="747559" y="2307725"/>
                  <a:pt x="779452" y="2304744"/>
                  <a:pt x="811837" y="2304217"/>
                </a:cubicBezTo>
                <a:close/>
                <a:moveTo>
                  <a:pt x="8305836" y="1608087"/>
                </a:moveTo>
                <a:cubicBezTo>
                  <a:pt x="8030646" y="1666766"/>
                  <a:pt x="7815802" y="1879876"/>
                  <a:pt x="7762527" y="2148655"/>
                </a:cubicBezTo>
                <a:cubicBezTo>
                  <a:pt x="8037717" y="2089976"/>
                  <a:pt x="8252560" y="1876866"/>
                  <a:pt x="8305836" y="1608087"/>
                </a:cubicBezTo>
                <a:close/>
                <a:moveTo>
                  <a:pt x="6911971" y="1608087"/>
                </a:moveTo>
                <a:cubicBezTo>
                  <a:pt x="6965247" y="1876866"/>
                  <a:pt x="7180090" y="2089976"/>
                  <a:pt x="7455280" y="2148655"/>
                </a:cubicBezTo>
                <a:cubicBezTo>
                  <a:pt x="7402005" y="1879876"/>
                  <a:pt x="7187161" y="1666766"/>
                  <a:pt x="6911971" y="1608087"/>
                </a:cubicBezTo>
                <a:close/>
                <a:moveTo>
                  <a:pt x="6613685" y="1608087"/>
                </a:moveTo>
                <a:cubicBezTo>
                  <a:pt x="6338495" y="1666766"/>
                  <a:pt x="6123651" y="1879876"/>
                  <a:pt x="6070376" y="2148655"/>
                </a:cubicBezTo>
                <a:cubicBezTo>
                  <a:pt x="6345566" y="2089976"/>
                  <a:pt x="6560409" y="1876866"/>
                  <a:pt x="6613685" y="1608087"/>
                </a:cubicBezTo>
                <a:close/>
                <a:moveTo>
                  <a:pt x="5219820" y="1608087"/>
                </a:moveTo>
                <a:cubicBezTo>
                  <a:pt x="5273096" y="1876866"/>
                  <a:pt x="5487939" y="2089976"/>
                  <a:pt x="5763129" y="2148655"/>
                </a:cubicBezTo>
                <a:cubicBezTo>
                  <a:pt x="5709854" y="1879876"/>
                  <a:pt x="5495010" y="1666766"/>
                  <a:pt x="5219820" y="1608087"/>
                </a:cubicBezTo>
                <a:close/>
                <a:moveTo>
                  <a:pt x="4921534" y="1608087"/>
                </a:moveTo>
                <a:cubicBezTo>
                  <a:pt x="4646344" y="1666766"/>
                  <a:pt x="4431500" y="1879876"/>
                  <a:pt x="4378225" y="2148655"/>
                </a:cubicBezTo>
                <a:cubicBezTo>
                  <a:pt x="4653415" y="2089976"/>
                  <a:pt x="4868259" y="1876866"/>
                  <a:pt x="4921534" y="1608087"/>
                </a:cubicBezTo>
                <a:close/>
                <a:moveTo>
                  <a:pt x="3527669" y="1608087"/>
                </a:moveTo>
                <a:cubicBezTo>
                  <a:pt x="3580945" y="1876866"/>
                  <a:pt x="3795788" y="2089976"/>
                  <a:pt x="4070978" y="2148655"/>
                </a:cubicBezTo>
                <a:cubicBezTo>
                  <a:pt x="4017703" y="1879876"/>
                  <a:pt x="3802859" y="1666766"/>
                  <a:pt x="3527669" y="1608087"/>
                </a:cubicBezTo>
                <a:close/>
                <a:moveTo>
                  <a:pt x="3229383" y="1608087"/>
                </a:moveTo>
                <a:cubicBezTo>
                  <a:pt x="2954193" y="1666766"/>
                  <a:pt x="2739349" y="1879876"/>
                  <a:pt x="2686074" y="2148655"/>
                </a:cubicBezTo>
                <a:cubicBezTo>
                  <a:pt x="2961264" y="2089976"/>
                  <a:pt x="3176107" y="1876866"/>
                  <a:pt x="3229383" y="1608087"/>
                </a:cubicBezTo>
                <a:close/>
                <a:moveTo>
                  <a:pt x="1835518" y="1608087"/>
                </a:moveTo>
                <a:cubicBezTo>
                  <a:pt x="1888794" y="1876866"/>
                  <a:pt x="2103637" y="2089976"/>
                  <a:pt x="2378827" y="2148655"/>
                </a:cubicBezTo>
                <a:cubicBezTo>
                  <a:pt x="2325552" y="1879876"/>
                  <a:pt x="2110708" y="1666766"/>
                  <a:pt x="1835518" y="1608087"/>
                </a:cubicBezTo>
                <a:close/>
                <a:moveTo>
                  <a:pt x="1537232" y="1608087"/>
                </a:moveTo>
                <a:cubicBezTo>
                  <a:pt x="1262042" y="1666766"/>
                  <a:pt x="1047198" y="1879876"/>
                  <a:pt x="993923" y="2148655"/>
                </a:cubicBezTo>
                <a:cubicBezTo>
                  <a:pt x="1269113" y="2089976"/>
                  <a:pt x="1483956" y="1876866"/>
                  <a:pt x="1537232" y="1608087"/>
                </a:cubicBezTo>
                <a:close/>
                <a:moveTo>
                  <a:pt x="143367" y="1608087"/>
                </a:moveTo>
                <a:cubicBezTo>
                  <a:pt x="196643" y="1876866"/>
                  <a:pt x="411486" y="2089976"/>
                  <a:pt x="686676" y="2148655"/>
                </a:cubicBezTo>
                <a:cubicBezTo>
                  <a:pt x="633401" y="1879876"/>
                  <a:pt x="418557" y="1666766"/>
                  <a:pt x="143367" y="1608087"/>
                </a:cubicBezTo>
                <a:close/>
                <a:moveTo>
                  <a:pt x="8461873" y="1464394"/>
                </a:moveTo>
                <a:lnTo>
                  <a:pt x="8478960" y="1466004"/>
                </a:lnTo>
                <a:cubicBezTo>
                  <a:pt x="8511346" y="1466527"/>
                  <a:pt x="8543239" y="1469485"/>
                  <a:pt x="8574422" y="1474998"/>
                </a:cubicBezTo>
                <a:cubicBezTo>
                  <a:pt x="8579998" y="1474582"/>
                  <a:pt x="8585326" y="1475523"/>
                  <a:pt x="8590635" y="1476525"/>
                </a:cubicBezTo>
                <a:lnTo>
                  <a:pt x="8590752" y="1477664"/>
                </a:lnTo>
                <a:cubicBezTo>
                  <a:pt x="8815033" y="1514497"/>
                  <a:pt x="9008920" y="1637126"/>
                  <a:pt x="9135069" y="1809390"/>
                </a:cubicBezTo>
                <a:lnTo>
                  <a:pt x="9139239" y="1816149"/>
                </a:lnTo>
                <a:lnTo>
                  <a:pt x="9139239" y="2119309"/>
                </a:lnTo>
                <a:lnTo>
                  <a:pt x="9120077" y="2050665"/>
                </a:lnTo>
                <a:cubicBezTo>
                  <a:pt x="9039502" y="1829012"/>
                  <a:pt x="8844913" y="1659431"/>
                  <a:pt x="8604122" y="1608087"/>
                </a:cubicBezTo>
                <a:cubicBezTo>
                  <a:pt x="8650738" y="1843269"/>
                  <a:pt x="8821055" y="2035829"/>
                  <a:pt x="9047261" y="2119605"/>
                </a:cubicBezTo>
                <a:lnTo>
                  <a:pt x="9139239" y="2146279"/>
                </a:lnTo>
                <a:lnTo>
                  <a:pt x="9139239" y="2273778"/>
                </a:lnTo>
                <a:lnTo>
                  <a:pt x="9030179" y="2246972"/>
                </a:lnTo>
                <a:cubicBezTo>
                  <a:pt x="8735297" y="2149386"/>
                  <a:pt x="8514628" y="1897812"/>
                  <a:pt x="8470637" y="1591480"/>
                </a:cubicBezTo>
                <a:cubicBezTo>
                  <a:pt x="8470469" y="1591427"/>
                  <a:pt x="8470301" y="1591423"/>
                  <a:pt x="8470131" y="1591418"/>
                </a:cubicBezTo>
                <a:lnTo>
                  <a:pt x="8469593" y="1584794"/>
                </a:lnTo>
                <a:cubicBezTo>
                  <a:pt x="8464534" y="1554782"/>
                  <a:pt x="8462083" y="1524133"/>
                  <a:pt x="8462126" y="1493044"/>
                </a:cubicBezTo>
                <a:cubicBezTo>
                  <a:pt x="8460814" y="1487460"/>
                  <a:pt x="8460755" y="1481838"/>
                  <a:pt x="8460755" y="1476202"/>
                </a:cubicBezTo>
                <a:lnTo>
                  <a:pt x="8461349" y="1464852"/>
                </a:lnTo>
                <a:lnTo>
                  <a:pt x="8461847" y="1464884"/>
                </a:lnTo>
                <a:close/>
                <a:moveTo>
                  <a:pt x="8448085" y="1464394"/>
                </a:moveTo>
                <a:lnTo>
                  <a:pt x="8448111" y="1464884"/>
                </a:lnTo>
                <a:lnTo>
                  <a:pt x="8448609" y="1464852"/>
                </a:lnTo>
                <a:lnTo>
                  <a:pt x="8449203" y="1476202"/>
                </a:lnTo>
                <a:cubicBezTo>
                  <a:pt x="8449203" y="1481838"/>
                  <a:pt x="8449144" y="1487460"/>
                  <a:pt x="8447832" y="1493044"/>
                </a:cubicBezTo>
                <a:cubicBezTo>
                  <a:pt x="8447875" y="1524133"/>
                  <a:pt x="8445424" y="1554782"/>
                  <a:pt x="8440365" y="1584794"/>
                </a:cubicBezTo>
                <a:lnTo>
                  <a:pt x="8439827" y="1591418"/>
                </a:lnTo>
                <a:cubicBezTo>
                  <a:pt x="8439657" y="1591423"/>
                  <a:pt x="8439489" y="1591427"/>
                  <a:pt x="8439321" y="1591480"/>
                </a:cubicBezTo>
                <a:cubicBezTo>
                  <a:pt x="8389046" y="1941574"/>
                  <a:pt x="8108007" y="2220146"/>
                  <a:pt x="7749156" y="2279078"/>
                </a:cubicBezTo>
                <a:lnTo>
                  <a:pt x="7749040" y="2280217"/>
                </a:lnTo>
                <a:cubicBezTo>
                  <a:pt x="7743729" y="2281220"/>
                  <a:pt x="7738400" y="2282161"/>
                  <a:pt x="7732823" y="2281745"/>
                </a:cubicBezTo>
                <a:cubicBezTo>
                  <a:pt x="7701651" y="2287255"/>
                  <a:pt x="7669771" y="2290213"/>
                  <a:pt x="7637396" y="2290736"/>
                </a:cubicBezTo>
                <a:lnTo>
                  <a:pt x="7620278" y="2292349"/>
                </a:lnTo>
                <a:lnTo>
                  <a:pt x="7620252" y="2291858"/>
                </a:lnTo>
                <a:lnTo>
                  <a:pt x="7619753" y="2291891"/>
                </a:lnTo>
                <a:cubicBezTo>
                  <a:pt x="7619187" y="2288119"/>
                  <a:pt x="7619160" y="2284333"/>
                  <a:pt x="7619160" y="2280541"/>
                </a:cubicBezTo>
                <a:cubicBezTo>
                  <a:pt x="7619160" y="2274903"/>
                  <a:pt x="7619219" y="2269279"/>
                  <a:pt x="7620531" y="2263693"/>
                </a:cubicBezTo>
                <a:cubicBezTo>
                  <a:pt x="7620488" y="2232611"/>
                  <a:pt x="7622938" y="2201969"/>
                  <a:pt x="7627995" y="2171962"/>
                </a:cubicBezTo>
                <a:lnTo>
                  <a:pt x="7628535" y="2165325"/>
                </a:lnTo>
                <a:cubicBezTo>
                  <a:pt x="7628704" y="2165320"/>
                  <a:pt x="7628873" y="2165315"/>
                  <a:pt x="7629040" y="2165262"/>
                </a:cubicBezTo>
                <a:cubicBezTo>
                  <a:pt x="7679317" y="1815167"/>
                  <a:pt x="7960356" y="1536596"/>
                  <a:pt x="8319206" y="1477664"/>
                </a:cubicBezTo>
                <a:lnTo>
                  <a:pt x="8319323" y="1476525"/>
                </a:lnTo>
                <a:cubicBezTo>
                  <a:pt x="8324632" y="1475523"/>
                  <a:pt x="8329960" y="1474582"/>
                  <a:pt x="8335536" y="1474998"/>
                </a:cubicBezTo>
                <a:cubicBezTo>
                  <a:pt x="8366719" y="1469485"/>
                  <a:pt x="8398612" y="1466527"/>
                  <a:pt x="8430998" y="1466004"/>
                </a:cubicBezTo>
                <a:close/>
                <a:moveTo>
                  <a:pt x="6769722" y="1464394"/>
                </a:moveTo>
                <a:lnTo>
                  <a:pt x="6786810" y="1466004"/>
                </a:lnTo>
                <a:cubicBezTo>
                  <a:pt x="6819195" y="1466527"/>
                  <a:pt x="6851088" y="1469485"/>
                  <a:pt x="6882271" y="1474998"/>
                </a:cubicBezTo>
                <a:cubicBezTo>
                  <a:pt x="6887847" y="1474582"/>
                  <a:pt x="6893175" y="1475523"/>
                  <a:pt x="6898484" y="1476525"/>
                </a:cubicBezTo>
                <a:lnTo>
                  <a:pt x="6898601" y="1477664"/>
                </a:lnTo>
                <a:cubicBezTo>
                  <a:pt x="7257451" y="1536596"/>
                  <a:pt x="7538490" y="1815167"/>
                  <a:pt x="7588766" y="2165262"/>
                </a:cubicBezTo>
                <a:cubicBezTo>
                  <a:pt x="7588934" y="2165315"/>
                  <a:pt x="7589103" y="2165320"/>
                  <a:pt x="7589272" y="2165325"/>
                </a:cubicBezTo>
                <a:lnTo>
                  <a:pt x="7589812" y="2171962"/>
                </a:lnTo>
                <a:cubicBezTo>
                  <a:pt x="7594869" y="2201969"/>
                  <a:pt x="7597319" y="2232611"/>
                  <a:pt x="7597276" y="2263693"/>
                </a:cubicBezTo>
                <a:cubicBezTo>
                  <a:pt x="7598588" y="2269279"/>
                  <a:pt x="7598647" y="2274903"/>
                  <a:pt x="7598647" y="2280541"/>
                </a:cubicBezTo>
                <a:cubicBezTo>
                  <a:pt x="7598647" y="2284333"/>
                  <a:pt x="7598620" y="2288119"/>
                  <a:pt x="7598054" y="2291891"/>
                </a:cubicBezTo>
                <a:lnTo>
                  <a:pt x="7597555" y="2291858"/>
                </a:lnTo>
                <a:lnTo>
                  <a:pt x="7597529" y="2292349"/>
                </a:lnTo>
                <a:lnTo>
                  <a:pt x="7580411" y="2290736"/>
                </a:lnTo>
                <a:cubicBezTo>
                  <a:pt x="7548036" y="2290213"/>
                  <a:pt x="7516156" y="2287255"/>
                  <a:pt x="7484984" y="2281745"/>
                </a:cubicBezTo>
                <a:cubicBezTo>
                  <a:pt x="7479407" y="2282161"/>
                  <a:pt x="7474078" y="2281220"/>
                  <a:pt x="7468767" y="2280217"/>
                </a:cubicBezTo>
                <a:lnTo>
                  <a:pt x="7468651" y="2279078"/>
                </a:lnTo>
                <a:cubicBezTo>
                  <a:pt x="7109800" y="2220146"/>
                  <a:pt x="6828761" y="1941574"/>
                  <a:pt x="6778486" y="1591480"/>
                </a:cubicBezTo>
                <a:cubicBezTo>
                  <a:pt x="6778318" y="1591427"/>
                  <a:pt x="6778150" y="1591423"/>
                  <a:pt x="6777980" y="1591418"/>
                </a:cubicBezTo>
                <a:lnTo>
                  <a:pt x="6777442" y="1584794"/>
                </a:lnTo>
                <a:cubicBezTo>
                  <a:pt x="6772383" y="1554782"/>
                  <a:pt x="6769933" y="1524133"/>
                  <a:pt x="6769975" y="1493044"/>
                </a:cubicBezTo>
                <a:cubicBezTo>
                  <a:pt x="6768663" y="1487460"/>
                  <a:pt x="6768604" y="1481838"/>
                  <a:pt x="6768604" y="1476202"/>
                </a:cubicBezTo>
                <a:lnTo>
                  <a:pt x="6769198" y="1464852"/>
                </a:lnTo>
                <a:lnTo>
                  <a:pt x="6769696" y="1464884"/>
                </a:lnTo>
                <a:close/>
                <a:moveTo>
                  <a:pt x="6755934" y="1464394"/>
                </a:moveTo>
                <a:lnTo>
                  <a:pt x="6755960" y="1464884"/>
                </a:lnTo>
                <a:lnTo>
                  <a:pt x="6756458" y="1464852"/>
                </a:lnTo>
                <a:lnTo>
                  <a:pt x="6757052" y="1476202"/>
                </a:lnTo>
                <a:cubicBezTo>
                  <a:pt x="6757052" y="1481838"/>
                  <a:pt x="6756994" y="1487460"/>
                  <a:pt x="6755682" y="1493044"/>
                </a:cubicBezTo>
                <a:cubicBezTo>
                  <a:pt x="6755724" y="1524133"/>
                  <a:pt x="6753273" y="1554782"/>
                  <a:pt x="6748215" y="1584794"/>
                </a:cubicBezTo>
                <a:lnTo>
                  <a:pt x="6747676" y="1591418"/>
                </a:lnTo>
                <a:cubicBezTo>
                  <a:pt x="6747507" y="1591423"/>
                  <a:pt x="6747338" y="1591427"/>
                  <a:pt x="6747171" y="1591480"/>
                </a:cubicBezTo>
                <a:cubicBezTo>
                  <a:pt x="6696895" y="1941574"/>
                  <a:pt x="6415856" y="2220146"/>
                  <a:pt x="6057005" y="2279078"/>
                </a:cubicBezTo>
                <a:lnTo>
                  <a:pt x="6056889" y="2280217"/>
                </a:lnTo>
                <a:cubicBezTo>
                  <a:pt x="6051578" y="2281220"/>
                  <a:pt x="6046249" y="2282161"/>
                  <a:pt x="6040672" y="2281745"/>
                </a:cubicBezTo>
                <a:cubicBezTo>
                  <a:pt x="6009500" y="2287255"/>
                  <a:pt x="5977620" y="2290213"/>
                  <a:pt x="5945246" y="2290736"/>
                </a:cubicBezTo>
                <a:lnTo>
                  <a:pt x="5928127" y="2292349"/>
                </a:lnTo>
                <a:lnTo>
                  <a:pt x="5928101" y="2291858"/>
                </a:lnTo>
                <a:lnTo>
                  <a:pt x="5927602" y="2291891"/>
                </a:lnTo>
                <a:cubicBezTo>
                  <a:pt x="5927036" y="2288119"/>
                  <a:pt x="5927009" y="2284333"/>
                  <a:pt x="5927009" y="2280541"/>
                </a:cubicBezTo>
                <a:cubicBezTo>
                  <a:pt x="5927009" y="2274903"/>
                  <a:pt x="5927068" y="2269279"/>
                  <a:pt x="5928380" y="2263693"/>
                </a:cubicBezTo>
                <a:cubicBezTo>
                  <a:pt x="5928338" y="2232611"/>
                  <a:pt x="5930787" y="2201969"/>
                  <a:pt x="5935844" y="2171962"/>
                </a:cubicBezTo>
                <a:lnTo>
                  <a:pt x="5936384" y="2165325"/>
                </a:lnTo>
                <a:cubicBezTo>
                  <a:pt x="5936553" y="2165320"/>
                  <a:pt x="5936722" y="2165315"/>
                  <a:pt x="5936890" y="2165262"/>
                </a:cubicBezTo>
                <a:cubicBezTo>
                  <a:pt x="5987166" y="1815167"/>
                  <a:pt x="6268205" y="1536596"/>
                  <a:pt x="6627056" y="1477664"/>
                </a:cubicBezTo>
                <a:lnTo>
                  <a:pt x="6627173" y="1476525"/>
                </a:lnTo>
                <a:cubicBezTo>
                  <a:pt x="6632481" y="1475523"/>
                  <a:pt x="6637809" y="1474582"/>
                  <a:pt x="6643385" y="1474998"/>
                </a:cubicBezTo>
                <a:cubicBezTo>
                  <a:pt x="6674569" y="1469485"/>
                  <a:pt x="6706461" y="1466527"/>
                  <a:pt x="6738847" y="1466004"/>
                </a:cubicBezTo>
                <a:close/>
                <a:moveTo>
                  <a:pt x="5077571" y="1464394"/>
                </a:moveTo>
                <a:lnTo>
                  <a:pt x="5094659" y="1466004"/>
                </a:lnTo>
                <a:cubicBezTo>
                  <a:pt x="5127044" y="1466527"/>
                  <a:pt x="5158937" y="1469485"/>
                  <a:pt x="5190120" y="1474998"/>
                </a:cubicBezTo>
                <a:cubicBezTo>
                  <a:pt x="5195696" y="1474582"/>
                  <a:pt x="5201024" y="1475523"/>
                  <a:pt x="5206334" y="1476525"/>
                </a:cubicBezTo>
                <a:lnTo>
                  <a:pt x="5206450" y="1477664"/>
                </a:lnTo>
                <a:cubicBezTo>
                  <a:pt x="5565300" y="1536596"/>
                  <a:pt x="5846339" y="1815167"/>
                  <a:pt x="5896616" y="2165262"/>
                </a:cubicBezTo>
                <a:cubicBezTo>
                  <a:pt x="5896783" y="2165315"/>
                  <a:pt x="5896953" y="2165320"/>
                  <a:pt x="5897121" y="2165325"/>
                </a:cubicBezTo>
                <a:lnTo>
                  <a:pt x="5897662" y="2171962"/>
                </a:lnTo>
                <a:cubicBezTo>
                  <a:pt x="5902718" y="2201969"/>
                  <a:pt x="5905168" y="2232611"/>
                  <a:pt x="5905126" y="2263693"/>
                </a:cubicBezTo>
                <a:cubicBezTo>
                  <a:pt x="5906438" y="2269279"/>
                  <a:pt x="5906496" y="2274903"/>
                  <a:pt x="5906496" y="2280541"/>
                </a:cubicBezTo>
                <a:cubicBezTo>
                  <a:pt x="5906496" y="2284333"/>
                  <a:pt x="5906469" y="2288119"/>
                  <a:pt x="5905903" y="2291891"/>
                </a:cubicBezTo>
                <a:lnTo>
                  <a:pt x="5905404" y="2291858"/>
                </a:lnTo>
                <a:lnTo>
                  <a:pt x="5905378" y="2292349"/>
                </a:lnTo>
                <a:lnTo>
                  <a:pt x="5888260" y="2290736"/>
                </a:lnTo>
                <a:cubicBezTo>
                  <a:pt x="5855886" y="2290213"/>
                  <a:pt x="5824005" y="2287255"/>
                  <a:pt x="5792833" y="2281745"/>
                </a:cubicBezTo>
                <a:cubicBezTo>
                  <a:pt x="5787256" y="2282161"/>
                  <a:pt x="5781927" y="2281220"/>
                  <a:pt x="5776617" y="2280217"/>
                </a:cubicBezTo>
                <a:lnTo>
                  <a:pt x="5776501" y="2279078"/>
                </a:lnTo>
                <a:cubicBezTo>
                  <a:pt x="5417649" y="2220146"/>
                  <a:pt x="5136610" y="1941574"/>
                  <a:pt x="5086335" y="1591480"/>
                </a:cubicBezTo>
                <a:cubicBezTo>
                  <a:pt x="5086167" y="1591427"/>
                  <a:pt x="5085999" y="1591423"/>
                  <a:pt x="5085830" y="1591418"/>
                </a:cubicBezTo>
                <a:lnTo>
                  <a:pt x="5085291" y="1584794"/>
                </a:lnTo>
                <a:cubicBezTo>
                  <a:pt x="5080233" y="1554782"/>
                  <a:pt x="5077782" y="1524133"/>
                  <a:pt x="5077824" y="1493044"/>
                </a:cubicBezTo>
                <a:cubicBezTo>
                  <a:pt x="5076512" y="1487460"/>
                  <a:pt x="5076453" y="1481838"/>
                  <a:pt x="5076453" y="1476202"/>
                </a:cubicBezTo>
                <a:lnTo>
                  <a:pt x="5077047" y="1464852"/>
                </a:lnTo>
                <a:lnTo>
                  <a:pt x="5077545" y="1464884"/>
                </a:lnTo>
                <a:close/>
                <a:moveTo>
                  <a:pt x="5063783" y="1464394"/>
                </a:moveTo>
                <a:lnTo>
                  <a:pt x="5063809" y="1464884"/>
                </a:lnTo>
                <a:lnTo>
                  <a:pt x="5064307" y="1464852"/>
                </a:lnTo>
                <a:lnTo>
                  <a:pt x="5064902" y="1476202"/>
                </a:lnTo>
                <a:cubicBezTo>
                  <a:pt x="5064902" y="1481838"/>
                  <a:pt x="5064842" y="1487460"/>
                  <a:pt x="5063530" y="1493044"/>
                </a:cubicBezTo>
                <a:cubicBezTo>
                  <a:pt x="5063572" y="1524133"/>
                  <a:pt x="5061122" y="1554782"/>
                  <a:pt x="5056063" y="1584794"/>
                </a:cubicBezTo>
                <a:lnTo>
                  <a:pt x="5055525" y="1591418"/>
                </a:lnTo>
                <a:cubicBezTo>
                  <a:pt x="5055355" y="1591423"/>
                  <a:pt x="5055187" y="1591427"/>
                  <a:pt x="5055019" y="1591480"/>
                </a:cubicBezTo>
                <a:cubicBezTo>
                  <a:pt x="5004744" y="1941574"/>
                  <a:pt x="4723705" y="2220146"/>
                  <a:pt x="4364853" y="2279078"/>
                </a:cubicBezTo>
                <a:lnTo>
                  <a:pt x="4364737" y="2280217"/>
                </a:lnTo>
                <a:cubicBezTo>
                  <a:pt x="4359427" y="2281220"/>
                  <a:pt x="4354098" y="2282161"/>
                  <a:pt x="4348521" y="2281745"/>
                </a:cubicBezTo>
                <a:cubicBezTo>
                  <a:pt x="4317350" y="2287255"/>
                  <a:pt x="4285468" y="2290213"/>
                  <a:pt x="4253094" y="2290736"/>
                </a:cubicBezTo>
                <a:lnTo>
                  <a:pt x="4235976" y="2292349"/>
                </a:lnTo>
                <a:lnTo>
                  <a:pt x="4235950" y="2291858"/>
                </a:lnTo>
                <a:lnTo>
                  <a:pt x="4235451" y="2291891"/>
                </a:lnTo>
                <a:cubicBezTo>
                  <a:pt x="4234885" y="2288119"/>
                  <a:pt x="4234858" y="2284333"/>
                  <a:pt x="4234858" y="2280541"/>
                </a:cubicBezTo>
                <a:cubicBezTo>
                  <a:pt x="4234858" y="2274903"/>
                  <a:pt x="4234916" y="2269279"/>
                  <a:pt x="4236228" y="2263693"/>
                </a:cubicBezTo>
                <a:cubicBezTo>
                  <a:pt x="4236186" y="2232611"/>
                  <a:pt x="4238636" y="2201969"/>
                  <a:pt x="4243692" y="2171962"/>
                </a:cubicBezTo>
                <a:lnTo>
                  <a:pt x="4244233" y="2165325"/>
                </a:lnTo>
                <a:cubicBezTo>
                  <a:pt x="4244401" y="2165320"/>
                  <a:pt x="4244571" y="2165315"/>
                  <a:pt x="4244738" y="2165262"/>
                </a:cubicBezTo>
                <a:cubicBezTo>
                  <a:pt x="4295015" y="1815167"/>
                  <a:pt x="4576054" y="1536596"/>
                  <a:pt x="4934904" y="1477664"/>
                </a:cubicBezTo>
                <a:lnTo>
                  <a:pt x="4935021" y="1476525"/>
                </a:lnTo>
                <a:cubicBezTo>
                  <a:pt x="4940330" y="1475523"/>
                  <a:pt x="4945658" y="1474582"/>
                  <a:pt x="4951234" y="1474998"/>
                </a:cubicBezTo>
                <a:cubicBezTo>
                  <a:pt x="4982417" y="1469485"/>
                  <a:pt x="5014310" y="1466527"/>
                  <a:pt x="5046695" y="1466004"/>
                </a:cubicBezTo>
                <a:close/>
                <a:moveTo>
                  <a:pt x="3385420" y="1464394"/>
                </a:moveTo>
                <a:lnTo>
                  <a:pt x="3402507" y="1466004"/>
                </a:lnTo>
                <a:cubicBezTo>
                  <a:pt x="3434893" y="1466527"/>
                  <a:pt x="3466785" y="1469485"/>
                  <a:pt x="3497969" y="1474998"/>
                </a:cubicBezTo>
                <a:cubicBezTo>
                  <a:pt x="3503545" y="1474582"/>
                  <a:pt x="3508873" y="1475523"/>
                  <a:pt x="3514181" y="1476525"/>
                </a:cubicBezTo>
                <a:lnTo>
                  <a:pt x="3514298" y="1477664"/>
                </a:lnTo>
                <a:cubicBezTo>
                  <a:pt x="3873149" y="1536596"/>
                  <a:pt x="4154188" y="1815167"/>
                  <a:pt x="4204464" y="2165262"/>
                </a:cubicBezTo>
                <a:cubicBezTo>
                  <a:pt x="4204632" y="2165315"/>
                  <a:pt x="4204801" y="2165320"/>
                  <a:pt x="4204970" y="2165325"/>
                </a:cubicBezTo>
                <a:lnTo>
                  <a:pt x="4205510" y="2171962"/>
                </a:lnTo>
                <a:cubicBezTo>
                  <a:pt x="4210567" y="2201969"/>
                  <a:pt x="4213016" y="2232611"/>
                  <a:pt x="4212974" y="2263693"/>
                </a:cubicBezTo>
                <a:cubicBezTo>
                  <a:pt x="4214286" y="2269279"/>
                  <a:pt x="4214345" y="2274903"/>
                  <a:pt x="4214345" y="2280541"/>
                </a:cubicBezTo>
                <a:cubicBezTo>
                  <a:pt x="4214345" y="2284333"/>
                  <a:pt x="4214318" y="2288119"/>
                  <a:pt x="4213752" y="2291891"/>
                </a:cubicBezTo>
                <a:lnTo>
                  <a:pt x="4213253" y="2291858"/>
                </a:lnTo>
                <a:lnTo>
                  <a:pt x="4213227" y="2292349"/>
                </a:lnTo>
                <a:lnTo>
                  <a:pt x="4196108" y="2290736"/>
                </a:lnTo>
                <a:cubicBezTo>
                  <a:pt x="4163734" y="2290213"/>
                  <a:pt x="4131854" y="2287255"/>
                  <a:pt x="4100682" y="2281745"/>
                </a:cubicBezTo>
                <a:cubicBezTo>
                  <a:pt x="4095105" y="2282161"/>
                  <a:pt x="4089776" y="2281220"/>
                  <a:pt x="4084465" y="2280217"/>
                </a:cubicBezTo>
                <a:lnTo>
                  <a:pt x="4084349" y="2279078"/>
                </a:lnTo>
                <a:cubicBezTo>
                  <a:pt x="3725498" y="2220146"/>
                  <a:pt x="3444459" y="1941574"/>
                  <a:pt x="3394183" y="1591480"/>
                </a:cubicBezTo>
                <a:cubicBezTo>
                  <a:pt x="3394016" y="1591427"/>
                  <a:pt x="3393847" y="1591423"/>
                  <a:pt x="3393678" y="1591418"/>
                </a:cubicBezTo>
                <a:lnTo>
                  <a:pt x="3393139" y="1584794"/>
                </a:lnTo>
                <a:cubicBezTo>
                  <a:pt x="3388081" y="1554782"/>
                  <a:pt x="3385630" y="1524133"/>
                  <a:pt x="3385672" y="1493044"/>
                </a:cubicBezTo>
                <a:cubicBezTo>
                  <a:pt x="3384360" y="1487460"/>
                  <a:pt x="3384302" y="1481838"/>
                  <a:pt x="3384302" y="1476202"/>
                </a:cubicBezTo>
                <a:lnTo>
                  <a:pt x="3384896" y="1464852"/>
                </a:lnTo>
                <a:lnTo>
                  <a:pt x="3385394" y="1464884"/>
                </a:lnTo>
                <a:close/>
                <a:moveTo>
                  <a:pt x="3371632" y="1464394"/>
                </a:moveTo>
                <a:lnTo>
                  <a:pt x="3371658" y="1464884"/>
                </a:lnTo>
                <a:lnTo>
                  <a:pt x="3372156" y="1464852"/>
                </a:lnTo>
                <a:lnTo>
                  <a:pt x="3372750" y="1476202"/>
                </a:lnTo>
                <a:cubicBezTo>
                  <a:pt x="3372750" y="1481838"/>
                  <a:pt x="3372691" y="1487460"/>
                  <a:pt x="3371379" y="1493044"/>
                </a:cubicBezTo>
                <a:cubicBezTo>
                  <a:pt x="3371421" y="1524133"/>
                  <a:pt x="3368971" y="1554782"/>
                  <a:pt x="3363912" y="1584794"/>
                </a:cubicBezTo>
                <a:lnTo>
                  <a:pt x="3363374" y="1591418"/>
                </a:lnTo>
                <a:cubicBezTo>
                  <a:pt x="3363204" y="1591423"/>
                  <a:pt x="3363036" y="1591427"/>
                  <a:pt x="3362868" y="1591480"/>
                </a:cubicBezTo>
                <a:cubicBezTo>
                  <a:pt x="3312593" y="1941574"/>
                  <a:pt x="3031554" y="2220146"/>
                  <a:pt x="2672703" y="2279078"/>
                </a:cubicBezTo>
                <a:lnTo>
                  <a:pt x="2672586" y="2280217"/>
                </a:lnTo>
                <a:cubicBezTo>
                  <a:pt x="2667276" y="2281220"/>
                  <a:pt x="2661947" y="2282161"/>
                  <a:pt x="2656370" y="2281745"/>
                </a:cubicBezTo>
                <a:cubicBezTo>
                  <a:pt x="2625198" y="2287255"/>
                  <a:pt x="2593318" y="2290213"/>
                  <a:pt x="2560943" y="2290736"/>
                </a:cubicBezTo>
                <a:lnTo>
                  <a:pt x="2543825" y="2292349"/>
                </a:lnTo>
                <a:lnTo>
                  <a:pt x="2543799" y="2291858"/>
                </a:lnTo>
                <a:lnTo>
                  <a:pt x="2543300" y="2291891"/>
                </a:lnTo>
                <a:cubicBezTo>
                  <a:pt x="2542734" y="2288119"/>
                  <a:pt x="2542707" y="2284333"/>
                  <a:pt x="2542707" y="2280541"/>
                </a:cubicBezTo>
                <a:cubicBezTo>
                  <a:pt x="2542707" y="2274903"/>
                  <a:pt x="2542765" y="2269279"/>
                  <a:pt x="2544077" y="2263693"/>
                </a:cubicBezTo>
                <a:cubicBezTo>
                  <a:pt x="2544035" y="2232611"/>
                  <a:pt x="2546485" y="2201969"/>
                  <a:pt x="2551541" y="2171962"/>
                </a:cubicBezTo>
                <a:lnTo>
                  <a:pt x="2552082" y="2165325"/>
                </a:lnTo>
                <a:cubicBezTo>
                  <a:pt x="2552250" y="2165320"/>
                  <a:pt x="2552420" y="2165315"/>
                  <a:pt x="2552587" y="2165262"/>
                </a:cubicBezTo>
                <a:cubicBezTo>
                  <a:pt x="2602864" y="1815167"/>
                  <a:pt x="2883903" y="1536596"/>
                  <a:pt x="3242753" y="1477664"/>
                </a:cubicBezTo>
                <a:lnTo>
                  <a:pt x="3242870" y="1476525"/>
                </a:lnTo>
                <a:cubicBezTo>
                  <a:pt x="3248179" y="1475523"/>
                  <a:pt x="3253507" y="1474582"/>
                  <a:pt x="3259083" y="1474998"/>
                </a:cubicBezTo>
                <a:cubicBezTo>
                  <a:pt x="3290266" y="1469485"/>
                  <a:pt x="3322159" y="1466527"/>
                  <a:pt x="3354544" y="1466004"/>
                </a:cubicBezTo>
                <a:close/>
                <a:moveTo>
                  <a:pt x="1693269" y="1464394"/>
                </a:moveTo>
                <a:lnTo>
                  <a:pt x="1710356" y="1466004"/>
                </a:lnTo>
                <a:cubicBezTo>
                  <a:pt x="1742742" y="1466527"/>
                  <a:pt x="1774634" y="1469485"/>
                  <a:pt x="1805818" y="1474998"/>
                </a:cubicBezTo>
                <a:cubicBezTo>
                  <a:pt x="1811394" y="1474582"/>
                  <a:pt x="1816722" y="1475523"/>
                  <a:pt x="1822030" y="1476525"/>
                </a:cubicBezTo>
                <a:lnTo>
                  <a:pt x="1822148" y="1477664"/>
                </a:lnTo>
                <a:cubicBezTo>
                  <a:pt x="2180998" y="1536596"/>
                  <a:pt x="2462037" y="1815167"/>
                  <a:pt x="2512313" y="2165262"/>
                </a:cubicBezTo>
                <a:cubicBezTo>
                  <a:pt x="2512481" y="2165315"/>
                  <a:pt x="2512650" y="2165320"/>
                  <a:pt x="2512819" y="2165325"/>
                </a:cubicBezTo>
                <a:lnTo>
                  <a:pt x="2513359" y="2171962"/>
                </a:lnTo>
                <a:cubicBezTo>
                  <a:pt x="2518416" y="2201969"/>
                  <a:pt x="2520865" y="2232611"/>
                  <a:pt x="2520823" y="2263693"/>
                </a:cubicBezTo>
                <a:cubicBezTo>
                  <a:pt x="2522135" y="2269279"/>
                  <a:pt x="2522194" y="2274903"/>
                  <a:pt x="2522194" y="2280541"/>
                </a:cubicBezTo>
                <a:cubicBezTo>
                  <a:pt x="2522194" y="2284333"/>
                  <a:pt x="2522167" y="2288119"/>
                  <a:pt x="2521601" y="2291891"/>
                </a:cubicBezTo>
                <a:lnTo>
                  <a:pt x="2521102" y="2291858"/>
                </a:lnTo>
                <a:lnTo>
                  <a:pt x="2521076" y="2292349"/>
                </a:lnTo>
                <a:lnTo>
                  <a:pt x="2503957" y="2290736"/>
                </a:lnTo>
                <a:cubicBezTo>
                  <a:pt x="2471583" y="2290213"/>
                  <a:pt x="2439703" y="2287255"/>
                  <a:pt x="2408531" y="2281745"/>
                </a:cubicBezTo>
                <a:cubicBezTo>
                  <a:pt x="2402954" y="2282161"/>
                  <a:pt x="2397625" y="2281220"/>
                  <a:pt x="2392314" y="2280217"/>
                </a:cubicBezTo>
                <a:lnTo>
                  <a:pt x="2392198" y="2279078"/>
                </a:lnTo>
                <a:cubicBezTo>
                  <a:pt x="2033347" y="2220146"/>
                  <a:pt x="1752308" y="1941574"/>
                  <a:pt x="1702032" y="1591480"/>
                </a:cubicBezTo>
                <a:cubicBezTo>
                  <a:pt x="1701865" y="1591427"/>
                  <a:pt x="1701696" y="1591423"/>
                  <a:pt x="1701527" y="1591418"/>
                </a:cubicBezTo>
                <a:lnTo>
                  <a:pt x="1700989" y="1584794"/>
                </a:lnTo>
                <a:cubicBezTo>
                  <a:pt x="1695930" y="1554782"/>
                  <a:pt x="1693479" y="1524133"/>
                  <a:pt x="1693521" y="1493044"/>
                </a:cubicBezTo>
                <a:cubicBezTo>
                  <a:pt x="1692209" y="1487460"/>
                  <a:pt x="1692151" y="1481838"/>
                  <a:pt x="1692151" y="1476202"/>
                </a:cubicBezTo>
                <a:lnTo>
                  <a:pt x="1692745" y="1464852"/>
                </a:lnTo>
                <a:lnTo>
                  <a:pt x="1693243" y="1464884"/>
                </a:lnTo>
                <a:close/>
                <a:moveTo>
                  <a:pt x="1679481" y="1464394"/>
                </a:moveTo>
                <a:lnTo>
                  <a:pt x="1679507" y="1464884"/>
                </a:lnTo>
                <a:lnTo>
                  <a:pt x="1680005" y="1464852"/>
                </a:lnTo>
                <a:lnTo>
                  <a:pt x="1680599" y="1476202"/>
                </a:lnTo>
                <a:cubicBezTo>
                  <a:pt x="1680599" y="1481838"/>
                  <a:pt x="1680540" y="1487460"/>
                  <a:pt x="1679228" y="1493044"/>
                </a:cubicBezTo>
                <a:cubicBezTo>
                  <a:pt x="1679270" y="1524133"/>
                  <a:pt x="1676820" y="1554782"/>
                  <a:pt x="1671761" y="1584794"/>
                </a:cubicBezTo>
                <a:lnTo>
                  <a:pt x="1671223" y="1591418"/>
                </a:lnTo>
                <a:cubicBezTo>
                  <a:pt x="1671053" y="1591423"/>
                  <a:pt x="1670885" y="1591427"/>
                  <a:pt x="1670717" y="1591480"/>
                </a:cubicBezTo>
                <a:cubicBezTo>
                  <a:pt x="1620442" y="1941574"/>
                  <a:pt x="1339403" y="2220146"/>
                  <a:pt x="980552" y="2279078"/>
                </a:cubicBezTo>
                <a:lnTo>
                  <a:pt x="980435" y="2280217"/>
                </a:lnTo>
                <a:cubicBezTo>
                  <a:pt x="975125" y="2281220"/>
                  <a:pt x="969796" y="2282161"/>
                  <a:pt x="964219" y="2281745"/>
                </a:cubicBezTo>
                <a:cubicBezTo>
                  <a:pt x="933047" y="2287255"/>
                  <a:pt x="901167" y="2290213"/>
                  <a:pt x="868792" y="2290736"/>
                </a:cubicBezTo>
                <a:lnTo>
                  <a:pt x="851674" y="2292349"/>
                </a:lnTo>
                <a:lnTo>
                  <a:pt x="851648" y="2291858"/>
                </a:lnTo>
                <a:lnTo>
                  <a:pt x="851149" y="2291891"/>
                </a:lnTo>
                <a:cubicBezTo>
                  <a:pt x="850583" y="2288119"/>
                  <a:pt x="850556" y="2284333"/>
                  <a:pt x="850556" y="2280541"/>
                </a:cubicBezTo>
                <a:cubicBezTo>
                  <a:pt x="850556" y="2274903"/>
                  <a:pt x="850614" y="2269279"/>
                  <a:pt x="851926" y="2263693"/>
                </a:cubicBezTo>
                <a:cubicBezTo>
                  <a:pt x="851884" y="2232611"/>
                  <a:pt x="854334" y="2201969"/>
                  <a:pt x="859390" y="2171962"/>
                </a:cubicBezTo>
                <a:lnTo>
                  <a:pt x="859931" y="2165325"/>
                </a:lnTo>
                <a:cubicBezTo>
                  <a:pt x="860099" y="2165320"/>
                  <a:pt x="860269" y="2165315"/>
                  <a:pt x="860436" y="2165262"/>
                </a:cubicBezTo>
                <a:cubicBezTo>
                  <a:pt x="910713" y="1815167"/>
                  <a:pt x="1191752" y="1536596"/>
                  <a:pt x="1550602" y="1477664"/>
                </a:cubicBezTo>
                <a:lnTo>
                  <a:pt x="1550719" y="1476525"/>
                </a:lnTo>
                <a:cubicBezTo>
                  <a:pt x="1556028" y="1475523"/>
                  <a:pt x="1561356" y="1474582"/>
                  <a:pt x="1566932" y="1474998"/>
                </a:cubicBezTo>
                <a:cubicBezTo>
                  <a:pt x="1598115" y="1469485"/>
                  <a:pt x="1630008" y="1466527"/>
                  <a:pt x="1662393" y="1466004"/>
                </a:cubicBezTo>
                <a:close/>
                <a:moveTo>
                  <a:pt x="1118" y="1464394"/>
                </a:moveTo>
                <a:lnTo>
                  <a:pt x="18205" y="1466004"/>
                </a:lnTo>
                <a:cubicBezTo>
                  <a:pt x="50591" y="1466527"/>
                  <a:pt x="82483" y="1469485"/>
                  <a:pt x="113667" y="1474998"/>
                </a:cubicBezTo>
                <a:cubicBezTo>
                  <a:pt x="119243" y="1474582"/>
                  <a:pt x="124571" y="1475523"/>
                  <a:pt x="129879" y="1476525"/>
                </a:cubicBezTo>
                <a:lnTo>
                  <a:pt x="129997" y="1477664"/>
                </a:lnTo>
                <a:cubicBezTo>
                  <a:pt x="488847" y="1536596"/>
                  <a:pt x="769886" y="1815167"/>
                  <a:pt x="820162" y="2165262"/>
                </a:cubicBezTo>
                <a:cubicBezTo>
                  <a:pt x="820330" y="2165315"/>
                  <a:pt x="820499" y="2165320"/>
                  <a:pt x="820668" y="2165325"/>
                </a:cubicBezTo>
                <a:lnTo>
                  <a:pt x="821208" y="2171962"/>
                </a:lnTo>
                <a:cubicBezTo>
                  <a:pt x="826265" y="2201969"/>
                  <a:pt x="828714" y="2232611"/>
                  <a:pt x="828672" y="2263693"/>
                </a:cubicBezTo>
                <a:cubicBezTo>
                  <a:pt x="829984" y="2269279"/>
                  <a:pt x="830043" y="2274903"/>
                  <a:pt x="830043" y="2280541"/>
                </a:cubicBezTo>
                <a:cubicBezTo>
                  <a:pt x="830043" y="2284333"/>
                  <a:pt x="830016" y="2288119"/>
                  <a:pt x="829450" y="2291891"/>
                </a:cubicBezTo>
                <a:lnTo>
                  <a:pt x="828951" y="2291858"/>
                </a:lnTo>
                <a:lnTo>
                  <a:pt x="828925" y="2292349"/>
                </a:lnTo>
                <a:lnTo>
                  <a:pt x="811806" y="2290736"/>
                </a:lnTo>
                <a:cubicBezTo>
                  <a:pt x="779432" y="2290213"/>
                  <a:pt x="747552" y="2287255"/>
                  <a:pt x="716380" y="2281745"/>
                </a:cubicBezTo>
                <a:cubicBezTo>
                  <a:pt x="710803" y="2282161"/>
                  <a:pt x="705474" y="2281220"/>
                  <a:pt x="700163" y="2280217"/>
                </a:cubicBezTo>
                <a:lnTo>
                  <a:pt x="700047" y="2279078"/>
                </a:lnTo>
                <a:cubicBezTo>
                  <a:pt x="341196" y="2220146"/>
                  <a:pt x="60157" y="1941574"/>
                  <a:pt x="9881" y="1591480"/>
                </a:cubicBezTo>
                <a:cubicBezTo>
                  <a:pt x="9714" y="1591427"/>
                  <a:pt x="9545" y="1591423"/>
                  <a:pt x="9376" y="1591418"/>
                </a:cubicBezTo>
                <a:lnTo>
                  <a:pt x="8837" y="1584794"/>
                </a:lnTo>
                <a:cubicBezTo>
                  <a:pt x="3779" y="1554782"/>
                  <a:pt x="1328" y="1524133"/>
                  <a:pt x="1370" y="1493044"/>
                </a:cubicBezTo>
                <a:cubicBezTo>
                  <a:pt x="58" y="1487460"/>
                  <a:pt x="0" y="1481838"/>
                  <a:pt x="0" y="1476202"/>
                </a:cubicBezTo>
                <a:lnTo>
                  <a:pt x="594" y="1464852"/>
                </a:lnTo>
                <a:lnTo>
                  <a:pt x="1092" y="1464884"/>
                </a:lnTo>
                <a:close/>
                <a:moveTo>
                  <a:pt x="7762529" y="750600"/>
                </a:moveTo>
                <a:cubicBezTo>
                  <a:pt x="7815805" y="1021506"/>
                  <a:pt x="8030648" y="1236303"/>
                  <a:pt x="8305838" y="1295446"/>
                </a:cubicBezTo>
                <a:cubicBezTo>
                  <a:pt x="8252563" y="1024540"/>
                  <a:pt x="8037719" y="809743"/>
                  <a:pt x="7762529" y="750600"/>
                </a:cubicBezTo>
                <a:close/>
                <a:moveTo>
                  <a:pt x="7455280" y="750600"/>
                </a:moveTo>
                <a:cubicBezTo>
                  <a:pt x="7180090" y="809743"/>
                  <a:pt x="6965246" y="1024540"/>
                  <a:pt x="6911971" y="1295446"/>
                </a:cubicBezTo>
                <a:cubicBezTo>
                  <a:pt x="7187161" y="1236303"/>
                  <a:pt x="7402004" y="1021506"/>
                  <a:pt x="7455280" y="750600"/>
                </a:cubicBezTo>
                <a:close/>
                <a:moveTo>
                  <a:pt x="6070378" y="750600"/>
                </a:moveTo>
                <a:cubicBezTo>
                  <a:pt x="6123654" y="1021506"/>
                  <a:pt x="6338497" y="1236303"/>
                  <a:pt x="6613687" y="1295446"/>
                </a:cubicBezTo>
                <a:cubicBezTo>
                  <a:pt x="6560412" y="1024540"/>
                  <a:pt x="6345568" y="809743"/>
                  <a:pt x="6070378" y="750600"/>
                </a:cubicBezTo>
                <a:close/>
                <a:moveTo>
                  <a:pt x="5763129" y="750600"/>
                </a:moveTo>
                <a:cubicBezTo>
                  <a:pt x="5487939" y="809743"/>
                  <a:pt x="5273095" y="1024540"/>
                  <a:pt x="5219820" y="1295446"/>
                </a:cubicBezTo>
                <a:cubicBezTo>
                  <a:pt x="5495010" y="1236303"/>
                  <a:pt x="5709853" y="1021506"/>
                  <a:pt x="5763129" y="750600"/>
                </a:cubicBezTo>
                <a:close/>
                <a:moveTo>
                  <a:pt x="4378227" y="750600"/>
                </a:moveTo>
                <a:cubicBezTo>
                  <a:pt x="4431503" y="1021506"/>
                  <a:pt x="4646346" y="1236303"/>
                  <a:pt x="4921536" y="1295446"/>
                </a:cubicBezTo>
                <a:cubicBezTo>
                  <a:pt x="4868261" y="1024540"/>
                  <a:pt x="4653417" y="809743"/>
                  <a:pt x="4378227" y="750600"/>
                </a:cubicBezTo>
                <a:close/>
                <a:moveTo>
                  <a:pt x="4070978" y="750600"/>
                </a:moveTo>
                <a:cubicBezTo>
                  <a:pt x="3795788" y="809743"/>
                  <a:pt x="3580944" y="1024540"/>
                  <a:pt x="3527669" y="1295446"/>
                </a:cubicBezTo>
                <a:cubicBezTo>
                  <a:pt x="3802859" y="1236303"/>
                  <a:pt x="4017702" y="1021506"/>
                  <a:pt x="4070978" y="750600"/>
                </a:cubicBezTo>
                <a:close/>
                <a:moveTo>
                  <a:pt x="2686076" y="750600"/>
                </a:moveTo>
                <a:cubicBezTo>
                  <a:pt x="2739352" y="1021506"/>
                  <a:pt x="2954195" y="1236303"/>
                  <a:pt x="3229385" y="1295446"/>
                </a:cubicBezTo>
                <a:cubicBezTo>
                  <a:pt x="3176110" y="1024540"/>
                  <a:pt x="2961266" y="809743"/>
                  <a:pt x="2686076" y="750600"/>
                </a:cubicBezTo>
                <a:close/>
                <a:moveTo>
                  <a:pt x="2378827" y="750600"/>
                </a:moveTo>
                <a:cubicBezTo>
                  <a:pt x="2103637" y="809743"/>
                  <a:pt x="1888793" y="1024540"/>
                  <a:pt x="1835518" y="1295446"/>
                </a:cubicBezTo>
                <a:cubicBezTo>
                  <a:pt x="2110708" y="1236303"/>
                  <a:pt x="2325551" y="1021506"/>
                  <a:pt x="2378827" y="750600"/>
                </a:cubicBezTo>
                <a:close/>
                <a:moveTo>
                  <a:pt x="993925" y="750600"/>
                </a:moveTo>
                <a:cubicBezTo>
                  <a:pt x="1047201" y="1021506"/>
                  <a:pt x="1262044" y="1236303"/>
                  <a:pt x="1537234" y="1295446"/>
                </a:cubicBezTo>
                <a:cubicBezTo>
                  <a:pt x="1483959" y="1024540"/>
                  <a:pt x="1269115" y="809743"/>
                  <a:pt x="993925" y="750600"/>
                </a:cubicBezTo>
                <a:close/>
                <a:moveTo>
                  <a:pt x="686676" y="750600"/>
                </a:moveTo>
                <a:cubicBezTo>
                  <a:pt x="411486" y="809743"/>
                  <a:pt x="196642" y="1024540"/>
                  <a:pt x="143367" y="1295446"/>
                </a:cubicBezTo>
                <a:cubicBezTo>
                  <a:pt x="418557" y="1236303"/>
                  <a:pt x="633400" y="1021506"/>
                  <a:pt x="686676" y="750600"/>
                </a:cubicBezTo>
                <a:close/>
                <a:moveTo>
                  <a:pt x="9139239" y="624486"/>
                </a:moveTo>
                <a:lnTo>
                  <a:pt x="9139239" y="752995"/>
                </a:lnTo>
                <a:lnTo>
                  <a:pt x="9047261" y="779881"/>
                </a:lnTo>
                <a:cubicBezTo>
                  <a:pt x="8821055" y="864319"/>
                  <a:pt x="8650738" y="1058403"/>
                  <a:pt x="8604122" y="1295446"/>
                </a:cubicBezTo>
                <a:cubicBezTo>
                  <a:pt x="8844913" y="1243696"/>
                  <a:pt x="9039501" y="1072773"/>
                  <a:pt x="9120077" y="849365"/>
                </a:cubicBezTo>
                <a:lnTo>
                  <a:pt x="9139239" y="780178"/>
                </a:lnTo>
                <a:lnTo>
                  <a:pt x="9139239" y="1085737"/>
                </a:lnTo>
                <a:lnTo>
                  <a:pt x="9135069" y="1092549"/>
                </a:lnTo>
                <a:cubicBezTo>
                  <a:pt x="9008919" y="1266178"/>
                  <a:pt x="8815033" y="1389778"/>
                  <a:pt x="8590751" y="1426902"/>
                </a:cubicBezTo>
                <a:lnTo>
                  <a:pt x="8590635" y="1428050"/>
                </a:lnTo>
                <a:cubicBezTo>
                  <a:pt x="8585324" y="1429061"/>
                  <a:pt x="8579995" y="1430009"/>
                  <a:pt x="8574418" y="1429590"/>
                </a:cubicBezTo>
                <a:cubicBezTo>
                  <a:pt x="8543246" y="1435144"/>
                  <a:pt x="8511366" y="1438125"/>
                  <a:pt x="8478991" y="1438652"/>
                </a:cubicBezTo>
                <a:lnTo>
                  <a:pt x="8461873" y="1440278"/>
                </a:lnTo>
                <a:lnTo>
                  <a:pt x="8461847" y="1439783"/>
                </a:lnTo>
                <a:lnTo>
                  <a:pt x="8461348" y="1439816"/>
                </a:lnTo>
                <a:cubicBezTo>
                  <a:pt x="8460782" y="1436014"/>
                  <a:pt x="8460755" y="1432198"/>
                  <a:pt x="8460755" y="1428376"/>
                </a:cubicBezTo>
                <a:cubicBezTo>
                  <a:pt x="8460755" y="1422694"/>
                  <a:pt x="8460814" y="1417025"/>
                  <a:pt x="8462126" y="1411395"/>
                </a:cubicBezTo>
                <a:cubicBezTo>
                  <a:pt x="8462083" y="1380067"/>
                  <a:pt x="8464533" y="1349182"/>
                  <a:pt x="8469590" y="1318938"/>
                </a:cubicBezTo>
                <a:lnTo>
                  <a:pt x="8470130" y="1312248"/>
                </a:lnTo>
                <a:cubicBezTo>
                  <a:pt x="8470299" y="1312243"/>
                  <a:pt x="8470468" y="1312238"/>
                  <a:pt x="8470636" y="1312185"/>
                </a:cubicBezTo>
                <a:cubicBezTo>
                  <a:pt x="8514628" y="1003427"/>
                  <a:pt x="8735297" y="749863"/>
                  <a:pt x="9030178" y="651504"/>
                </a:cubicBezTo>
                <a:close/>
                <a:moveTo>
                  <a:pt x="7620280" y="605769"/>
                </a:moveTo>
                <a:lnTo>
                  <a:pt x="7637367" y="607392"/>
                </a:lnTo>
                <a:cubicBezTo>
                  <a:pt x="7669753" y="607919"/>
                  <a:pt x="7701646" y="610900"/>
                  <a:pt x="7732829" y="616457"/>
                </a:cubicBezTo>
                <a:cubicBezTo>
                  <a:pt x="7738405" y="616038"/>
                  <a:pt x="7743733" y="616986"/>
                  <a:pt x="7749042" y="617996"/>
                </a:cubicBezTo>
                <a:lnTo>
                  <a:pt x="7749159" y="619144"/>
                </a:lnTo>
                <a:cubicBezTo>
                  <a:pt x="8108009" y="678542"/>
                  <a:pt x="8389048" y="959319"/>
                  <a:pt x="8439324" y="1312185"/>
                </a:cubicBezTo>
                <a:cubicBezTo>
                  <a:pt x="8439492" y="1312238"/>
                  <a:pt x="8439661" y="1312243"/>
                  <a:pt x="8439830" y="1312248"/>
                </a:cubicBezTo>
                <a:lnTo>
                  <a:pt x="8440370" y="1318938"/>
                </a:lnTo>
                <a:cubicBezTo>
                  <a:pt x="8445427" y="1349182"/>
                  <a:pt x="8447877" y="1380067"/>
                  <a:pt x="8447834" y="1411395"/>
                </a:cubicBezTo>
                <a:cubicBezTo>
                  <a:pt x="8449146" y="1417025"/>
                  <a:pt x="8449205" y="1422694"/>
                  <a:pt x="8449205" y="1428376"/>
                </a:cubicBezTo>
                <a:cubicBezTo>
                  <a:pt x="8449205" y="1432198"/>
                  <a:pt x="8449178" y="1436014"/>
                  <a:pt x="8448612" y="1439816"/>
                </a:cubicBezTo>
                <a:lnTo>
                  <a:pt x="8448113" y="1439783"/>
                </a:lnTo>
                <a:lnTo>
                  <a:pt x="8448087" y="1440278"/>
                </a:lnTo>
                <a:lnTo>
                  <a:pt x="8430969" y="1438652"/>
                </a:lnTo>
                <a:cubicBezTo>
                  <a:pt x="8398594" y="1438125"/>
                  <a:pt x="8366714" y="1435144"/>
                  <a:pt x="8335542" y="1429590"/>
                </a:cubicBezTo>
                <a:cubicBezTo>
                  <a:pt x="8329965" y="1430009"/>
                  <a:pt x="8324636" y="1429061"/>
                  <a:pt x="8319325" y="1428050"/>
                </a:cubicBezTo>
                <a:lnTo>
                  <a:pt x="8319209" y="1426902"/>
                </a:lnTo>
                <a:cubicBezTo>
                  <a:pt x="7960358" y="1367503"/>
                  <a:pt x="7679319" y="1086726"/>
                  <a:pt x="7629044" y="733861"/>
                </a:cubicBezTo>
                <a:cubicBezTo>
                  <a:pt x="7628876" y="733808"/>
                  <a:pt x="7628708" y="733803"/>
                  <a:pt x="7628538" y="733798"/>
                </a:cubicBezTo>
                <a:lnTo>
                  <a:pt x="7628000" y="727122"/>
                </a:lnTo>
                <a:cubicBezTo>
                  <a:pt x="7622941" y="696872"/>
                  <a:pt x="7620490" y="665981"/>
                  <a:pt x="7620533" y="634646"/>
                </a:cubicBezTo>
                <a:cubicBezTo>
                  <a:pt x="7619221" y="629018"/>
                  <a:pt x="7619162" y="623351"/>
                  <a:pt x="7619162" y="617670"/>
                </a:cubicBezTo>
                <a:lnTo>
                  <a:pt x="7619756" y="606230"/>
                </a:lnTo>
                <a:lnTo>
                  <a:pt x="7620254" y="606263"/>
                </a:lnTo>
                <a:close/>
                <a:moveTo>
                  <a:pt x="7597529" y="605769"/>
                </a:moveTo>
                <a:lnTo>
                  <a:pt x="7597555" y="606263"/>
                </a:lnTo>
                <a:lnTo>
                  <a:pt x="7598053" y="606230"/>
                </a:lnTo>
                <a:lnTo>
                  <a:pt x="7598647" y="617670"/>
                </a:lnTo>
                <a:cubicBezTo>
                  <a:pt x="7598647" y="623351"/>
                  <a:pt x="7598588" y="629018"/>
                  <a:pt x="7597276" y="634646"/>
                </a:cubicBezTo>
                <a:cubicBezTo>
                  <a:pt x="7597319" y="665981"/>
                  <a:pt x="7594868" y="696872"/>
                  <a:pt x="7589809" y="727122"/>
                </a:cubicBezTo>
                <a:lnTo>
                  <a:pt x="7589271" y="733798"/>
                </a:lnTo>
                <a:cubicBezTo>
                  <a:pt x="7589101" y="733803"/>
                  <a:pt x="7588933" y="733808"/>
                  <a:pt x="7588765" y="733861"/>
                </a:cubicBezTo>
                <a:cubicBezTo>
                  <a:pt x="7538490" y="1086726"/>
                  <a:pt x="7257451" y="1367503"/>
                  <a:pt x="6898600" y="1426902"/>
                </a:cubicBezTo>
                <a:lnTo>
                  <a:pt x="6898484" y="1428050"/>
                </a:lnTo>
                <a:cubicBezTo>
                  <a:pt x="6893173" y="1429061"/>
                  <a:pt x="6887844" y="1430009"/>
                  <a:pt x="6882267" y="1429590"/>
                </a:cubicBezTo>
                <a:cubicBezTo>
                  <a:pt x="6851095" y="1435144"/>
                  <a:pt x="6819215" y="1438125"/>
                  <a:pt x="6786841" y="1438652"/>
                </a:cubicBezTo>
                <a:lnTo>
                  <a:pt x="6769722" y="1440278"/>
                </a:lnTo>
                <a:lnTo>
                  <a:pt x="6769696" y="1439783"/>
                </a:lnTo>
                <a:lnTo>
                  <a:pt x="6769197" y="1439816"/>
                </a:lnTo>
                <a:cubicBezTo>
                  <a:pt x="6768631" y="1436014"/>
                  <a:pt x="6768604" y="1432198"/>
                  <a:pt x="6768604" y="1428376"/>
                </a:cubicBezTo>
                <a:cubicBezTo>
                  <a:pt x="6768604" y="1422694"/>
                  <a:pt x="6768663" y="1417025"/>
                  <a:pt x="6769975" y="1411395"/>
                </a:cubicBezTo>
                <a:cubicBezTo>
                  <a:pt x="6769933" y="1380067"/>
                  <a:pt x="6772382" y="1349182"/>
                  <a:pt x="6777439" y="1318938"/>
                </a:cubicBezTo>
                <a:lnTo>
                  <a:pt x="6777979" y="1312248"/>
                </a:lnTo>
                <a:cubicBezTo>
                  <a:pt x="6778148" y="1312243"/>
                  <a:pt x="6778317" y="1312238"/>
                  <a:pt x="6778485" y="1312185"/>
                </a:cubicBezTo>
                <a:cubicBezTo>
                  <a:pt x="6828761" y="959319"/>
                  <a:pt x="7109800" y="678542"/>
                  <a:pt x="7468650" y="619144"/>
                </a:cubicBezTo>
                <a:lnTo>
                  <a:pt x="7468767" y="617996"/>
                </a:lnTo>
                <a:cubicBezTo>
                  <a:pt x="7474076" y="616986"/>
                  <a:pt x="7479404" y="616038"/>
                  <a:pt x="7484980" y="616457"/>
                </a:cubicBezTo>
                <a:cubicBezTo>
                  <a:pt x="7516163" y="610900"/>
                  <a:pt x="7548056" y="607919"/>
                  <a:pt x="7580442" y="607392"/>
                </a:cubicBezTo>
                <a:close/>
                <a:moveTo>
                  <a:pt x="5928129" y="605769"/>
                </a:moveTo>
                <a:lnTo>
                  <a:pt x="5945217" y="607392"/>
                </a:lnTo>
                <a:cubicBezTo>
                  <a:pt x="5977602" y="607919"/>
                  <a:pt x="6009495" y="610900"/>
                  <a:pt x="6040678" y="616457"/>
                </a:cubicBezTo>
                <a:cubicBezTo>
                  <a:pt x="6046254" y="616038"/>
                  <a:pt x="6051582" y="616986"/>
                  <a:pt x="6056891" y="617996"/>
                </a:cubicBezTo>
                <a:lnTo>
                  <a:pt x="6057008" y="619144"/>
                </a:lnTo>
                <a:cubicBezTo>
                  <a:pt x="6415858" y="678542"/>
                  <a:pt x="6696897" y="959319"/>
                  <a:pt x="6747174" y="1312185"/>
                </a:cubicBezTo>
                <a:cubicBezTo>
                  <a:pt x="6747341" y="1312238"/>
                  <a:pt x="6747511" y="1312243"/>
                  <a:pt x="6747679" y="1312248"/>
                </a:cubicBezTo>
                <a:lnTo>
                  <a:pt x="6748220" y="1318938"/>
                </a:lnTo>
                <a:cubicBezTo>
                  <a:pt x="6753276" y="1349182"/>
                  <a:pt x="6755726" y="1380067"/>
                  <a:pt x="6755684" y="1411395"/>
                </a:cubicBezTo>
                <a:cubicBezTo>
                  <a:pt x="6756996" y="1417025"/>
                  <a:pt x="6757054" y="1422694"/>
                  <a:pt x="6757054" y="1428376"/>
                </a:cubicBezTo>
                <a:cubicBezTo>
                  <a:pt x="6757054" y="1432198"/>
                  <a:pt x="6757027" y="1436014"/>
                  <a:pt x="6756461" y="1439816"/>
                </a:cubicBezTo>
                <a:lnTo>
                  <a:pt x="6755962" y="1439783"/>
                </a:lnTo>
                <a:lnTo>
                  <a:pt x="6755936" y="1440278"/>
                </a:lnTo>
                <a:lnTo>
                  <a:pt x="6738818" y="1438652"/>
                </a:lnTo>
                <a:cubicBezTo>
                  <a:pt x="6706444" y="1438125"/>
                  <a:pt x="6674563" y="1435144"/>
                  <a:pt x="6643391" y="1429590"/>
                </a:cubicBezTo>
                <a:cubicBezTo>
                  <a:pt x="6637814" y="1430009"/>
                  <a:pt x="6632485" y="1429061"/>
                  <a:pt x="6627175" y="1428050"/>
                </a:cubicBezTo>
                <a:lnTo>
                  <a:pt x="6627059" y="1426902"/>
                </a:lnTo>
                <a:cubicBezTo>
                  <a:pt x="6268207" y="1367503"/>
                  <a:pt x="5987168" y="1086726"/>
                  <a:pt x="5936893" y="733861"/>
                </a:cubicBezTo>
                <a:cubicBezTo>
                  <a:pt x="5936725" y="733808"/>
                  <a:pt x="5936557" y="733803"/>
                  <a:pt x="5936387" y="733798"/>
                </a:cubicBezTo>
                <a:lnTo>
                  <a:pt x="5935849" y="727122"/>
                </a:lnTo>
                <a:cubicBezTo>
                  <a:pt x="5930790" y="696872"/>
                  <a:pt x="5928340" y="665981"/>
                  <a:pt x="5928382" y="634646"/>
                </a:cubicBezTo>
                <a:cubicBezTo>
                  <a:pt x="5927070" y="629018"/>
                  <a:pt x="5927011" y="623351"/>
                  <a:pt x="5927011" y="617670"/>
                </a:cubicBezTo>
                <a:lnTo>
                  <a:pt x="5927605" y="606230"/>
                </a:lnTo>
                <a:lnTo>
                  <a:pt x="5928103" y="606263"/>
                </a:lnTo>
                <a:close/>
                <a:moveTo>
                  <a:pt x="5905378" y="605769"/>
                </a:moveTo>
                <a:lnTo>
                  <a:pt x="5905404" y="606263"/>
                </a:lnTo>
                <a:lnTo>
                  <a:pt x="5905902" y="606230"/>
                </a:lnTo>
                <a:lnTo>
                  <a:pt x="5906496" y="617670"/>
                </a:lnTo>
                <a:cubicBezTo>
                  <a:pt x="5906496" y="623351"/>
                  <a:pt x="5906438" y="629018"/>
                  <a:pt x="5905126" y="634646"/>
                </a:cubicBezTo>
                <a:cubicBezTo>
                  <a:pt x="5905168" y="665981"/>
                  <a:pt x="5902717" y="696872"/>
                  <a:pt x="5897659" y="727122"/>
                </a:cubicBezTo>
                <a:lnTo>
                  <a:pt x="5897120" y="733798"/>
                </a:lnTo>
                <a:cubicBezTo>
                  <a:pt x="5896951" y="733803"/>
                  <a:pt x="5896782" y="733808"/>
                  <a:pt x="5896615" y="733861"/>
                </a:cubicBezTo>
                <a:cubicBezTo>
                  <a:pt x="5846339" y="1086726"/>
                  <a:pt x="5565300" y="1367503"/>
                  <a:pt x="5206449" y="1426902"/>
                </a:cubicBezTo>
                <a:lnTo>
                  <a:pt x="5206334" y="1428050"/>
                </a:lnTo>
                <a:cubicBezTo>
                  <a:pt x="5201022" y="1429061"/>
                  <a:pt x="5195693" y="1430009"/>
                  <a:pt x="5190116" y="1429590"/>
                </a:cubicBezTo>
                <a:cubicBezTo>
                  <a:pt x="5158944" y="1435144"/>
                  <a:pt x="5127065" y="1438125"/>
                  <a:pt x="5094690" y="1438652"/>
                </a:cubicBezTo>
                <a:lnTo>
                  <a:pt x="5077571" y="1440278"/>
                </a:lnTo>
                <a:lnTo>
                  <a:pt x="5077545" y="1439783"/>
                </a:lnTo>
                <a:lnTo>
                  <a:pt x="5077046" y="1439816"/>
                </a:lnTo>
                <a:cubicBezTo>
                  <a:pt x="5076480" y="1436014"/>
                  <a:pt x="5076453" y="1432198"/>
                  <a:pt x="5076453" y="1428376"/>
                </a:cubicBezTo>
                <a:cubicBezTo>
                  <a:pt x="5076453" y="1422694"/>
                  <a:pt x="5076512" y="1417025"/>
                  <a:pt x="5077824" y="1411395"/>
                </a:cubicBezTo>
                <a:cubicBezTo>
                  <a:pt x="5077782" y="1380067"/>
                  <a:pt x="5080231" y="1349182"/>
                  <a:pt x="5085288" y="1318938"/>
                </a:cubicBezTo>
                <a:lnTo>
                  <a:pt x="5085828" y="1312248"/>
                </a:lnTo>
                <a:cubicBezTo>
                  <a:pt x="5085997" y="1312243"/>
                  <a:pt x="5086166" y="1312238"/>
                  <a:pt x="5086334" y="1312185"/>
                </a:cubicBezTo>
                <a:cubicBezTo>
                  <a:pt x="5136610" y="959319"/>
                  <a:pt x="5417649" y="678542"/>
                  <a:pt x="5776501" y="619144"/>
                </a:cubicBezTo>
                <a:lnTo>
                  <a:pt x="5776617" y="617996"/>
                </a:lnTo>
                <a:cubicBezTo>
                  <a:pt x="5781926" y="616986"/>
                  <a:pt x="5787253" y="616038"/>
                  <a:pt x="5792829" y="616457"/>
                </a:cubicBezTo>
                <a:cubicBezTo>
                  <a:pt x="5824013" y="610900"/>
                  <a:pt x="5855905" y="607919"/>
                  <a:pt x="5888291" y="607392"/>
                </a:cubicBezTo>
                <a:close/>
                <a:moveTo>
                  <a:pt x="4235979" y="605769"/>
                </a:moveTo>
                <a:lnTo>
                  <a:pt x="4253065" y="607392"/>
                </a:lnTo>
                <a:cubicBezTo>
                  <a:pt x="4285451" y="607919"/>
                  <a:pt x="4317343" y="610900"/>
                  <a:pt x="4348528" y="616457"/>
                </a:cubicBezTo>
                <a:cubicBezTo>
                  <a:pt x="4354104" y="616038"/>
                  <a:pt x="4359431" y="616986"/>
                  <a:pt x="4364739" y="617996"/>
                </a:cubicBezTo>
                <a:lnTo>
                  <a:pt x="4364856" y="619144"/>
                </a:lnTo>
                <a:cubicBezTo>
                  <a:pt x="4723707" y="678542"/>
                  <a:pt x="5004746" y="959319"/>
                  <a:pt x="5055022" y="1312185"/>
                </a:cubicBezTo>
                <a:cubicBezTo>
                  <a:pt x="5055190" y="1312238"/>
                  <a:pt x="5055359" y="1312243"/>
                  <a:pt x="5055528" y="1312248"/>
                </a:cubicBezTo>
                <a:lnTo>
                  <a:pt x="5056068" y="1318938"/>
                </a:lnTo>
                <a:cubicBezTo>
                  <a:pt x="5061125" y="1349182"/>
                  <a:pt x="5063574" y="1380067"/>
                  <a:pt x="5063532" y="1411395"/>
                </a:cubicBezTo>
                <a:cubicBezTo>
                  <a:pt x="5064844" y="1417025"/>
                  <a:pt x="5064903" y="1422694"/>
                  <a:pt x="5064903" y="1428376"/>
                </a:cubicBezTo>
                <a:cubicBezTo>
                  <a:pt x="5064903" y="1432198"/>
                  <a:pt x="5064876" y="1436014"/>
                  <a:pt x="5064310" y="1439816"/>
                </a:cubicBezTo>
                <a:lnTo>
                  <a:pt x="5063811" y="1439783"/>
                </a:lnTo>
                <a:lnTo>
                  <a:pt x="5063785" y="1440278"/>
                </a:lnTo>
                <a:lnTo>
                  <a:pt x="5046666" y="1438652"/>
                </a:lnTo>
                <a:cubicBezTo>
                  <a:pt x="5014292" y="1438125"/>
                  <a:pt x="4982412" y="1435144"/>
                  <a:pt x="4951241" y="1429590"/>
                </a:cubicBezTo>
                <a:cubicBezTo>
                  <a:pt x="4945663" y="1430009"/>
                  <a:pt x="4940334" y="1429061"/>
                  <a:pt x="4935023" y="1428050"/>
                </a:cubicBezTo>
                <a:lnTo>
                  <a:pt x="4934907" y="1426902"/>
                </a:lnTo>
                <a:cubicBezTo>
                  <a:pt x="4576056" y="1367503"/>
                  <a:pt x="4295017" y="1086726"/>
                  <a:pt x="4244741" y="733861"/>
                </a:cubicBezTo>
                <a:cubicBezTo>
                  <a:pt x="4244574" y="733808"/>
                  <a:pt x="4244405" y="733803"/>
                  <a:pt x="4244236" y="733798"/>
                </a:cubicBezTo>
                <a:lnTo>
                  <a:pt x="4243697" y="727122"/>
                </a:lnTo>
                <a:cubicBezTo>
                  <a:pt x="4238639" y="696872"/>
                  <a:pt x="4236188" y="665981"/>
                  <a:pt x="4236230" y="634646"/>
                </a:cubicBezTo>
                <a:cubicBezTo>
                  <a:pt x="4234918" y="629018"/>
                  <a:pt x="4234860" y="623351"/>
                  <a:pt x="4234860" y="617670"/>
                </a:cubicBezTo>
                <a:lnTo>
                  <a:pt x="4235454" y="606230"/>
                </a:lnTo>
                <a:lnTo>
                  <a:pt x="4235952" y="606263"/>
                </a:lnTo>
                <a:close/>
                <a:moveTo>
                  <a:pt x="4213227" y="605769"/>
                </a:moveTo>
                <a:lnTo>
                  <a:pt x="4213253" y="606263"/>
                </a:lnTo>
                <a:lnTo>
                  <a:pt x="4213751" y="606230"/>
                </a:lnTo>
                <a:lnTo>
                  <a:pt x="4214345" y="617670"/>
                </a:lnTo>
                <a:cubicBezTo>
                  <a:pt x="4214345" y="623351"/>
                  <a:pt x="4214286" y="629018"/>
                  <a:pt x="4212974" y="634646"/>
                </a:cubicBezTo>
                <a:cubicBezTo>
                  <a:pt x="4213016" y="665981"/>
                  <a:pt x="4210566" y="696872"/>
                  <a:pt x="4205507" y="727122"/>
                </a:cubicBezTo>
                <a:lnTo>
                  <a:pt x="4204969" y="733798"/>
                </a:lnTo>
                <a:cubicBezTo>
                  <a:pt x="4204799" y="733803"/>
                  <a:pt x="4204631" y="733808"/>
                  <a:pt x="4204463" y="733861"/>
                </a:cubicBezTo>
                <a:cubicBezTo>
                  <a:pt x="4154188" y="1086726"/>
                  <a:pt x="3873149" y="1367503"/>
                  <a:pt x="3514297" y="1426902"/>
                </a:cubicBezTo>
                <a:lnTo>
                  <a:pt x="3514181" y="1428050"/>
                </a:lnTo>
                <a:cubicBezTo>
                  <a:pt x="3508871" y="1429061"/>
                  <a:pt x="3503542" y="1430009"/>
                  <a:pt x="3497965" y="1429590"/>
                </a:cubicBezTo>
                <a:cubicBezTo>
                  <a:pt x="3466793" y="1435144"/>
                  <a:pt x="3434912" y="1438125"/>
                  <a:pt x="3402538" y="1438652"/>
                </a:cubicBezTo>
                <a:lnTo>
                  <a:pt x="3385420" y="1440278"/>
                </a:lnTo>
                <a:lnTo>
                  <a:pt x="3385394" y="1439783"/>
                </a:lnTo>
                <a:lnTo>
                  <a:pt x="3384895" y="1439816"/>
                </a:lnTo>
                <a:cubicBezTo>
                  <a:pt x="3384329" y="1436014"/>
                  <a:pt x="3384302" y="1432198"/>
                  <a:pt x="3384302" y="1428376"/>
                </a:cubicBezTo>
                <a:cubicBezTo>
                  <a:pt x="3384302" y="1422694"/>
                  <a:pt x="3384360" y="1417025"/>
                  <a:pt x="3385672" y="1411395"/>
                </a:cubicBezTo>
                <a:cubicBezTo>
                  <a:pt x="3385630" y="1380067"/>
                  <a:pt x="3388080" y="1349182"/>
                  <a:pt x="3393136" y="1318938"/>
                </a:cubicBezTo>
                <a:lnTo>
                  <a:pt x="3393677" y="1312248"/>
                </a:lnTo>
                <a:cubicBezTo>
                  <a:pt x="3393845" y="1312243"/>
                  <a:pt x="3394015" y="1312238"/>
                  <a:pt x="3394182" y="1312185"/>
                </a:cubicBezTo>
                <a:cubicBezTo>
                  <a:pt x="3444459" y="959319"/>
                  <a:pt x="3725498" y="678542"/>
                  <a:pt x="4084348" y="619144"/>
                </a:cubicBezTo>
                <a:lnTo>
                  <a:pt x="4084465" y="617996"/>
                </a:lnTo>
                <a:cubicBezTo>
                  <a:pt x="4089774" y="616986"/>
                  <a:pt x="4095102" y="616038"/>
                  <a:pt x="4100678" y="616457"/>
                </a:cubicBezTo>
                <a:cubicBezTo>
                  <a:pt x="4131861" y="610900"/>
                  <a:pt x="4163754" y="607919"/>
                  <a:pt x="4196139" y="607392"/>
                </a:cubicBezTo>
                <a:close/>
                <a:moveTo>
                  <a:pt x="2543827" y="605769"/>
                </a:moveTo>
                <a:lnTo>
                  <a:pt x="2560914" y="607392"/>
                </a:lnTo>
                <a:cubicBezTo>
                  <a:pt x="2593300" y="607919"/>
                  <a:pt x="2625192" y="610900"/>
                  <a:pt x="2656376" y="616457"/>
                </a:cubicBezTo>
                <a:cubicBezTo>
                  <a:pt x="2661952" y="616038"/>
                  <a:pt x="2667280" y="616986"/>
                  <a:pt x="2672588" y="617996"/>
                </a:cubicBezTo>
                <a:lnTo>
                  <a:pt x="2672706" y="619144"/>
                </a:lnTo>
                <a:cubicBezTo>
                  <a:pt x="3031556" y="678542"/>
                  <a:pt x="3312595" y="959319"/>
                  <a:pt x="3362871" y="1312185"/>
                </a:cubicBezTo>
                <a:cubicBezTo>
                  <a:pt x="3363039" y="1312238"/>
                  <a:pt x="3363208" y="1312243"/>
                  <a:pt x="3363377" y="1312248"/>
                </a:cubicBezTo>
                <a:lnTo>
                  <a:pt x="3363917" y="1318938"/>
                </a:lnTo>
                <a:cubicBezTo>
                  <a:pt x="3368974" y="1349182"/>
                  <a:pt x="3371423" y="1380067"/>
                  <a:pt x="3371381" y="1411395"/>
                </a:cubicBezTo>
                <a:cubicBezTo>
                  <a:pt x="3372693" y="1417025"/>
                  <a:pt x="3372752" y="1422694"/>
                  <a:pt x="3372752" y="1428376"/>
                </a:cubicBezTo>
                <a:cubicBezTo>
                  <a:pt x="3372752" y="1432198"/>
                  <a:pt x="3372725" y="1436014"/>
                  <a:pt x="3372159" y="1439816"/>
                </a:cubicBezTo>
                <a:lnTo>
                  <a:pt x="3371660" y="1439783"/>
                </a:lnTo>
                <a:lnTo>
                  <a:pt x="3371634" y="1440278"/>
                </a:lnTo>
                <a:lnTo>
                  <a:pt x="3354515" y="1438652"/>
                </a:lnTo>
                <a:cubicBezTo>
                  <a:pt x="3322141" y="1438125"/>
                  <a:pt x="3290261" y="1435144"/>
                  <a:pt x="3259089" y="1429590"/>
                </a:cubicBezTo>
                <a:cubicBezTo>
                  <a:pt x="3253512" y="1430009"/>
                  <a:pt x="3248183" y="1429061"/>
                  <a:pt x="3242872" y="1428050"/>
                </a:cubicBezTo>
                <a:lnTo>
                  <a:pt x="3242756" y="1426902"/>
                </a:lnTo>
                <a:cubicBezTo>
                  <a:pt x="2883905" y="1367503"/>
                  <a:pt x="2602866" y="1086726"/>
                  <a:pt x="2552590" y="733861"/>
                </a:cubicBezTo>
                <a:cubicBezTo>
                  <a:pt x="2552423" y="733808"/>
                  <a:pt x="2552254" y="733803"/>
                  <a:pt x="2552085" y="733798"/>
                </a:cubicBezTo>
                <a:lnTo>
                  <a:pt x="2551547" y="727122"/>
                </a:lnTo>
                <a:cubicBezTo>
                  <a:pt x="2546488" y="696872"/>
                  <a:pt x="2544037" y="665981"/>
                  <a:pt x="2544079" y="634646"/>
                </a:cubicBezTo>
                <a:cubicBezTo>
                  <a:pt x="2542767" y="629018"/>
                  <a:pt x="2542709" y="623351"/>
                  <a:pt x="2542709" y="617670"/>
                </a:cubicBezTo>
                <a:lnTo>
                  <a:pt x="2543303" y="606230"/>
                </a:lnTo>
                <a:lnTo>
                  <a:pt x="2543801" y="606263"/>
                </a:lnTo>
                <a:close/>
                <a:moveTo>
                  <a:pt x="2521076" y="605769"/>
                </a:moveTo>
                <a:lnTo>
                  <a:pt x="2521102" y="606263"/>
                </a:lnTo>
                <a:lnTo>
                  <a:pt x="2521600" y="606230"/>
                </a:lnTo>
                <a:lnTo>
                  <a:pt x="2522194" y="617670"/>
                </a:lnTo>
                <a:cubicBezTo>
                  <a:pt x="2522194" y="623351"/>
                  <a:pt x="2522135" y="629018"/>
                  <a:pt x="2520823" y="634646"/>
                </a:cubicBezTo>
                <a:cubicBezTo>
                  <a:pt x="2520865" y="665981"/>
                  <a:pt x="2518415" y="696872"/>
                  <a:pt x="2513356" y="727122"/>
                </a:cubicBezTo>
                <a:lnTo>
                  <a:pt x="2512818" y="733798"/>
                </a:lnTo>
                <a:cubicBezTo>
                  <a:pt x="2512648" y="733803"/>
                  <a:pt x="2512480" y="733808"/>
                  <a:pt x="2512312" y="733861"/>
                </a:cubicBezTo>
                <a:cubicBezTo>
                  <a:pt x="2462037" y="1086726"/>
                  <a:pt x="2180998" y="1367503"/>
                  <a:pt x="1822147" y="1426902"/>
                </a:cubicBezTo>
                <a:lnTo>
                  <a:pt x="1822030" y="1428050"/>
                </a:lnTo>
                <a:cubicBezTo>
                  <a:pt x="1816720" y="1429061"/>
                  <a:pt x="1811391" y="1430009"/>
                  <a:pt x="1805814" y="1429590"/>
                </a:cubicBezTo>
                <a:cubicBezTo>
                  <a:pt x="1774642" y="1435144"/>
                  <a:pt x="1742762" y="1438125"/>
                  <a:pt x="1710387" y="1438652"/>
                </a:cubicBezTo>
                <a:lnTo>
                  <a:pt x="1693269" y="1440278"/>
                </a:lnTo>
                <a:lnTo>
                  <a:pt x="1693243" y="1439783"/>
                </a:lnTo>
                <a:lnTo>
                  <a:pt x="1692744" y="1439816"/>
                </a:lnTo>
                <a:cubicBezTo>
                  <a:pt x="1692178" y="1436014"/>
                  <a:pt x="1692151" y="1432198"/>
                  <a:pt x="1692151" y="1428376"/>
                </a:cubicBezTo>
                <a:cubicBezTo>
                  <a:pt x="1692151" y="1422694"/>
                  <a:pt x="1692209" y="1417025"/>
                  <a:pt x="1693521" y="1411395"/>
                </a:cubicBezTo>
                <a:cubicBezTo>
                  <a:pt x="1693479" y="1380067"/>
                  <a:pt x="1695929" y="1349182"/>
                  <a:pt x="1700985" y="1318938"/>
                </a:cubicBezTo>
                <a:lnTo>
                  <a:pt x="1701526" y="1312248"/>
                </a:lnTo>
                <a:cubicBezTo>
                  <a:pt x="1701694" y="1312243"/>
                  <a:pt x="1701864" y="1312238"/>
                  <a:pt x="1702031" y="1312185"/>
                </a:cubicBezTo>
                <a:cubicBezTo>
                  <a:pt x="1752308" y="959319"/>
                  <a:pt x="2033347" y="678542"/>
                  <a:pt x="2392197" y="619144"/>
                </a:cubicBezTo>
                <a:lnTo>
                  <a:pt x="2392314" y="617996"/>
                </a:lnTo>
                <a:cubicBezTo>
                  <a:pt x="2397623" y="616986"/>
                  <a:pt x="2402951" y="616038"/>
                  <a:pt x="2408527" y="616457"/>
                </a:cubicBezTo>
                <a:cubicBezTo>
                  <a:pt x="2439710" y="610900"/>
                  <a:pt x="2471603" y="607919"/>
                  <a:pt x="2503988" y="607392"/>
                </a:cubicBezTo>
                <a:close/>
                <a:moveTo>
                  <a:pt x="851676" y="605769"/>
                </a:moveTo>
                <a:lnTo>
                  <a:pt x="868763" y="607392"/>
                </a:lnTo>
                <a:cubicBezTo>
                  <a:pt x="901149" y="607919"/>
                  <a:pt x="933041" y="610900"/>
                  <a:pt x="964225" y="616457"/>
                </a:cubicBezTo>
                <a:cubicBezTo>
                  <a:pt x="969801" y="616038"/>
                  <a:pt x="975129" y="616986"/>
                  <a:pt x="980437" y="617996"/>
                </a:cubicBezTo>
                <a:lnTo>
                  <a:pt x="980555" y="619144"/>
                </a:lnTo>
                <a:cubicBezTo>
                  <a:pt x="1339405" y="678542"/>
                  <a:pt x="1620444" y="959319"/>
                  <a:pt x="1670720" y="1312185"/>
                </a:cubicBezTo>
                <a:cubicBezTo>
                  <a:pt x="1670888" y="1312238"/>
                  <a:pt x="1671057" y="1312243"/>
                  <a:pt x="1671226" y="1312248"/>
                </a:cubicBezTo>
                <a:lnTo>
                  <a:pt x="1671766" y="1318938"/>
                </a:lnTo>
                <a:cubicBezTo>
                  <a:pt x="1676823" y="1349182"/>
                  <a:pt x="1679272" y="1380067"/>
                  <a:pt x="1679230" y="1411395"/>
                </a:cubicBezTo>
                <a:cubicBezTo>
                  <a:pt x="1680542" y="1417025"/>
                  <a:pt x="1680601" y="1422694"/>
                  <a:pt x="1680601" y="1428376"/>
                </a:cubicBezTo>
                <a:cubicBezTo>
                  <a:pt x="1680601" y="1432198"/>
                  <a:pt x="1680574" y="1436014"/>
                  <a:pt x="1680008" y="1439816"/>
                </a:cubicBezTo>
                <a:lnTo>
                  <a:pt x="1679509" y="1439783"/>
                </a:lnTo>
                <a:lnTo>
                  <a:pt x="1679483" y="1440278"/>
                </a:lnTo>
                <a:lnTo>
                  <a:pt x="1662364" y="1438652"/>
                </a:lnTo>
                <a:cubicBezTo>
                  <a:pt x="1629990" y="1438125"/>
                  <a:pt x="1598110" y="1435144"/>
                  <a:pt x="1566938" y="1429590"/>
                </a:cubicBezTo>
                <a:cubicBezTo>
                  <a:pt x="1561361" y="1430009"/>
                  <a:pt x="1556032" y="1429061"/>
                  <a:pt x="1550721" y="1428050"/>
                </a:cubicBezTo>
                <a:lnTo>
                  <a:pt x="1550605" y="1426902"/>
                </a:lnTo>
                <a:cubicBezTo>
                  <a:pt x="1191754" y="1367503"/>
                  <a:pt x="910715" y="1086726"/>
                  <a:pt x="860439" y="733861"/>
                </a:cubicBezTo>
                <a:cubicBezTo>
                  <a:pt x="860272" y="733808"/>
                  <a:pt x="860103" y="733803"/>
                  <a:pt x="859934" y="733798"/>
                </a:cubicBezTo>
                <a:lnTo>
                  <a:pt x="859396" y="727122"/>
                </a:lnTo>
                <a:cubicBezTo>
                  <a:pt x="854337" y="696872"/>
                  <a:pt x="851886" y="665981"/>
                  <a:pt x="851928" y="634646"/>
                </a:cubicBezTo>
                <a:cubicBezTo>
                  <a:pt x="850616" y="629018"/>
                  <a:pt x="850558" y="623351"/>
                  <a:pt x="850558" y="617670"/>
                </a:cubicBezTo>
                <a:lnTo>
                  <a:pt x="851152" y="606230"/>
                </a:lnTo>
                <a:lnTo>
                  <a:pt x="851650" y="606263"/>
                </a:lnTo>
                <a:close/>
                <a:moveTo>
                  <a:pt x="828925" y="605769"/>
                </a:moveTo>
                <a:lnTo>
                  <a:pt x="828951" y="606263"/>
                </a:lnTo>
                <a:lnTo>
                  <a:pt x="829449" y="606230"/>
                </a:lnTo>
                <a:lnTo>
                  <a:pt x="830043" y="617670"/>
                </a:lnTo>
                <a:cubicBezTo>
                  <a:pt x="830043" y="623351"/>
                  <a:pt x="829984" y="629018"/>
                  <a:pt x="828672" y="634646"/>
                </a:cubicBezTo>
                <a:cubicBezTo>
                  <a:pt x="828714" y="665981"/>
                  <a:pt x="826264" y="696872"/>
                  <a:pt x="821205" y="727122"/>
                </a:cubicBezTo>
                <a:lnTo>
                  <a:pt x="820667" y="733798"/>
                </a:lnTo>
                <a:cubicBezTo>
                  <a:pt x="820497" y="733803"/>
                  <a:pt x="820329" y="733808"/>
                  <a:pt x="820161" y="733861"/>
                </a:cubicBezTo>
                <a:cubicBezTo>
                  <a:pt x="769886" y="1086726"/>
                  <a:pt x="488847" y="1367503"/>
                  <a:pt x="129995" y="1426902"/>
                </a:cubicBezTo>
                <a:lnTo>
                  <a:pt x="129879" y="1428050"/>
                </a:lnTo>
                <a:cubicBezTo>
                  <a:pt x="124569" y="1429061"/>
                  <a:pt x="119240" y="1430009"/>
                  <a:pt x="113663" y="1429590"/>
                </a:cubicBezTo>
                <a:cubicBezTo>
                  <a:pt x="82491" y="1435144"/>
                  <a:pt x="50611" y="1438125"/>
                  <a:pt x="18236" y="1438652"/>
                </a:cubicBezTo>
                <a:lnTo>
                  <a:pt x="1118" y="1440278"/>
                </a:lnTo>
                <a:lnTo>
                  <a:pt x="1092" y="1439783"/>
                </a:lnTo>
                <a:lnTo>
                  <a:pt x="593" y="1439816"/>
                </a:lnTo>
                <a:cubicBezTo>
                  <a:pt x="27" y="1436014"/>
                  <a:pt x="0" y="1432198"/>
                  <a:pt x="0" y="1428376"/>
                </a:cubicBezTo>
                <a:cubicBezTo>
                  <a:pt x="0" y="1422694"/>
                  <a:pt x="58" y="1417025"/>
                  <a:pt x="1370" y="1411395"/>
                </a:cubicBezTo>
                <a:cubicBezTo>
                  <a:pt x="1328" y="1380067"/>
                  <a:pt x="3778" y="1349182"/>
                  <a:pt x="8835" y="1318938"/>
                </a:cubicBezTo>
                <a:lnTo>
                  <a:pt x="9375" y="1312248"/>
                </a:lnTo>
                <a:cubicBezTo>
                  <a:pt x="9543" y="1312243"/>
                  <a:pt x="9713" y="1312238"/>
                  <a:pt x="9880" y="1312185"/>
                </a:cubicBezTo>
                <a:cubicBezTo>
                  <a:pt x="60157" y="959319"/>
                  <a:pt x="341196" y="678542"/>
                  <a:pt x="700046" y="619144"/>
                </a:cubicBezTo>
                <a:lnTo>
                  <a:pt x="700163" y="617996"/>
                </a:lnTo>
                <a:cubicBezTo>
                  <a:pt x="705472" y="616986"/>
                  <a:pt x="710800" y="616038"/>
                  <a:pt x="716376" y="616457"/>
                </a:cubicBezTo>
                <a:cubicBezTo>
                  <a:pt x="747559" y="610900"/>
                  <a:pt x="779452" y="607919"/>
                  <a:pt x="811837" y="607392"/>
                </a:cubicBezTo>
                <a:close/>
                <a:moveTo>
                  <a:pt x="8824701" y="0"/>
                </a:moveTo>
                <a:lnTo>
                  <a:pt x="9033411" y="0"/>
                </a:lnTo>
                <a:cubicBezTo>
                  <a:pt x="9066347" y="30426"/>
                  <a:pt x="9096640" y="63469"/>
                  <a:pt x="9123965" y="98781"/>
                </a:cubicBezTo>
                <a:lnTo>
                  <a:pt x="9139239" y="122382"/>
                </a:lnTo>
                <a:lnTo>
                  <a:pt x="9139239" y="425734"/>
                </a:lnTo>
                <a:lnTo>
                  <a:pt x="9104305" y="314451"/>
                </a:lnTo>
                <a:cubicBezTo>
                  <a:pt x="9046997" y="183490"/>
                  <a:pt x="8948803" y="73504"/>
                  <a:pt x="8824701" y="0"/>
                </a:cubicBezTo>
                <a:close/>
                <a:moveTo>
                  <a:pt x="8494877" y="0"/>
                </a:moveTo>
                <a:lnTo>
                  <a:pt x="8628893" y="0"/>
                </a:lnTo>
                <a:cubicBezTo>
                  <a:pt x="8697052" y="198004"/>
                  <a:pt x="8856086" y="355591"/>
                  <a:pt x="9058275" y="426756"/>
                </a:cubicBezTo>
                <a:lnTo>
                  <a:pt x="9139239" y="449526"/>
                </a:lnTo>
                <a:lnTo>
                  <a:pt x="9139239" y="577136"/>
                </a:lnTo>
                <a:lnTo>
                  <a:pt x="9043252" y="554355"/>
                </a:lnTo>
                <a:cubicBezTo>
                  <a:pt x="8776836" y="470904"/>
                  <a:pt x="8569058" y="262348"/>
                  <a:pt x="8494877" y="0"/>
                </a:cubicBezTo>
                <a:close/>
                <a:moveTo>
                  <a:pt x="7876547" y="0"/>
                </a:moveTo>
                <a:lnTo>
                  <a:pt x="8085257" y="0"/>
                </a:lnTo>
                <a:cubicBezTo>
                  <a:pt x="7919787" y="98005"/>
                  <a:pt x="7800378" y="260867"/>
                  <a:pt x="7762527" y="451830"/>
                </a:cubicBezTo>
                <a:cubicBezTo>
                  <a:pt x="8006579" y="399791"/>
                  <a:pt x="8203169" y="226290"/>
                  <a:pt x="8281065" y="0"/>
                </a:cubicBezTo>
                <a:lnTo>
                  <a:pt x="8415081" y="0"/>
                </a:lnTo>
                <a:cubicBezTo>
                  <a:pt x="8330303" y="299826"/>
                  <a:pt x="8071031" y="529393"/>
                  <a:pt x="7749156" y="582253"/>
                </a:cubicBezTo>
                <a:lnTo>
                  <a:pt x="7749040" y="583392"/>
                </a:lnTo>
                <a:cubicBezTo>
                  <a:pt x="7743729" y="584395"/>
                  <a:pt x="7738400" y="585336"/>
                  <a:pt x="7732823" y="584920"/>
                </a:cubicBezTo>
                <a:cubicBezTo>
                  <a:pt x="7701651" y="590430"/>
                  <a:pt x="7669771" y="593388"/>
                  <a:pt x="7637396" y="593911"/>
                </a:cubicBezTo>
                <a:lnTo>
                  <a:pt x="7620278" y="595524"/>
                </a:lnTo>
                <a:lnTo>
                  <a:pt x="7620252" y="595033"/>
                </a:lnTo>
                <a:lnTo>
                  <a:pt x="7619753" y="595066"/>
                </a:lnTo>
                <a:cubicBezTo>
                  <a:pt x="7619187" y="591293"/>
                  <a:pt x="7619160" y="587507"/>
                  <a:pt x="7619160" y="583715"/>
                </a:cubicBezTo>
                <a:cubicBezTo>
                  <a:pt x="7619160" y="578078"/>
                  <a:pt x="7619219" y="572454"/>
                  <a:pt x="7620531" y="566868"/>
                </a:cubicBezTo>
                <a:cubicBezTo>
                  <a:pt x="7620488" y="535786"/>
                  <a:pt x="7622938" y="505143"/>
                  <a:pt x="7627995" y="475137"/>
                </a:cubicBezTo>
                <a:lnTo>
                  <a:pt x="7628535" y="468500"/>
                </a:lnTo>
                <a:cubicBezTo>
                  <a:pt x="7628704" y="468495"/>
                  <a:pt x="7628873" y="468490"/>
                  <a:pt x="7629040" y="468437"/>
                </a:cubicBezTo>
                <a:cubicBezTo>
                  <a:pt x="7655343" y="285283"/>
                  <a:pt x="7744803" y="121704"/>
                  <a:pt x="7876547" y="0"/>
                </a:cubicBezTo>
                <a:close/>
                <a:moveTo>
                  <a:pt x="6802727" y="0"/>
                </a:moveTo>
                <a:lnTo>
                  <a:pt x="6936742" y="0"/>
                </a:lnTo>
                <a:cubicBezTo>
                  <a:pt x="7014638" y="226290"/>
                  <a:pt x="7211228" y="399791"/>
                  <a:pt x="7455280" y="451830"/>
                </a:cubicBezTo>
                <a:cubicBezTo>
                  <a:pt x="7417429" y="260867"/>
                  <a:pt x="7298020" y="98005"/>
                  <a:pt x="7132550" y="0"/>
                </a:cubicBezTo>
                <a:lnTo>
                  <a:pt x="7341259" y="0"/>
                </a:lnTo>
                <a:cubicBezTo>
                  <a:pt x="7473003" y="121704"/>
                  <a:pt x="7562464" y="285283"/>
                  <a:pt x="7588766" y="468437"/>
                </a:cubicBezTo>
                <a:cubicBezTo>
                  <a:pt x="7588934" y="468490"/>
                  <a:pt x="7589103" y="468495"/>
                  <a:pt x="7589272" y="468500"/>
                </a:cubicBezTo>
                <a:lnTo>
                  <a:pt x="7589812" y="475137"/>
                </a:lnTo>
                <a:cubicBezTo>
                  <a:pt x="7594869" y="505143"/>
                  <a:pt x="7597319" y="535786"/>
                  <a:pt x="7597276" y="566868"/>
                </a:cubicBezTo>
                <a:cubicBezTo>
                  <a:pt x="7598588" y="572454"/>
                  <a:pt x="7598647" y="578078"/>
                  <a:pt x="7598647" y="583715"/>
                </a:cubicBezTo>
                <a:cubicBezTo>
                  <a:pt x="7598647" y="587507"/>
                  <a:pt x="7598620" y="591293"/>
                  <a:pt x="7598054" y="595066"/>
                </a:cubicBezTo>
                <a:lnTo>
                  <a:pt x="7597555" y="595033"/>
                </a:lnTo>
                <a:lnTo>
                  <a:pt x="7597529" y="595524"/>
                </a:lnTo>
                <a:lnTo>
                  <a:pt x="7580411" y="593911"/>
                </a:lnTo>
                <a:cubicBezTo>
                  <a:pt x="7548036" y="593388"/>
                  <a:pt x="7516156" y="590430"/>
                  <a:pt x="7484984" y="584920"/>
                </a:cubicBezTo>
                <a:cubicBezTo>
                  <a:pt x="7479407" y="585336"/>
                  <a:pt x="7474078" y="584395"/>
                  <a:pt x="7468767" y="583392"/>
                </a:cubicBezTo>
                <a:lnTo>
                  <a:pt x="7468651" y="582253"/>
                </a:lnTo>
                <a:cubicBezTo>
                  <a:pt x="7146776" y="529393"/>
                  <a:pt x="6887504" y="299826"/>
                  <a:pt x="6802727" y="0"/>
                </a:cubicBezTo>
                <a:close/>
                <a:moveTo>
                  <a:pt x="6184397" y="0"/>
                </a:moveTo>
                <a:lnTo>
                  <a:pt x="6393106" y="0"/>
                </a:lnTo>
                <a:cubicBezTo>
                  <a:pt x="6227636" y="98005"/>
                  <a:pt x="6108227" y="260867"/>
                  <a:pt x="6070376" y="451830"/>
                </a:cubicBezTo>
                <a:cubicBezTo>
                  <a:pt x="6314429" y="399791"/>
                  <a:pt x="6511018" y="226290"/>
                  <a:pt x="6588914" y="0"/>
                </a:cubicBezTo>
                <a:lnTo>
                  <a:pt x="6722931" y="0"/>
                </a:lnTo>
                <a:cubicBezTo>
                  <a:pt x="6638152" y="299826"/>
                  <a:pt x="6378880" y="529393"/>
                  <a:pt x="6057005" y="582253"/>
                </a:cubicBezTo>
                <a:lnTo>
                  <a:pt x="6056889" y="583392"/>
                </a:lnTo>
                <a:cubicBezTo>
                  <a:pt x="6051578" y="584395"/>
                  <a:pt x="6046249" y="585336"/>
                  <a:pt x="6040672" y="584920"/>
                </a:cubicBezTo>
                <a:cubicBezTo>
                  <a:pt x="6009500" y="590430"/>
                  <a:pt x="5977620" y="593388"/>
                  <a:pt x="5945246" y="593911"/>
                </a:cubicBezTo>
                <a:lnTo>
                  <a:pt x="5928127" y="595524"/>
                </a:lnTo>
                <a:lnTo>
                  <a:pt x="5928101" y="595033"/>
                </a:lnTo>
                <a:lnTo>
                  <a:pt x="5927602" y="595066"/>
                </a:lnTo>
                <a:cubicBezTo>
                  <a:pt x="5927036" y="591293"/>
                  <a:pt x="5927009" y="587507"/>
                  <a:pt x="5927009" y="583715"/>
                </a:cubicBezTo>
                <a:cubicBezTo>
                  <a:pt x="5927009" y="578078"/>
                  <a:pt x="5927068" y="572454"/>
                  <a:pt x="5928380" y="566868"/>
                </a:cubicBezTo>
                <a:cubicBezTo>
                  <a:pt x="5928338" y="535786"/>
                  <a:pt x="5930787" y="505143"/>
                  <a:pt x="5935844" y="475137"/>
                </a:cubicBezTo>
                <a:lnTo>
                  <a:pt x="5936384" y="468500"/>
                </a:lnTo>
                <a:cubicBezTo>
                  <a:pt x="5936553" y="468495"/>
                  <a:pt x="5936722" y="468490"/>
                  <a:pt x="5936890" y="468437"/>
                </a:cubicBezTo>
                <a:cubicBezTo>
                  <a:pt x="5963192" y="285283"/>
                  <a:pt x="6052653" y="121703"/>
                  <a:pt x="6184397" y="0"/>
                </a:cubicBezTo>
                <a:close/>
                <a:moveTo>
                  <a:pt x="5110576" y="0"/>
                </a:moveTo>
                <a:lnTo>
                  <a:pt x="5244592" y="0"/>
                </a:lnTo>
                <a:cubicBezTo>
                  <a:pt x="5322488" y="226290"/>
                  <a:pt x="5519077" y="399791"/>
                  <a:pt x="5763129" y="451830"/>
                </a:cubicBezTo>
                <a:cubicBezTo>
                  <a:pt x="5725278" y="260867"/>
                  <a:pt x="5605869" y="98005"/>
                  <a:pt x="5440399" y="0"/>
                </a:cubicBezTo>
                <a:lnTo>
                  <a:pt x="5649109" y="0"/>
                </a:lnTo>
                <a:cubicBezTo>
                  <a:pt x="5780853" y="121704"/>
                  <a:pt x="5870314" y="285283"/>
                  <a:pt x="5896616" y="468437"/>
                </a:cubicBezTo>
                <a:cubicBezTo>
                  <a:pt x="5896783" y="468490"/>
                  <a:pt x="5896953" y="468495"/>
                  <a:pt x="5897121" y="468500"/>
                </a:cubicBezTo>
                <a:lnTo>
                  <a:pt x="5897662" y="475137"/>
                </a:lnTo>
                <a:cubicBezTo>
                  <a:pt x="5902718" y="505143"/>
                  <a:pt x="5905168" y="535786"/>
                  <a:pt x="5905126" y="566868"/>
                </a:cubicBezTo>
                <a:cubicBezTo>
                  <a:pt x="5906438" y="572454"/>
                  <a:pt x="5906496" y="578078"/>
                  <a:pt x="5906496" y="583715"/>
                </a:cubicBezTo>
                <a:cubicBezTo>
                  <a:pt x="5906496" y="587507"/>
                  <a:pt x="5906469" y="591293"/>
                  <a:pt x="5905903" y="595066"/>
                </a:cubicBezTo>
                <a:lnTo>
                  <a:pt x="5905404" y="595033"/>
                </a:lnTo>
                <a:lnTo>
                  <a:pt x="5905378" y="595524"/>
                </a:lnTo>
                <a:lnTo>
                  <a:pt x="5888260" y="593911"/>
                </a:lnTo>
                <a:cubicBezTo>
                  <a:pt x="5855886" y="593388"/>
                  <a:pt x="5824005" y="590430"/>
                  <a:pt x="5792833" y="584920"/>
                </a:cubicBezTo>
                <a:cubicBezTo>
                  <a:pt x="5787256" y="585336"/>
                  <a:pt x="5781927" y="584395"/>
                  <a:pt x="5776617" y="583392"/>
                </a:cubicBezTo>
                <a:lnTo>
                  <a:pt x="5776501" y="582253"/>
                </a:lnTo>
                <a:cubicBezTo>
                  <a:pt x="5454626" y="529393"/>
                  <a:pt x="5195354" y="299826"/>
                  <a:pt x="5110576" y="0"/>
                </a:cubicBezTo>
                <a:close/>
                <a:moveTo>
                  <a:pt x="4492246" y="0"/>
                </a:moveTo>
                <a:lnTo>
                  <a:pt x="4700955" y="0"/>
                </a:lnTo>
                <a:cubicBezTo>
                  <a:pt x="4535485" y="98005"/>
                  <a:pt x="4416076" y="260867"/>
                  <a:pt x="4378225" y="451830"/>
                </a:cubicBezTo>
                <a:cubicBezTo>
                  <a:pt x="4622279" y="399791"/>
                  <a:pt x="4818867" y="226290"/>
                  <a:pt x="4896763" y="0"/>
                </a:cubicBezTo>
                <a:lnTo>
                  <a:pt x="5030779" y="0"/>
                </a:lnTo>
                <a:cubicBezTo>
                  <a:pt x="4946001" y="299826"/>
                  <a:pt x="4686729" y="529393"/>
                  <a:pt x="4364853" y="582253"/>
                </a:cubicBezTo>
                <a:lnTo>
                  <a:pt x="4364737" y="583392"/>
                </a:lnTo>
                <a:cubicBezTo>
                  <a:pt x="4359427" y="584395"/>
                  <a:pt x="4354098" y="585336"/>
                  <a:pt x="4348521" y="584920"/>
                </a:cubicBezTo>
                <a:cubicBezTo>
                  <a:pt x="4317350" y="590430"/>
                  <a:pt x="4285468" y="593388"/>
                  <a:pt x="4253094" y="593911"/>
                </a:cubicBezTo>
                <a:lnTo>
                  <a:pt x="4235976" y="595524"/>
                </a:lnTo>
                <a:lnTo>
                  <a:pt x="4235950" y="595033"/>
                </a:lnTo>
                <a:lnTo>
                  <a:pt x="4235451" y="595066"/>
                </a:lnTo>
                <a:cubicBezTo>
                  <a:pt x="4234885" y="591293"/>
                  <a:pt x="4234858" y="587507"/>
                  <a:pt x="4234858" y="583715"/>
                </a:cubicBezTo>
                <a:cubicBezTo>
                  <a:pt x="4234858" y="578078"/>
                  <a:pt x="4234916" y="572454"/>
                  <a:pt x="4236228" y="566868"/>
                </a:cubicBezTo>
                <a:cubicBezTo>
                  <a:pt x="4236186" y="535786"/>
                  <a:pt x="4238636" y="505143"/>
                  <a:pt x="4243692" y="475137"/>
                </a:cubicBezTo>
                <a:lnTo>
                  <a:pt x="4244233" y="468500"/>
                </a:lnTo>
                <a:cubicBezTo>
                  <a:pt x="4244401" y="468495"/>
                  <a:pt x="4244571" y="468490"/>
                  <a:pt x="4244738" y="468437"/>
                </a:cubicBezTo>
                <a:cubicBezTo>
                  <a:pt x="4271041" y="285283"/>
                  <a:pt x="4360502" y="121704"/>
                  <a:pt x="4492246" y="0"/>
                </a:cubicBezTo>
                <a:close/>
                <a:moveTo>
                  <a:pt x="3418424" y="0"/>
                </a:moveTo>
                <a:lnTo>
                  <a:pt x="3552441" y="0"/>
                </a:lnTo>
                <a:cubicBezTo>
                  <a:pt x="3630337" y="226291"/>
                  <a:pt x="3826926" y="399791"/>
                  <a:pt x="4070978" y="451830"/>
                </a:cubicBezTo>
                <a:cubicBezTo>
                  <a:pt x="4033127" y="260867"/>
                  <a:pt x="3913719" y="98005"/>
                  <a:pt x="3748249" y="0"/>
                </a:cubicBezTo>
                <a:lnTo>
                  <a:pt x="3956957" y="0"/>
                </a:lnTo>
                <a:cubicBezTo>
                  <a:pt x="4088702" y="121703"/>
                  <a:pt x="4178162" y="285283"/>
                  <a:pt x="4204464" y="468437"/>
                </a:cubicBezTo>
                <a:cubicBezTo>
                  <a:pt x="4204632" y="468490"/>
                  <a:pt x="4204801" y="468495"/>
                  <a:pt x="4204970" y="468499"/>
                </a:cubicBezTo>
                <a:lnTo>
                  <a:pt x="4205510" y="475137"/>
                </a:lnTo>
                <a:cubicBezTo>
                  <a:pt x="4210567" y="505143"/>
                  <a:pt x="4213016" y="535786"/>
                  <a:pt x="4212974" y="566868"/>
                </a:cubicBezTo>
                <a:cubicBezTo>
                  <a:pt x="4214286" y="572454"/>
                  <a:pt x="4214345" y="578078"/>
                  <a:pt x="4214345" y="583715"/>
                </a:cubicBezTo>
                <a:cubicBezTo>
                  <a:pt x="4214345" y="587508"/>
                  <a:pt x="4214318" y="591293"/>
                  <a:pt x="4213752" y="595066"/>
                </a:cubicBezTo>
                <a:lnTo>
                  <a:pt x="4213253" y="595033"/>
                </a:lnTo>
                <a:lnTo>
                  <a:pt x="4213227" y="595524"/>
                </a:lnTo>
                <a:lnTo>
                  <a:pt x="4196108" y="593911"/>
                </a:lnTo>
                <a:cubicBezTo>
                  <a:pt x="4163734" y="593388"/>
                  <a:pt x="4131854" y="590430"/>
                  <a:pt x="4100682" y="584920"/>
                </a:cubicBezTo>
                <a:cubicBezTo>
                  <a:pt x="4095105" y="585336"/>
                  <a:pt x="4089776" y="584395"/>
                  <a:pt x="4084465" y="583392"/>
                </a:cubicBezTo>
                <a:lnTo>
                  <a:pt x="4084349" y="582253"/>
                </a:lnTo>
                <a:cubicBezTo>
                  <a:pt x="3762475" y="529393"/>
                  <a:pt x="3503203" y="299826"/>
                  <a:pt x="3418424" y="0"/>
                </a:cubicBezTo>
                <a:close/>
                <a:moveTo>
                  <a:pt x="2800095" y="0"/>
                </a:moveTo>
                <a:lnTo>
                  <a:pt x="3008804" y="0"/>
                </a:lnTo>
                <a:cubicBezTo>
                  <a:pt x="2843334" y="98005"/>
                  <a:pt x="2723925" y="260867"/>
                  <a:pt x="2686074" y="451830"/>
                </a:cubicBezTo>
                <a:cubicBezTo>
                  <a:pt x="2930126" y="399791"/>
                  <a:pt x="3126716" y="226291"/>
                  <a:pt x="3204612" y="0"/>
                </a:cubicBezTo>
                <a:lnTo>
                  <a:pt x="3338628" y="0"/>
                </a:lnTo>
                <a:cubicBezTo>
                  <a:pt x="3253850" y="299826"/>
                  <a:pt x="2994578" y="529393"/>
                  <a:pt x="2672703" y="582253"/>
                </a:cubicBezTo>
                <a:lnTo>
                  <a:pt x="2672586" y="583392"/>
                </a:lnTo>
                <a:cubicBezTo>
                  <a:pt x="2667276" y="584395"/>
                  <a:pt x="2661947" y="585336"/>
                  <a:pt x="2656370" y="584920"/>
                </a:cubicBezTo>
                <a:cubicBezTo>
                  <a:pt x="2625198" y="590430"/>
                  <a:pt x="2593318" y="593388"/>
                  <a:pt x="2560943" y="593911"/>
                </a:cubicBezTo>
                <a:lnTo>
                  <a:pt x="2543825" y="595524"/>
                </a:lnTo>
                <a:lnTo>
                  <a:pt x="2543799" y="595033"/>
                </a:lnTo>
                <a:lnTo>
                  <a:pt x="2543300" y="595066"/>
                </a:lnTo>
                <a:cubicBezTo>
                  <a:pt x="2542734" y="591293"/>
                  <a:pt x="2542707" y="587507"/>
                  <a:pt x="2542707" y="583715"/>
                </a:cubicBezTo>
                <a:cubicBezTo>
                  <a:pt x="2542707" y="578078"/>
                  <a:pt x="2542765" y="572454"/>
                  <a:pt x="2544077" y="566868"/>
                </a:cubicBezTo>
                <a:cubicBezTo>
                  <a:pt x="2544035" y="535786"/>
                  <a:pt x="2546485" y="505143"/>
                  <a:pt x="2551541" y="475137"/>
                </a:cubicBezTo>
                <a:lnTo>
                  <a:pt x="2552082" y="468499"/>
                </a:lnTo>
                <a:cubicBezTo>
                  <a:pt x="2552250" y="468495"/>
                  <a:pt x="2552420" y="468490"/>
                  <a:pt x="2552587" y="468437"/>
                </a:cubicBezTo>
                <a:cubicBezTo>
                  <a:pt x="2578890" y="285283"/>
                  <a:pt x="2668350" y="121703"/>
                  <a:pt x="2800095" y="0"/>
                </a:cubicBezTo>
                <a:close/>
                <a:moveTo>
                  <a:pt x="1726273" y="0"/>
                </a:moveTo>
                <a:lnTo>
                  <a:pt x="1860290" y="0"/>
                </a:lnTo>
                <a:cubicBezTo>
                  <a:pt x="1938186" y="226291"/>
                  <a:pt x="2134775" y="399791"/>
                  <a:pt x="2378827" y="451830"/>
                </a:cubicBezTo>
                <a:cubicBezTo>
                  <a:pt x="2340976" y="260867"/>
                  <a:pt x="2221567" y="98005"/>
                  <a:pt x="2056098" y="0"/>
                </a:cubicBezTo>
                <a:lnTo>
                  <a:pt x="2264806" y="0"/>
                </a:lnTo>
                <a:cubicBezTo>
                  <a:pt x="2396551" y="121703"/>
                  <a:pt x="2486011" y="285283"/>
                  <a:pt x="2512313" y="468437"/>
                </a:cubicBezTo>
                <a:cubicBezTo>
                  <a:pt x="2512481" y="468490"/>
                  <a:pt x="2512650" y="468495"/>
                  <a:pt x="2512819" y="468499"/>
                </a:cubicBezTo>
                <a:lnTo>
                  <a:pt x="2513359" y="475137"/>
                </a:lnTo>
                <a:cubicBezTo>
                  <a:pt x="2518416" y="505143"/>
                  <a:pt x="2520865" y="535786"/>
                  <a:pt x="2520823" y="566868"/>
                </a:cubicBezTo>
                <a:cubicBezTo>
                  <a:pt x="2522135" y="572454"/>
                  <a:pt x="2522194" y="578078"/>
                  <a:pt x="2522194" y="583715"/>
                </a:cubicBezTo>
                <a:cubicBezTo>
                  <a:pt x="2522194" y="587508"/>
                  <a:pt x="2522167" y="591293"/>
                  <a:pt x="2521601" y="595066"/>
                </a:cubicBezTo>
                <a:lnTo>
                  <a:pt x="2521102" y="595033"/>
                </a:lnTo>
                <a:lnTo>
                  <a:pt x="2521076" y="595524"/>
                </a:lnTo>
                <a:lnTo>
                  <a:pt x="2503957" y="593911"/>
                </a:lnTo>
                <a:cubicBezTo>
                  <a:pt x="2471583" y="593388"/>
                  <a:pt x="2439703" y="590430"/>
                  <a:pt x="2408531" y="584920"/>
                </a:cubicBezTo>
                <a:cubicBezTo>
                  <a:pt x="2402954" y="585336"/>
                  <a:pt x="2397625" y="584395"/>
                  <a:pt x="2392314" y="583392"/>
                </a:cubicBezTo>
                <a:lnTo>
                  <a:pt x="2392198" y="582253"/>
                </a:lnTo>
                <a:cubicBezTo>
                  <a:pt x="2070324" y="529393"/>
                  <a:pt x="1811051" y="299826"/>
                  <a:pt x="1726273" y="0"/>
                </a:cubicBezTo>
                <a:close/>
                <a:moveTo>
                  <a:pt x="1107944" y="0"/>
                </a:moveTo>
                <a:lnTo>
                  <a:pt x="1316652" y="0"/>
                </a:lnTo>
                <a:cubicBezTo>
                  <a:pt x="1151183" y="98005"/>
                  <a:pt x="1031774" y="260867"/>
                  <a:pt x="993923" y="451830"/>
                </a:cubicBezTo>
                <a:cubicBezTo>
                  <a:pt x="1237975" y="399791"/>
                  <a:pt x="1434564" y="226291"/>
                  <a:pt x="1512461" y="0"/>
                </a:cubicBezTo>
                <a:lnTo>
                  <a:pt x="1646477" y="0"/>
                </a:lnTo>
                <a:cubicBezTo>
                  <a:pt x="1561699" y="299826"/>
                  <a:pt x="1302427" y="529393"/>
                  <a:pt x="980552" y="582253"/>
                </a:cubicBezTo>
                <a:lnTo>
                  <a:pt x="980435" y="583392"/>
                </a:lnTo>
                <a:cubicBezTo>
                  <a:pt x="975125" y="584395"/>
                  <a:pt x="969796" y="585336"/>
                  <a:pt x="964219" y="584920"/>
                </a:cubicBezTo>
                <a:cubicBezTo>
                  <a:pt x="933047" y="590430"/>
                  <a:pt x="901167" y="593388"/>
                  <a:pt x="868792" y="593911"/>
                </a:cubicBezTo>
                <a:lnTo>
                  <a:pt x="851674" y="595524"/>
                </a:lnTo>
                <a:lnTo>
                  <a:pt x="851648" y="595033"/>
                </a:lnTo>
                <a:lnTo>
                  <a:pt x="851149" y="595066"/>
                </a:lnTo>
                <a:cubicBezTo>
                  <a:pt x="850583" y="591293"/>
                  <a:pt x="850556" y="587507"/>
                  <a:pt x="850556" y="583715"/>
                </a:cubicBezTo>
                <a:cubicBezTo>
                  <a:pt x="850556" y="578078"/>
                  <a:pt x="850614" y="572454"/>
                  <a:pt x="851926" y="566868"/>
                </a:cubicBezTo>
                <a:cubicBezTo>
                  <a:pt x="851884" y="535786"/>
                  <a:pt x="854334" y="505143"/>
                  <a:pt x="859390" y="475137"/>
                </a:cubicBezTo>
                <a:lnTo>
                  <a:pt x="859931" y="468499"/>
                </a:lnTo>
                <a:cubicBezTo>
                  <a:pt x="860099" y="468495"/>
                  <a:pt x="860269" y="468490"/>
                  <a:pt x="860436" y="468437"/>
                </a:cubicBezTo>
                <a:cubicBezTo>
                  <a:pt x="886739" y="285283"/>
                  <a:pt x="976199" y="121704"/>
                  <a:pt x="1107944" y="0"/>
                </a:cubicBezTo>
                <a:close/>
                <a:moveTo>
                  <a:pt x="34122" y="0"/>
                </a:moveTo>
                <a:lnTo>
                  <a:pt x="168138" y="0"/>
                </a:lnTo>
                <a:cubicBezTo>
                  <a:pt x="246034" y="226290"/>
                  <a:pt x="442624" y="399791"/>
                  <a:pt x="686676" y="451830"/>
                </a:cubicBezTo>
                <a:cubicBezTo>
                  <a:pt x="648825" y="260867"/>
                  <a:pt x="529416" y="98005"/>
                  <a:pt x="363946" y="0"/>
                </a:cubicBezTo>
                <a:lnTo>
                  <a:pt x="572655" y="0"/>
                </a:lnTo>
                <a:cubicBezTo>
                  <a:pt x="704400" y="121703"/>
                  <a:pt x="793860" y="285283"/>
                  <a:pt x="820162" y="468437"/>
                </a:cubicBezTo>
                <a:cubicBezTo>
                  <a:pt x="820330" y="468490"/>
                  <a:pt x="820499" y="468495"/>
                  <a:pt x="820668" y="468500"/>
                </a:cubicBezTo>
                <a:lnTo>
                  <a:pt x="821208" y="475137"/>
                </a:lnTo>
                <a:cubicBezTo>
                  <a:pt x="826265" y="505143"/>
                  <a:pt x="828714" y="535786"/>
                  <a:pt x="828672" y="566868"/>
                </a:cubicBezTo>
                <a:cubicBezTo>
                  <a:pt x="829984" y="572454"/>
                  <a:pt x="830043" y="578078"/>
                  <a:pt x="830043" y="583715"/>
                </a:cubicBezTo>
                <a:cubicBezTo>
                  <a:pt x="830043" y="587508"/>
                  <a:pt x="830016" y="591293"/>
                  <a:pt x="829450" y="595066"/>
                </a:cubicBezTo>
                <a:lnTo>
                  <a:pt x="828951" y="595033"/>
                </a:lnTo>
                <a:lnTo>
                  <a:pt x="828925" y="595524"/>
                </a:lnTo>
                <a:lnTo>
                  <a:pt x="811806" y="593911"/>
                </a:lnTo>
                <a:cubicBezTo>
                  <a:pt x="779432" y="593388"/>
                  <a:pt x="747552" y="590430"/>
                  <a:pt x="716380" y="584920"/>
                </a:cubicBezTo>
                <a:cubicBezTo>
                  <a:pt x="710803" y="585336"/>
                  <a:pt x="705474" y="584395"/>
                  <a:pt x="700163" y="583392"/>
                </a:cubicBezTo>
                <a:lnTo>
                  <a:pt x="700047" y="582253"/>
                </a:lnTo>
                <a:cubicBezTo>
                  <a:pt x="378172" y="529393"/>
                  <a:pt x="118900" y="299826"/>
                  <a:pt x="3412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2900" y="4960137"/>
            <a:ext cx="5829300" cy="1463040"/>
          </a:xfrm>
        </p:spPr>
        <p:txBody>
          <a:bodyPr anchor="ctr">
            <a:normAutofit/>
          </a:bodyPr>
          <a:lstStyle>
            <a:lvl1pPr algn="r">
              <a:defRPr sz="4400" spc="200" baseline="0"/>
            </a:lvl1pPr>
          </a:lstStyle>
          <a:p>
            <a:r>
              <a:rPr lang="fi-FI"/>
              <a:t>Muokkaa ots. perustyyl. napsautt.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57950" y="4960137"/>
            <a:ext cx="24003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i-FI"/>
              <a:t>Muokkaa alaotsikon perustyyliä napsautt.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1D8BD707-D9CF-40AE-B4C6-C98DA3205C09}" type="datetimeFigureOut">
              <a:rPr lang="en-US" smtClean="0"/>
              <a:t>5/16/2021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ts val="1650"/>
              </a:lnSpc>
            </a:pPr>
            <a:r>
              <a:rPr lang="fi-FI" spc="-5"/>
              <a:t>Merja</a:t>
            </a:r>
            <a:r>
              <a:rPr lang="fi-FI" spc="-75"/>
              <a:t> </a:t>
            </a:r>
            <a:r>
              <a:rPr lang="fi-FI" spc="-5"/>
              <a:t>Marin</a:t>
            </a:r>
            <a:endParaRPr lang="fi-FI" spc="-5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98425">
              <a:lnSpc>
                <a:spcPts val="1650"/>
              </a:lnSpc>
            </a:pPr>
            <a:fld id="{81D60167-4931-47E6-BA6A-407CBD079E47}" type="slidenum">
              <a:rPr lang="fi-FI" smtClean="0"/>
              <a:t>‹#›</a:t>
            </a:fld>
            <a:endParaRPr lang="fi-FI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6290132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02269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Otsikko ja pystysuora tek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Muokkaa ots. perustyyl. napsautt.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ts val="1650"/>
              </a:lnSpc>
            </a:pPr>
            <a:r>
              <a:rPr lang="fi-FI" spc="-5"/>
              <a:t>Merja</a:t>
            </a:r>
            <a:r>
              <a:rPr lang="fi-FI" spc="-75"/>
              <a:t> </a:t>
            </a:r>
            <a:r>
              <a:rPr lang="fi-FI" spc="-5"/>
              <a:t>Marin</a:t>
            </a:r>
            <a:endParaRPr lang="fi-FI" spc="-5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98425">
              <a:lnSpc>
                <a:spcPts val="1650"/>
              </a:lnSpc>
            </a:pPr>
            <a:fld id="{81D60167-4931-47E6-BA6A-407CBD079E47}" type="slidenum">
              <a:rPr lang="fi-FI" smtClean="0"/>
              <a:t>‹#›</a:t>
            </a:fld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9742106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Pystysuora otsikko ja tek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762000"/>
            <a:ext cx="1971675" cy="5410200"/>
          </a:xfrm>
        </p:spPr>
        <p:txBody>
          <a:bodyPr vert="eaVert" lIns="45720" tIns="91440" rIns="45720" bIns="91440"/>
          <a:lstStyle/>
          <a:p>
            <a:r>
              <a:rPr lang="fi-FI"/>
              <a:t>Muokkaa ots. perustyyl. napsautt.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42951" y="762000"/>
            <a:ext cx="5686425" cy="5410200"/>
          </a:xfrm>
        </p:spPr>
        <p:txBody>
          <a:bodyPr vert="eaVert"/>
          <a:lstStyle/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ts val="1650"/>
              </a:lnSpc>
            </a:pPr>
            <a:r>
              <a:rPr lang="fi-FI" spc="-5"/>
              <a:t>Merja</a:t>
            </a:r>
            <a:r>
              <a:rPr lang="fi-FI" spc="-75"/>
              <a:t> </a:t>
            </a:r>
            <a:r>
              <a:rPr lang="fi-FI" spc="-5"/>
              <a:t>Marin</a:t>
            </a:r>
            <a:endParaRPr lang="fi-FI" spc="-5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98425">
              <a:lnSpc>
                <a:spcPts val="1650"/>
              </a:lnSpc>
            </a:pPr>
            <a:fld id="{81D60167-4931-47E6-BA6A-407CBD079E47}" type="slidenum">
              <a:rPr lang="fi-FI" smtClean="0"/>
              <a:t>‹#›</a:t>
            </a:fld>
            <a:endParaRPr lang="fi-FI" dirty="0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7543800" y="173563"/>
            <a:ext cx="0" cy="6858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18478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650"/>
              </a:lnSpc>
            </a:pPr>
            <a:r>
              <a:rPr spc="-5" dirty="0"/>
              <a:t>Merja</a:t>
            </a:r>
            <a:r>
              <a:rPr spc="-75" dirty="0"/>
              <a:t> </a:t>
            </a:r>
            <a:r>
              <a:rPr spc="-5" dirty="0"/>
              <a:t>Marin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5/16/2021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98425">
              <a:lnSpc>
                <a:spcPts val="165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841284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650"/>
              </a:lnSpc>
            </a:pPr>
            <a:r>
              <a:rPr spc="-5" dirty="0"/>
              <a:t>Merja</a:t>
            </a:r>
            <a:r>
              <a:rPr spc="-75" dirty="0"/>
              <a:t> </a:t>
            </a:r>
            <a:r>
              <a:rPr spc="-5" dirty="0"/>
              <a:t>Marin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5/16/2021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98425">
              <a:lnSpc>
                <a:spcPts val="165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338631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535940" y="1610994"/>
            <a:ext cx="3554095" cy="45491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8652" y="1921891"/>
            <a:ext cx="3921125" cy="42627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650"/>
              </a:lnSpc>
            </a:pPr>
            <a:r>
              <a:rPr spc="-5" dirty="0"/>
              <a:t>Merja</a:t>
            </a:r>
            <a:r>
              <a:rPr spc="-75" dirty="0"/>
              <a:t> </a:t>
            </a:r>
            <a:r>
              <a:rPr spc="-5" dirty="0"/>
              <a:t>Marin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5/16/2021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98425">
              <a:lnSpc>
                <a:spcPts val="165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82351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510534" y="311911"/>
            <a:ext cx="2122931" cy="5740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650"/>
              </a:lnSpc>
            </a:pPr>
            <a:r>
              <a:rPr spc="-5" dirty="0"/>
              <a:t>Merja</a:t>
            </a:r>
            <a:r>
              <a:rPr spc="-75" dirty="0"/>
              <a:t> </a:t>
            </a:r>
            <a:r>
              <a:rPr spc="-5" dirty="0"/>
              <a:t>Marin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5/16/2021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98425">
              <a:lnSpc>
                <a:spcPts val="165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744473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Otsikko ja sisält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Muokkaa ots. perustyyl. napsautt.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ts val="1650"/>
              </a:lnSpc>
            </a:pPr>
            <a:r>
              <a:rPr lang="fi-FI" spc="-5"/>
              <a:t>Merja</a:t>
            </a:r>
            <a:r>
              <a:rPr lang="fi-FI" spc="-75"/>
              <a:t> </a:t>
            </a:r>
            <a:r>
              <a:rPr lang="fi-FI" spc="-5"/>
              <a:t>Marin</a:t>
            </a:r>
            <a:endParaRPr lang="fi-FI" spc="-5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98425">
              <a:lnSpc>
                <a:spcPts val="1650"/>
              </a:lnSpc>
            </a:pPr>
            <a:fld id="{81D60167-4931-47E6-BA6A-407CBD079E47}" type="slidenum">
              <a:rPr lang="fi-FI" smtClean="0"/>
              <a:t>‹#›</a:t>
            </a:fld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34211294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Osan ylätunnis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4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Freeform 10"/>
          <p:cNvSpPr/>
          <p:nvPr/>
        </p:nvSpPr>
        <p:spPr>
          <a:xfrm>
            <a:off x="4762" y="0"/>
            <a:ext cx="9139239" cy="4572001"/>
          </a:xfrm>
          <a:custGeom>
            <a:avLst/>
            <a:gdLst/>
            <a:ahLst/>
            <a:cxnLst/>
            <a:rect l="l" t="t" r="r" b="b"/>
            <a:pathLst>
              <a:path w="9139239" h="4572001">
                <a:moveTo>
                  <a:pt x="9139239" y="4171458"/>
                </a:moveTo>
                <a:lnTo>
                  <a:pt x="9139239" y="4479120"/>
                </a:lnTo>
                <a:lnTo>
                  <a:pt x="9061857" y="4572001"/>
                </a:lnTo>
                <a:lnTo>
                  <a:pt x="8867616" y="4572001"/>
                </a:lnTo>
                <a:cubicBezTo>
                  <a:pt x="8974940" y="4496648"/>
                  <a:pt x="9059271" y="4392377"/>
                  <a:pt x="9109281" y="4270954"/>
                </a:cubicBezTo>
                <a:close/>
                <a:moveTo>
                  <a:pt x="9139239" y="4017903"/>
                </a:moveTo>
                <a:lnTo>
                  <a:pt x="9139239" y="4146549"/>
                </a:lnTo>
                <a:lnTo>
                  <a:pt x="9061849" y="4168266"/>
                </a:lnTo>
                <a:cubicBezTo>
                  <a:pt x="8867508" y="4236060"/>
                  <a:pt x="8712637" y="4384208"/>
                  <a:pt x="8639677" y="4572001"/>
                </a:cubicBezTo>
                <a:lnTo>
                  <a:pt x="8502130" y="4572001"/>
                </a:lnTo>
                <a:cubicBezTo>
                  <a:pt x="8583823" y="4319597"/>
                  <a:pt x="8787913" y="4120306"/>
                  <a:pt x="9046727" y="4039822"/>
                </a:cubicBezTo>
                <a:close/>
                <a:moveTo>
                  <a:pt x="7620280" y="3999419"/>
                </a:moveTo>
                <a:lnTo>
                  <a:pt x="7637367" y="4001042"/>
                </a:lnTo>
                <a:cubicBezTo>
                  <a:pt x="7669753" y="4001569"/>
                  <a:pt x="7701646" y="4004550"/>
                  <a:pt x="7732829" y="4010107"/>
                </a:cubicBezTo>
                <a:cubicBezTo>
                  <a:pt x="7738405" y="4009688"/>
                  <a:pt x="7743733" y="4010636"/>
                  <a:pt x="7749042" y="4011646"/>
                </a:cubicBezTo>
                <a:lnTo>
                  <a:pt x="7749159" y="4012794"/>
                </a:lnTo>
                <a:cubicBezTo>
                  <a:pt x="8061238" y="4064450"/>
                  <a:pt x="8314467" y="4283539"/>
                  <a:pt x="8407830" y="4572001"/>
                </a:cubicBezTo>
                <a:lnTo>
                  <a:pt x="8270283" y="4572001"/>
                </a:lnTo>
                <a:cubicBezTo>
                  <a:pt x="8186900" y="4357380"/>
                  <a:pt x="7996531" y="4194541"/>
                  <a:pt x="7762529" y="4144250"/>
                </a:cubicBezTo>
                <a:cubicBezTo>
                  <a:pt x="7797023" y="4319651"/>
                  <a:pt x="7899246" y="4471530"/>
                  <a:pt x="8042344" y="4572001"/>
                </a:cubicBezTo>
                <a:lnTo>
                  <a:pt x="7848103" y="4572001"/>
                </a:lnTo>
                <a:cubicBezTo>
                  <a:pt x="7731971" y="4452596"/>
                  <a:pt x="7653409" y="4298519"/>
                  <a:pt x="7629044" y="4127511"/>
                </a:cubicBezTo>
                <a:cubicBezTo>
                  <a:pt x="7628876" y="4127458"/>
                  <a:pt x="7628708" y="4127453"/>
                  <a:pt x="7628538" y="4127448"/>
                </a:cubicBezTo>
                <a:lnTo>
                  <a:pt x="7628000" y="4120772"/>
                </a:lnTo>
                <a:cubicBezTo>
                  <a:pt x="7622941" y="4090522"/>
                  <a:pt x="7620490" y="4059631"/>
                  <a:pt x="7620533" y="4028296"/>
                </a:cubicBezTo>
                <a:cubicBezTo>
                  <a:pt x="7619221" y="4022668"/>
                  <a:pt x="7619162" y="4017001"/>
                  <a:pt x="7619162" y="4011320"/>
                </a:cubicBezTo>
                <a:lnTo>
                  <a:pt x="7619756" y="3999880"/>
                </a:lnTo>
                <a:lnTo>
                  <a:pt x="7620254" y="3999913"/>
                </a:lnTo>
                <a:close/>
                <a:moveTo>
                  <a:pt x="7597529" y="3999419"/>
                </a:moveTo>
                <a:lnTo>
                  <a:pt x="7597555" y="3999913"/>
                </a:lnTo>
                <a:lnTo>
                  <a:pt x="7598053" y="3999880"/>
                </a:lnTo>
                <a:lnTo>
                  <a:pt x="7598647" y="4011320"/>
                </a:lnTo>
                <a:cubicBezTo>
                  <a:pt x="7598647" y="4017001"/>
                  <a:pt x="7598588" y="4022668"/>
                  <a:pt x="7597276" y="4028296"/>
                </a:cubicBezTo>
                <a:cubicBezTo>
                  <a:pt x="7597319" y="4059631"/>
                  <a:pt x="7594868" y="4090522"/>
                  <a:pt x="7589809" y="4120772"/>
                </a:cubicBezTo>
                <a:lnTo>
                  <a:pt x="7589271" y="4127448"/>
                </a:lnTo>
                <a:cubicBezTo>
                  <a:pt x="7589101" y="4127453"/>
                  <a:pt x="7588933" y="4127458"/>
                  <a:pt x="7588765" y="4127511"/>
                </a:cubicBezTo>
                <a:cubicBezTo>
                  <a:pt x="7564400" y="4298519"/>
                  <a:pt x="7485838" y="4452596"/>
                  <a:pt x="7369706" y="4572001"/>
                </a:cubicBezTo>
                <a:lnTo>
                  <a:pt x="7175465" y="4572001"/>
                </a:lnTo>
                <a:cubicBezTo>
                  <a:pt x="7318563" y="4471530"/>
                  <a:pt x="7420786" y="4319651"/>
                  <a:pt x="7455280" y="4144250"/>
                </a:cubicBezTo>
                <a:cubicBezTo>
                  <a:pt x="7221278" y="4194541"/>
                  <a:pt x="7030909" y="4357380"/>
                  <a:pt x="6947526" y="4572001"/>
                </a:cubicBezTo>
                <a:lnTo>
                  <a:pt x="6809978" y="4572001"/>
                </a:lnTo>
                <a:cubicBezTo>
                  <a:pt x="6903341" y="4283539"/>
                  <a:pt x="7156571" y="4064450"/>
                  <a:pt x="7468650" y="4012794"/>
                </a:cubicBezTo>
                <a:lnTo>
                  <a:pt x="7468767" y="4011646"/>
                </a:lnTo>
                <a:cubicBezTo>
                  <a:pt x="7474076" y="4010636"/>
                  <a:pt x="7479404" y="4009688"/>
                  <a:pt x="7484980" y="4010107"/>
                </a:cubicBezTo>
                <a:cubicBezTo>
                  <a:pt x="7516163" y="4004550"/>
                  <a:pt x="7548056" y="4001569"/>
                  <a:pt x="7580442" y="4001042"/>
                </a:cubicBezTo>
                <a:close/>
                <a:moveTo>
                  <a:pt x="5928129" y="3999419"/>
                </a:moveTo>
                <a:lnTo>
                  <a:pt x="5945217" y="4001042"/>
                </a:lnTo>
                <a:cubicBezTo>
                  <a:pt x="5977602" y="4001569"/>
                  <a:pt x="6009495" y="4004550"/>
                  <a:pt x="6040678" y="4010107"/>
                </a:cubicBezTo>
                <a:cubicBezTo>
                  <a:pt x="6046254" y="4009688"/>
                  <a:pt x="6051582" y="4010636"/>
                  <a:pt x="6056891" y="4011646"/>
                </a:cubicBezTo>
                <a:lnTo>
                  <a:pt x="6057008" y="4012794"/>
                </a:lnTo>
                <a:cubicBezTo>
                  <a:pt x="6369087" y="4064450"/>
                  <a:pt x="6622316" y="4283539"/>
                  <a:pt x="6715680" y="4572001"/>
                </a:cubicBezTo>
                <a:lnTo>
                  <a:pt x="6578131" y="4572001"/>
                </a:lnTo>
                <a:cubicBezTo>
                  <a:pt x="6494748" y="4357380"/>
                  <a:pt x="6304380" y="4194541"/>
                  <a:pt x="6070378" y="4144250"/>
                </a:cubicBezTo>
                <a:cubicBezTo>
                  <a:pt x="6104872" y="4319650"/>
                  <a:pt x="6207095" y="4471530"/>
                  <a:pt x="6350192" y="4572001"/>
                </a:cubicBezTo>
                <a:lnTo>
                  <a:pt x="6155952" y="4572001"/>
                </a:lnTo>
                <a:cubicBezTo>
                  <a:pt x="6039820" y="4452596"/>
                  <a:pt x="5961257" y="4298519"/>
                  <a:pt x="5936893" y="4127511"/>
                </a:cubicBezTo>
                <a:cubicBezTo>
                  <a:pt x="5936725" y="4127458"/>
                  <a:pt x="5936557" y="4127453"/>
                  <a:pt x="5936387" y="4127448"/>
                </a:cubicBezTo>
                <a:lnTo>
                  <a:pt x="5935849" y="4120772"/>
                </a:lnTo>
                <a:cubicBezTo>
                  <a:pt x="5930790" y="4090522"/>
                  <a:pt x="5928340" y="4059631"/>
                  <a:pt x="5928382" y="4028296"/>
                </a:cubicBezTo>
                <a:cubicBezTo>
                  <a:pt x="5927070" y="4022668"/>
                  <a:pt x="5927011" y="4017001"/>
                  <a:pt x="5927011" y="4011320"/>
                </a:cubicBezTo>
                <a:lnTo>
                  <a:pt x="5927605" y="3999880"/>
                </a:lnTo>
                <a:lnTo>
                  <a:pt x="5928103" y="3999913"/>
                </a:lnTo>
                <a:close/>
                <a:moveTo>
                  <a:pt x="5905378" y="3999419"/>
                </a:moveTo>
                <a:lnTo>
                  <a:pt x="5905404" y="3999913"/>
                </a:lnTo>
                <a:lnTo>
                  <a:pt x="5905902" y="3999880"/>
                </a:lnTo>
                <a:lnTo>
                  <a:pt x="5906496" y="4011320"/>
                </a:lnTo>
                <a:cubicBezTo>
                  <a:pt x="5906496" y="4017001"/>
                  <a:pt x="5906437" y="4022668"/>
                  <a:pt x="5905125" y="4028296"/>
                </a:cubicBezTo>
                <a:cubicBezTo>
                  <a:pt x="5905167" y="4059631"/>
                  <a:pt x="5902717" y="4090522"/>
                  <a:pt x="5897658" y="4120772"/>
                </a:cubicBezTo>
                <a:lnTo>
                  <a:pt x="5897120" y="4127448"/>
                </a:lnTo>
                <a:cubicBezTo>
                  <a:pt x="5896950" y="4127453"/>
                  <a:pt x="5896782" y="4127458"/>
                  <a:pt x="5896614" y="4127511"/>
                </a:cubicBezTo>
                <a:cubicBezTo>
                  <a:pt x="5872249" y="4298519"/>
                  <a:pt x="5793686" y="4452596"/>
                  <a:pt x="5677555" y="4572001"/>
                </a:cubicBezTo>
                <a:lnTo>
                  <a:pt x="5483314" y="4572001"/>
                </a:lnTo>
                <a:cubicBezTo>
                  <a:pt x="5626412" y="4471530"/>
                  <a:pt x="5728635" y="4319650"/>
                  <a:pt x="5763129" y="4144250"/>
                </a:cubicBezTo>
                <a:cubicBezTo>
                  <a:pt x="5529126" y="4194541"/>
                  <a:pt x="5338758" y="4357380"/>
                  <a:pt x="5255375" y="4572001"/>
                </a:cubicBezTo>
                <a:lnTo>
                  <a:pt x="5117827" y="4572001"/>
                </a:lnTo>
                <a:cubicBezTo>
                  <a:pt x="5211190" y="4283539"/>
                  <a:pt x="5464420" y="4064450"/>
                  <a:pt x="5776499" y="4012794"/>
                </a:cubicBezTo>
                <a:lnTo>
                  <a:pt x="5776616" y="4011646"/>
                </a:lnTo>
                <a:cubicBezTo>
                  <a:pt x="5781926" y="4010636"/>
                  <a:pt x="5787253" y="4009688"/>
                  <a:pt x="5792829" y="4010107"/>
                </a:cubicBezTo>
                <a:cubicBezTo>
                  <a:pt x="5824012" y="4004550"/>
                  <a:pt x="5855905" y="4001569"/>
                  <a:pt x="5888290" y="4001042"/>
                </a:cubicBezTo>
                <a:close/>
                <a:moveTo>
                  <a:pt x="4235979" y="3999419"/>
                </a:moveTo>
                <a:lnTo>
                  <a:pt x="4253065" y="4001042"/>
                </a:lnTo>
                <a:cubicBezTo>
                  <a:pt x="4285451" y="4001569"/>
                  <a:pt x="4317343" y="4004550"/>
                  <a:pt x="4348528" y="4010107"/>
                </a:cubicBezTo>
                <a:cubicBezTo>
                  <a:pt x="4354104" y="4009688"/>
                  <a:pt x="4359431" y="4010636"/>
                  <a:pt x="4364739" y="4011646"/>
                </a:cubicBezTo>
                <a:lnTo>
                  <a:pt x="4364856" y="4012794"/>
                </a:lnTo>
                <a:cubicBezTo>
                  <a:pt x="4676936" y="4064450"/>
                  <a:pt x="4930165" y="4283539"/>
                  <a:pt x="5023528" y="4572001"/>
                </a:cubicBezTo>
                <a:lnTo>
                  <a:pt x="4885980" y="4572001"/>
                </a:lnTo>
                <a:cubicBezTo>
                  <a:pt x="4802597" y="4357380"/>
                  <a:pt x="4612229" y="4194541"/>
                  <a:pt x="4378227" y="4144250"/>
                </a:cubicBezTo>
                <a:cubicBezTo>
                  <a:pt x="4412722" y="4319651"/>
                  <a:pt x="4514944" y="4471530"/>
                  <a:pt x="4658041" y="4572001"/>
                </a:cubicBezTo>
                <a:lnTo>
                  <a:pt x="4463800" y="4572001"/>
                </a:lnTo>
                <a:cubicBezTo>
                  <a:pt x="4347669" y="4452596"/>
                  <a:pt x="4269106" y="4298519"/>
                  <a:pt x="4244741" y="4127511"/>
                </a:cubicBezTo>
                <a:cubicBezTo>
                  <a:pt x="4244574" y="4127458"/>
                  <a:pt x="4244405" y="4127453"/>
                  <a:pt x="4244236" y="4127448"/>
                </a:cubicBezTo>
                <a:lnTo>
                  <a:pt x="4243697" y="4120772"/>
                </a:lnTo>
                <a:cubicBezTo>
                  <a:pt x="4238639" y="4090522"/>
                  <a:pt x="4236188" y="4059631"/>
                  <a:pt x="4236230" y="4028296"/>
                </a:cubicBezTo>
                <a:cubicBezTo>
                  <a:pt x="4234918" y="4022668"/>
                  <a:pt x="4234860" y="4017001"/>
                  <a:pt x="4234860" y="4011320"/>
                </a:cubicBezTo>
                <a:lnTo>
                  <a:pt x="4235454" y="3999880"/>
                </a:lnTo>
                <a:lnTo>
                  <a:pt x="4235952" y="3999913"/>
                </a:lnTo>
                <a:close/>
                <a:moveTo>
                  <a:pt x="4213227" y="3999419"/>
                </a:moveTo>
                <a:lnTo>
                  <a:pt x="4213253" y="3999913"/>
                </a:lnTo>
                <a:lnTo>
                  <a:pt x="4213751" y="3999880"/>
                </a:lnTo>
                <a:lnTo>
                  <a:pt x="4214345" y="4011320"/>
                </a:lnTo>
                <a:cubicBezTo>
                  <a:pt x="4214345" y="4017001"/>
                  <a:pt x="4214286" y="4022668"/>
                  <a:pt x="4212974" y="4028296"/>
                </a:cubicBezTo>
                <a:cubicBezTo>
                  <a:pt x="4213016" y="4059631"/>
                  <a:pt x="4210566" y="4090522"/>
                  <a:pt x="4205507" y="4120772"/>
                </a:cubicBezTo>
                <a:lnTo>
                  <a:pt x="4204969" y="4127448"/>
                </a:lnTo>
                <a:cubicBezTo>
                  <a:pt x="4204799" y="4127453"/>
                  <a:pt x="4204631" y="4127458"/>
                  <a:pt x="4204463" y="4127511"/>
                </a:cubicBezTo>
                <a:cubicBezTo>
                  <a:pt x="4180098" y="4298519"/>
                  <a:pt x="4101535" y="4452596"/>
                  <a:pt x="3985404" y="4572001"/>
                </a:cubicBezTo>
                <a:lnTo>
                  <a:pt x="3791163" y="4572001"/>
                </a:lnTo>
                <a:cubicBezTo>
                  <a:pt x="3934261" y="4471530"/>
                  <a:pt x="4036484" y="4319651"/>
                  <a:pt x="4070978" y="4144250"/>
                </a:cubicBezTo>
                <a:cubicBezTo>
                  <a:pt x="3836975" y="4194541"/>
                  <a:pt x="3646607" y="4357380"/>
                  <a:pt x="3563224" y="4572001"/>
                </a:cubicBezTo>
                <a:lnTo>
                  <a:pt x="3425676" y="4572001"/>
                </a:lnTo>
                <a:cubicBezTo>
                  <a:pt x="3519039" y="4283539"/>
                  <a:pt x="3772269" y="4064450"/>
                  <a:pt x="4084348" y="4012794"/>
                </a:cubicBezTo>
                <a:lnTo>
                  <a:pt x="4084465" y="4011646"/>
                </a:lnTo>
                <a:cubicBezTo>
                  <a:pt x="4089774" y="4010636"/>
                  <a:pt x="4095102" y="4009688"/>
                  <a:pt x="4100678" y="4010107"/>
                </a:cubicBezTo>
                <a:cubicBezTo>
                  <a:pt x="4131861" y="4004550"/>
                  <a:pt x="4163754" y="4001569"/>
                  <a:pt x="4196139" y="4001042"/>
                </a:cubicBezTo>
                <a:close/>
                <a:moveTo>
                  <a:pt x="2543827" y="3999419"/>
                </a:moveTo>
                <a:lnTo>
                  <a:pt x="2560914" y="4001042"/>
                </a:lnTo>
                <a:cubicBezTo>
                  <a:pt x="2593300" y="4001569"/>
                  <a:pt x="2625192" y="4004550"/>
                  <a:pt x="2656376" y="4010107"/>
                </a:cubicBezTo>
                <a:cubicBezTo>
                  <a:pt x="2661952" y="4009688"/>
                  <a:pt x="2667280" y="4010636"/>
                  <a:pt x="2672588" y="4011646"/>
                </a:cubicBezTo>
                <a:lnTo>
                  <a:pt x="2672706" y="4012794"/>
                </a:lnTo>
                <a:cubicBezTo>
                  <a:pt x="2984785" y="4064450"/>
                  <a:pt x="3238014" y="4283539"/>
                  <a:pt x="3331377" y="4572001"/>
                </a:cubicBezTo>
                <a:lnTo>
                  <a:pt x="3193830" y="4572001"/>
                </a:lnTo>
                <a:cubicBezTo>
                  <a:pt x="3110446" y="4357380"/>
                  <a:pt x="2920078" y="4194541"/>
                  <a:pt x="2686076" y="4144250"/>
                </a:cubicBezTo>
                <a:cubicBezTo>
                  <a:pt x="2720570" y="4319650"/>
                  <a:pt x="2822793" y="4471530"/>
                  <a:pt x="2965890" y="4572001"/>
                </a:cubicBezTo>
                <a:lnTo>
                  <a:pt x="2771649" y="4572001"/>
                </a:lnTo>
                <a:cubicBezTo>
                  <a:pt x="2655518" y="4452596"/>
                  <a:pt x="2576955" y="4298519"/>
                  <a:pt x="2552590" y="4127511"/>
                </a:cubicBezTo>
                <a:cubicBezTo>
                  <a:pt x="2552423" y="4127458"/>
                  <a:pt x="2552254" y="4127453"/>
                  <a:pt x="2552085" y="4127448"/>
                </a:cubicBezTo>
                <a:lnTo>
                  <a:pt x="2551547" y="4120772"/>
                </a:lnTo>
                <a:cubicBezTo>
                  <a:pt x="2546488" y="4090522"/>
                  <a:pt x="2544037" y="4059631"/>
                  <a:pt x="2544079" y="4028296"/>
                </a:cubicBezTo>
                <a:cubicBezTo>
                  <a:pt x="2542767" y="4022668"/>
                  <a:pt x="2542709" y="4017001"/>
                  <a:pt x="2542709" y="4011320"/>
                </a:cubicBezTo>
                <a:lnTo>
                  <a:pt x="2543303" y="3999880"/>
                </a:lnTo>
                <a:lnTo>
                  <a:pt x="2543801" y="3999913"/>
                </a:lnTo>
                <a:close/>
                <a:moveTo>
                  <a:pt x="2521076" y="3999419"/>
                </a:moveTo>
                <a:lnTo>
                  <a:pt x="2521102" y="3999913"/>
                </a:lnTo>
                <a:lnTo>
                  <a:pt x="2521600" y="3999880"/>
                </a:lnTo>
                <a:lnTo>
                  <a:pt x="2522194" y="4011320"/>
                </a:lnTo>
                <a:cubicBezTo>
                  <a:pt x="2522194" y="4017001"/>
                  <a:pt x="2522135" y="4022668"/>
                  <a:pt x="2520823" y="4028296"/>
                </a:cubicBezTo>
                <a:cubicBezTo>
                  <a:pt x="2520865" y="4059631"/>
                  <a:pt x="2518415" y="4090522"/>
                  <a:pt x="2513356" y="4120772"/>
                </a:cubicBezTo>
                <a:lnTo>
                  <a:pt x="2512818" y="4127448"/>
                </a:lnTo>
                <a:cubicBezTo>
                  <a:pt x="2512648" y="4127453"/>
                  <a:pt x="2512480" y="4127458"/>
                  <a:pt x="2512312" y="4127511"/>
                </a:cubicBezTo>
                <a:cubicBezTo>
                  <a:pt x="2487947" y="4298519"/>
                  <a:pt x="2409385" y="4452596"/>
                  <a:pt x="2293253" y="4572001"/>
                </a:cubicBezTo>
                <a:lnTo>
                  <a:pt x="2099012" y="4572001"/>
                </a:lnTo>
                <a:cubicBezTo>
                  <a:pt x="2242110" y="4471530"/>
                  <a:pt x="2344333" y="4319651"/>
                  <a:pt x="2378827" y="4144250"/>
                </a:cubicBezTo>
                <a:cubicBezTo>
                  <a:pt x="2144825" y="4194541"/>
                  <a:pt x="1954456" y="4357380"/>
                  <a:pt x="1871073" y="4572001"/>
                </a:cubicBezTo>
                <a:lnTo>
                  <a:pt x="1733525" y="4572001"/>
                </a:lnTo>
                <a:cubicBezTo>
                  <a:pt x="1826888" y="4283539"/>
                  <a:pt x="2080118" y="4064450"/>
                  <a:pt x="2392197" y="4012794"/>
                </a:cubicBezTo>
                <a:lnTo>
                  <a:pt x="2392314" y="4011646"/>
                </a:lnTo>
                <a:cubicBezTo>
                  <a:pt x="2397623" y="4010636"/>
                  <a:pt x="2402951" y="4009688"/>
                  <a:pt x="2408527" y="4010107"/>
                </a:cubicBezTo>
                <a:cubicBezTo>
                  <a:pt x="2439710" y="4004550"/>
                  <a:pt x="2471603" y="4001569"/>
                  <a:pt x="2503988" y="4001042"/>
                </a:cubicBezTo>
                <a:close/>
                <a:moveTo>
                  <a:pt x="851676" y="3999419"/>
                </a:moveTo>
                <a:lnTo>
                  <a:pt x="868763" y="4001042"/>
                </a:lnTo>
                <a:cubicBezTo>
                  <a:pt x="901149" y="4001569"/>
                  <a:pt x="933041" y="4004550"/>
                  <a:pt x="964225" y="4010107"/>
                </a:cubicBezTo>
                <a:cubicBezTo>
                  <a:pt x="969801" y="4009688"/>
                  <a:pt x="975129" y="4010636"/>
                  <a:pt x="980437" y="4011646"/>
                </a:cubicBezTo>
                <a:lnTo>
                  <a:pt x="980555" y="4012794"/>
                </a:lnTo>
                <a:cubicBezTo>
                  <a:pt x="1292634" y="4064450"/>
                  <a:pt x="1545864" y="4283539"/>
                  <a:pt x="1639226" y="4572001"/>
                </a:cubicBezTo>
                <a:lnTo>
                  <a:pt x="1501679" y="4572001"/>
                </a:lnTo>
                <a:cubicBezTo>
                  <a:pt x="1418296" y="4357380"/>
                  <a:pt x="1227927" y="4194541"/>
                  <a:pt x="993925" y="4144250"/>
                </a:cubicBezTo>
                <a:cubicBezTo>
                  <a:pt x="1028419" y="4319651"/>
                  <a:pt x="1130642" y="4471530"/>
                  <a:pt x="1273740" y="4572001"/>
                </a:cubicBezTo>
                <a:lnTo>
                  <a:pt x="1079499" y="4572001"/>
                </a:lnTo>
                <a:cubicBezTo>
                  <a:pt x="963367" y="4452596"/>
                  <a:pt x="884804" y="4298519"/>
                  <a:pt x="860439" y="4127511"/>
                </a:cubicBezTo>
                <a:cubicBezTo>
                  <a:pt x="860272" y="4127458"/>
                  <a:pt x="860103" y="4127453"/>
                  <a:pt x="859934" y="4127448"/>
                </a:cubicBezTo>
                <a:lnTo>
                  <a:pt x="859396" y="4120772"/>
                </a:lnTo>
                <a:cubicBezTo>
                  <a:pt x="854337" y="4090522"/>
                  <a:pt x="851886" y="4059631"/>
                  <a:pt x="851928" y="4028296"/>
                </a:cubicBezTo>
                <a:cubicBezTo>
                  <a:pt x="850616" y="4022668"/>
                  <a:pt x="850558" y="4017001"/>
                  <a:pt x="850558" y="4011320"/>
                </a:cubicBezTo>
                <a:lnTo>
                  <a:pt x="851152" y="3999880"/>
                </a:lnTo>
                <a:lnTo>
                  <a:pt x="851650" y="3999913"/>
                </a:lnTo>
                <a:close/>
                <a:moveTo>
                  <a:pt x="828925" y="3999419"/>
                </a:moveTo>
                <a:lnTo>
                  <a:pt x="828951" y="3999913"/>
                </a:lnTo>
                <a:lnTo>
                  <a:pt x="829449" y="3999880"/>
                </a:lnTo>
                <a:lnTo>
                  <a:pt x="830043" y="4011320"/>
                </a:lnTo>
                <a:cubicBezTo>
                  <a:pt x="830043" y="4017001"/>
                  <a:pt x="829984" y="4022668"/>
                  <a:pt x="828672" y="4028296"/>
                </a:cubicBezTo>
                <a:cubicBezTo>
                  <a:pt x="828714" y="4059631"/>
                  <a:pt x="826264" y="4090522"/>
                  <a:pt x="821205" y="4120772"/>
                </a:cubicBezTo>
                <a:lnTo>
                  <a:pt x="820667" y="4127448"/>
                </a:lnTo>
                <a:cubicBezTo>
                  <a:pt x="820497" y="4127453"/>
                  <a:pt x="820329" y="4127458"/>
                  <a:pt x="820161" y="4127511"/>
                </a:cubicBezTo>
                <a:cubicBezTo>
                  <a:pt x="795796" y="4298519"/>
                  <a:pt x="717234" y="4452596"/>
                  <a:pt x="601102" y="4572001"/>
                </a:cubicBezTo>
                <a:lnTo>
                  <a:pt x="406861" y="4572001"/>
                </a:lnTo>
                <a:cubicBezTo>
                  <a:pt x="549959" y="4471530"/>
                  <a:pt x="652182" y="4319650"/>
                  <a:pt x="686676" y="4144250"/>
                </a:cubicBezTo>
                <a:cubicBezTo>
                  <a:pt x="452674" y="4194541"/>
                  <a:pt x="262305" y="4357380"/>
                  <a:pt x="178922" y="4572001"/>
                </a:cubicBezTo>
                <a:lnTo>
                  <a:pt x="41374" y="4572001"/>
                </a:lnTo>
                <a:cubicBezTo>
                  <a:pt x="134738" y="4283539"/>
                  <a:pt x="387967" y="4064450"/>
                  <a:pt x="700046" y="4012794"/>
                </a:cubicBezTo>
                <a:lnTo>
                  <a:pt x="700163" y="4011646"/>
                </a:lnTo>
                <a:cubicBezTo>
                  <a:pt x="705472" y="4010636"/>
                  <a:pt x="710800" y="4009688"/>
                  <a:pt x="716376" y="4010107"/>
                </a:cubicBezTo>
                <a:cubicBezTo>
                  <a:pt x="747559" y="4004550"/>
                  <a:pt x="779452" y="4001569"/>
                  <a:pt x="811837" y="4001042"/>
                </a:cubicBezTo>
                <a:close/>
                <a:moveTo>
                  <a:pt x="8305836" y="3304913"/>
                </a:moveTo>
                <a:cubicBezTo>
                  <a:pt x="8030646" y="3363591"/>
                  <a:pt x="7815802" y="3576701"/>
                  <a:pt x="7762527" y="3845480"/>
                </a:cubicBezTo>
                <a:cubicBezTo>
                  <a:pt x="8037717" y="3786801"/>
                  <a:pt x="8252560" y="3573691"/>
                  <a:pt x="8305836" y="3304913"/>
                </a:cubicBezTo>
                <a:close/>
                <a:moveTo>
                  <a:pt x="6911971" y="3304913"/>
                </a:moveTo>
                <a:cubicBezTo>
                  <a:pt x="6965247" y="3573691"/>
                  <a:pt x="7180090" y="3786801"/>
                  <a:pt x="7455280" y="3845480"/>
                </a:cubicBezTo>
                <a:cubicBezTo>
                  <a:pt x="7402005" y="3576701"/>
                  <a:pt x="7187161" y="3363591"/>
                  <a:pt x="6911971" y="3304913"/>
                </a:cubicBezTo>
                <a:close/>
                <a:moveTo>
                  <a:pt x="6613685" y="3304913"/>
                </a:moveTo>
                <a:cubicBezTo>
                  <a:pt x="6338495" y="3363591"/>
                  <a:pt x="6123651" y="3576701"/>
                  <a:pt x="6070376" y="3845480"/>
                </a:cubicBezTo>
                <a:cubicBezTo>
                  <a:pt x="6345566" y="3786801"/>
                  <a:pt x="6560409" y="3573691"/>
                  <a:pt x="6613685" y="3304913"/>
                </a:cubicBezTo>
                <a:close/>
                <a:moveTo>
                  <a:pt x="5219820" y="3304913"/>
                </a:moveTo>
                <a:cubicBezTo>
                  <a:pt x="5273096" y="3573691"/>
                  <a:pt x="5487939" y="3786801"/>
                  <a:pt x="5763129" y="3845480"/>
                </a:cubicBezTo>
                <a:cubicBezTo>
                  <a:pt x="5709854" y="3576701"/>
                  <a:pt x="5495010" y="3363591"/>
                  <a:pt x="5219820" y="3304913"/>
                </a:cubicBezTo>
                <a:close/>
                <a:moveTo>
                  <a:pt x="4921534" y="3304913"/>
                </a:moveTo>
                <a:cubicBezTo>
                  <a:pt x="4646344" y="3363591"/>
                  <a:pt x="4431500" y="3576701"/>
                  <a:pt x="4378225" y="3845480"/>
                </a:cubicBezTo>
                <a:cubicBezTo>
                  <a:pt x="4653415" y="3786801"/>
                  <a:pt x="4868259" y="3573691"/>
                  <a:pt x="4921534" y="3304913"/>
                </a:cubicBezTo>
                <a:close/>
                <a:moveTo>
                  <a:pt x="3527669" y="3304913"/>
                </a:moveTo>
                <a:cubicBezTo>
                  <a:pt x="3580945" y="3573691"/>
                  <a:pt x="3795788" y="3786801"/>
                  <a:pt x="4070978" y="3845480"/>
                </a:cubicBezTo>
                <a:cubicBezTo>
                  <a:pt x="4017703" y="3576701"/>
                  <a:pt x="3802859" y="3363591"/>
                  <a:pt x="3527669" y="3304913"/>
                </a:cubicBezTo>
                <a:close/>
                <a:moveTo>
                  <a:pt x="3229383" y="3304913"/>
                </a:moveTo>
                <a:cubicBezTo>
                  <a:pt x="2954193" y="3363591"/>
                  <a:pt x="2739349" y="3576701"/>
                  <a:pt x="2686074" y="3845480"/>
                </a:cubicBezTo>
                <a:cubicBezTo>
                  <a:pt x="2961264" y="3786801"/>
                  <a:pt x="3176107" y="3573691"/>
                  <a:pt x="3229383" y="3304913"/>
                </a:cubicBezTo>
                <a:close/>
                <a:moveTo>
                  <a:pt x="1835518" y="3304913"/>
                </a:moveTo>
                <a:cubicBezTo>
                  <a:pt x="1888794" y="3573691"/>
                  <a:pt x="2103637" y="3786801"/>
                  <a:pt x="2378827" y="3845480"/>
                </a:cubicBezTo>
                <a:cubicBezTo>
                  <a:pt x="2325552" y="3576701"/>
                  <a:pt x="2110708" y="3363591"/>
                  <a:pt x="1835518" y="3304913"/>
                </a:cubicBezTo>
                <a:close/>
                <a:moveTo>
                  <a:pt x="1537232" y="3304913"/>
                </a:moveTo>
                <a:cubicBezTo>
                  <a:pt x="1262042" y="3363591"/>
                  <a:pt x="1047198" y="3576701"/>
                  <a:pt x="993923" y="3845480"/>
                </a:cubicBezTo>
                <a:cubicBezTo>
                  <a:pt x="1269113" y="3786801"/>
                  <a:pt x="1483956" y="3573691"/>
                  <a:pt x="1537232" y="3304913"/>
                </a:cubicBezTo>
                <a:close/>
                <a:moveTo>
                  <a:pt x="143367" y="3304913"/>
                </a:moveTo>
                <a:cubicBezTo>
                  <a:pt x="196643" y="3573691"/>
                  <a:pt x="411486" y="3786801"/>
                  <a:pt x="686676" y="3845480"/>
                </a:cubicBezTo>
                <a:cubicBezTo>
                  <a:pt x="633401" y="3576701"/>
                  <a:pt x="418557" y="3363591"/>
                  <a:pt x="143367" y="3304913"/>
                </a:cubicBezTo>
                <a:close/>
                <a:moveTo>
                  <a:pt x="8461873" y="3161219"/>
                </a:moveTo>
                <a:lnTo>
                  <a:pt x="8478960" y="3162829"/>
                </a:lnTo>
                <a:cubicBezTo>
                  <a:pt x="8511346" y="3163352"/>
                  <a:pt x="8543239" y="3166310"/>
                  <a:pt x="8574422" y="3171823"/>
                </a:cubicBezTo>
                <a:cubicBezTo>
                  <a:pt x="8579998" y="3171407"/>
                  <a:pt x="8585326" y="3172348"/>
                  <a:pt x="8590635" y="3173350"/>
                </a:cubicBezTo>
                <a:lnTo>
                  <a:pt x="8590752" y="3174489"/>
                </a:lnTo>
                <a:cubicBezTo>
                  <a:pt x="8815033" y="3211322"/>
                  <a:pt x="9008920" y="3333951"/>
                  <a:pt x="9135069" y="3506215"/>
                </a:cubicBezTo>
                <a:lnTo>
                  <a:pt x="9139239" y="3512974"/>
                </a:lnTo>
                <a:lnTo>
                  <a:pt x="9139239" y="3816134"/>
                </a:lnTo>
                <a:lnTo>
                  <a:pt x="9120077" y="3747490"/>
                </a:lnTo>
                <a:cubicBezTo>
                  <a:pt x="9039502" y="3525837"/>
                  <a:pt x="8844913" y="3356256"/>
                  <a:pt x="8604122" y="3304913"/>
                </a:cubicBezTo>
                <a:cubicBezTo>
                  <a:pt x="8650738" y="3540094"/>
                  <a:pt x="8821055" y="3732654"/>
                  <a:pt x="9047261" y="3816429"/>
                </a:cubicBezTo>
                <a:lnTo>
                  <a:pt x="9139239" y="3843104"/>
                </a:lnTo>
                <a:lnTo>
                  <a:pt x="9139239" y="3970603"/>
                </a:lnTo>
                <a:lnTo>
                  <a:pt x="9030179" y="3943797"/>
                </a:lnTo>
                <a:cubicBezTo>
                  <a:pt x="8735297" y="3846211"/>
                  <a:pt x="8514628" y="3594637"/>
                  <a:pt x="8470637" y="3288305"/>
                </a:cubicBezTo>
                <a:cubicBezTo>
                  <a:pt x="8470469" y="3288253"/>
                  <a:pt x="8470301" y="3288248"/>
                  <a:pt x="8470131" y="3288243"/>
                </a:cubicBezTo>
                <a:lnTo>
                  <a:pt x="8469593" y="3281619"/>
                </a:lnTo>
                <a:cubicBezTo>
                  <a:pt x="8464534" y="3251607"/>
                  <a:pt x="8462083" y="3220958"/>
                  <a:pt x="8462126" y="3189869"/>
                </a:cubicBezTo>
                <a:cubicBezTo>
                  <a:pt x="8460814" y="3184286"/>
                  <a:pt x="8460755" y="3178663"/>
                  <a:pt x="8460755" y="3173027"/>
                </a:cubicBezTo>
                <a:lnTo>
                  <a:pt x="8461349" y="3161677"/>
                </a:lnTo>
                <a:lnTo>
                  <a:pt x="8461847" y="3161709"/>
                </a:lnTo>
                <a:close/>
                <a:moveTo>
                  <a:pt x="8448085" y="3161219"/>
                </a:moveTo>
                <a:lnTo>
                  <a:pt x="8448111" y="3161709"/>
                </a:lnTo>
                <a:lnTo>
                  <a:pt x="8448609" y="3161677"/>
                </a:lnTo>
                <a:lnTo>
                  <a:pt x="8449203" y="3173027"/>
                </a:lnTo>
                <a:cubicBezTo>
                  <a:pt x="8449203" y="3178663"/>
                  <a:pt x="8449144" y="3184286"/>
                  <a:pt x="8447832" y="3189869"/>
                </a:cubicBezTo>
                <a:cubicBezTo>
                  <a:pt x="8447875" y="3220958"/>
                  <a:pt x="8445424" y="3251607"/>
                  <a:pt x="8440365" y="3281619"/>
                </a:cubicBezTo>
                <a:lnTo>
                  <a:pt x="8439827" y="3288243"/>
                </a:lnTo>
                <a:cubicBezTo>
                  <a:pt x="8439657" y="3288248"/>
                  <a:pt x="8439489" y="3288253"/>
                  <a:pt x="8439321" y="3288305"/>
                </a:cubicBezTo>
                <a:cubicBezTo>
                  <a:pt x="8389046" y="3638399"/>
                  <a:pt x="8108007" y="3916971"/>
                  <a:pt x="7749156" y="3975903"/>
                </a:cubicBezTo>
                <a:lnTo>
                  <a:pt x="7749040" y="3977042"/>
                </a:lnTo>
                <a:cubicBezTo>
                  <a:pt x="7743729" y="3978045"/>
                  <a:pt x="7738400" y="3978986"/>
                  <a:pt x="7732823" y="3978570"/>
                </a:cubicBezTo>
                <a:cubicBezTo>
                  <a:pt x="7701651" y="3984080"/>
                  <a:pt x="7669771" y="3987038"/>
                  <a:pt x="7637396" y="3987561"/>
                </a:cubicBezTo>
                <a:lnTo>
                  <a:pt x="7620278" y="3989174"/>
                </a:lnTo>
                <a:lnTo>
                  <a:pt x="7620252" y="3988683"/>
                </a:lnTo>
                <a:lnTo>
                  <a:pt x="7619753" y="3988716"/>
                </a:lnTo>
                <a:cubicBezTo>
                  <a:pt x="7619187" y="3984944"/>
                  <a:pt x="7619160" y="3981158"/>
                  <a:pt x="7619160" y="3977366"/>
                </a:cubicBezTo>
                <a:cubicBezTo>
                  <a:pt x="7619160" y="3971728"/>
                  <a:pt x="7619219" y="3966104"/>
                  <a:pt x="7620531" y="3960518"/>
                </a:cubicBezTo>
                <a:cubicBezTo>
                  <a:pt x="7620488" y="3929436"/>
                  <a:pt x="7622938" y="3898794"/>
                  <a:pt x="7627995" y="3868787"/>
                </a:cubicBezTo>
                <a:lnTo>
                  <a:pt x="7628535" y="3862150"/>
                </a:lnTo>
                <a:cubicBezTo>
                  <a:pt x="7628704" y="3862145"/>
                  <a:pt x="7628873" y="3862140"/>
                  <a:pt x="7629040" y="3862087"/>
                </a:cubicBezTo>
                <a:cubicBezTo>
                  <a:pt x="7679317" y="3511992"/>
                  <a:pt x="7960356" y="3233421"/>
                  <a:pt x="8319206" y="3174489"/>
                </a:cubicBezTo>
                <a:lnTo>
                  <a:pt x="8319323" y="3173350"/>
                </a:lnTo>
                <a:cubicBezTo>
                  <a:pt x="8324632" y="3172348"/>
                  <a:pt x="8329960" y="3171407"/>
                  <a:pt x="8335536" y="3171823"/>
                </a:cubicBezTo>
                <a:cubicBezTo>
                  <a:pt x="8366719" y="3166310"/>
                  <a:pt x="8398612" y="3163352"/>
                  <a:pt x="8430998" y="3162829"/>
                </a:cubicBezTo>
                <a:close/>
                <a:moveTo>
                  <a:pt x="6769722" y="3161219"/>
                </a:moveTo>
                <a:lnTo>
                  <a:pt x="6786810" y="3162829"/>
                </a:lnTo>
                <a:cubicBezTo>
                  <a:pt x="6819195" y="3163352"/>
                  <a:pt x="6851088" y="3166310"/>
                  <a:pt x="6882271" y="3171823"/>
                </a:cubicBezTo>
                <a:cubicBezTo>
                  <a:pt x="6887847" y="3171407"/>
                  <a:pt x="6893175" y="3172348"/>
                  <a:pt x="6898484" y="3173350"/>
                </a:cubicBezTo>
                <a:lnTo>
                  <a:pt x="6898601" y="3174489"/>
                </a:lnTo>
                <a:cubicBezTo>
                  <a:pt x="7257451" y="3233421"/>
                  <a:pt x="7538490" y="3511992"/>
                  <a:pt x="7588766" y="3862087"/>
                </a:cubicBezTo>
                <a:cubicBezTo>
                  <a:pt x="7588934" y="3862140"/>
                  <a:pt x="7589103" y="3862145"/>
                  <a:pt x="7589272" y="3862150"/>
                </a:cubicBezTo>
                <a:lnTo>
                  <a:pt x="7589812" y="3868787"/>
                </a:lnTo>
                <a:cubicBezTo>
                  <a:pt x="7594869" y="3898794"/>
                  <a:pt x="7597319" y="3929436"/>
                  <a:pt x="7597276" y="3960518"/>
                </a:cubicBezTo>
                <a:cubicBezTo>
                  <a:pt x="7598588" y="3966104"/>
                  <a:pt x="7598647" y="3971728"/>
                  <a:pt x="7598647" y="3977366"/>
                </a:cubicBezTo>
                <a:cubicBezTo>
                  <a:pt x="7598647" y="3981158"/>
                  <a:pt x="7598620" y="3984944"/>
                  <a:pt x="7598054" y="3988716"/>
                </a:cubicBezTo>
                <a:lnTo>
                  <a:pt x="7597555" y="3988683"/>
                </a:lnTo>
                <a:lnTo>
                  <a:pt x="7597529" y="3989174"/>
                </a:lnTo>
                <a:lnTo>
                  <a:pt x="7580411" y="3987561"/>
                </a:lnTo>
                <a:cubicBezTo>
                  <a:pt x="7548036" y="3987038"/>
                  <a:pt x="7516156" y="3984080"/>
                  <a:pt x="7484984" y="3978570"/>
                </a:cubicBezTo>
                <a:cubicBezTo>
                  <a:pt x="7479407" y="3978986"/>
                  <a:pt x="7474078" y="3978045"/>
                  <a:pt x="7468767" y="3977042"/>
                </a:cubicBezTo>
                <a:lnTo>
                  <a:pt x="7468651" y="3975903"/>
                </a:lnTo>
                <a:cubicBezTo>
                  <a:pt x="7109800" y="3916971"/>
                  <a:pt x="6828761" y="3638399"/>
                  <a:pt x="6778486" y="3288305"/>
                </a:cubicBezTo>
                <a:cubicBezTo>
                  <a:pt x="6778318" y="3288253"/>
                  <a:pt x="6778150" y="3288248"/>
                  <a:pt x="6777980" y="3288243"/>
                </a:cubicBezTo>
                <a:lnTo>
                  <a:pt x="6777442" y="3281619"/>
                </a:lnTo>
                <a:cubicBezTo>
                  <a:pt x="6772383" y="3251607"/>
                  <a:pt x="6769933" y="3220958"/>
                  <a:pt x="6769975" y="3189869"/>
                </a:cubicBezTo>
                <a:cubicBezTo>
                  <a:pt x="6768663" y="3184286"/>
                  <a:pt x="6768604" y="3178663"/>
                  <a:pt x="6768604" y="3173027"/>
                </a:cubicBezTo>
                <a:lnTo>
                  <a:pt x="6769198" y="3161677"/>
                </a:lnTo>
                <a:lnTo>
                  <a:pt x="6769696" y="3161709"/>
                </a:lnTo>
                <a:close/>
                <a:moveTo>
                  <a:pt x="6755934" y="3161219"/>
                </a:moveTo>
                <a:lnTo>
                  <a:pt x="6755960" y="3161709"/>
                </a:lnTo>
                <a:lnTo>
                  <a:pt x="6756458" y="3161677"/>
                </a:lnTo>
                <a:lnTo>
                  <a:pt x="6757052" y="3173027"/>
                </a:lnTo>
                <a:cubicBezTo>
                  <a:pt x="6757052" y="3178663"/>
                  <a:pt x="6756994" y="3184286"/>
                  <a:pt x="6755682" y="3189869"/>
                </a:cubicBezTo>
                <a:cubicBezTo>
                  <a:pt x="6755724" y="3220958"/>
                  <a:pt x="6753273" y="3251607"/>
                  <a:pt x="6748215" y="3281619"/>
                </a:cubicBezTo>
                <a:lnTo>
                  <a:pt x="6747676" y="3288243"/>
                </a:lnTo>
                <a:cubicBezTo>
                  <a:pt x="6747507" y="3288248"/>
                  <a:pt x="6747338" y="3288253"/>
                  <a:pt x="6747171" y="3288305"/>
                </a:cubicBezTo>
                <a:cubicBezTo>
                  <a:pt x="6696895" y="3638399"/>
                  <a:pt x="6415856" y="3916971"/>
                  <a:pt x="6057005" y="3975903"/>
                </a:cubicBezTo>
                <a:lnTo>
                  <a:pt x="6056889" y="3977042"/>
                </a:lnTo>
                <a:cubicBezTo>
                  <a:pt x="6051578" y="3978045"/>
                  <a:pt x="6046249" y="3978986"/>
                  <a:pt x="6040672" y="3978570"/>
                </a:cubicBezTo>
                <a:cubicBezTo>
                  <a:pt x="6009500" y="3984080"/>
                  <a:pt x="5977620" y="3987038"/>
                  <a:pt x="5945246" y="3987561"/>
                </a:cubicBezTo>
                <a:lnTo>
                  <a:pt x="5928127" y="3989174"/>
                </a:lnTo>
                <a:lnTo>
                  <a:pt x="5928101" y="3988683"/>
                </a:lnTo>
                <a:lnTo>
                  <a:pt x="5927602" y="3988716"/>
                </a:lnTo>
                <a:cubicBezTo>
                  <a:pt x="5927036" y="3984944"/>
                  <a:pt x="5927009" y="3981158"/>
                  <a:pt x="5927009" y="3977366"/>
                </a:cubicBezTo>
                <a:cubicBezTo>
                  <a:pt x="5927009" y="3971728"/>
                  <a:pt x="5927068" y="3966104"/>
                  <a:pt x="5928380" y="3960518"/>
                </a:cubicBezTo>
                <a:cubicBezTo>
                  <a:pt x="5928338" y="3929436"/>
                  <a:pt x="5930787" y="3898794"/>
                  <a:pt x="5935844" y="3868787"/>
                </a:cubicBezTo>
                <a:lnTo>
                  <a:pt x="5936384" y="3862150"/>
                </a:lnTo>
                <a:cubicBezTo>
                  <a:pt x="5936553" y="3862145"/>
                  <a:pt x="5936722" y="3862140"/>
                  <a:pt x="5936890" y="3862087"/>
                </a:cubicBezTo>
                <a:cubicBezTo>
                  <a:pt x="5987166" y="3511992"/>
                  <a:pt x="6268205" y="3233421"/>
                  <a:pt x="6627056" y="3174489"/>
                </a:cubicBezTo>
                <a:lnTo>
                  <a:pt x="6627173" y="3173350"/>
                </a:lnTo>
                <a:cubicBezTo>
                  <a:pt x="6632481" y="3172348"/>
                  <a:pt x="6637809" y="3171407"/>
                  <a:pt x="6643385" y="3171823"/>
                </a:cubicBezTo>
                <a:cubicBezTo>
                  <a:pt x="6674569" y="3166310"/>
                  <a:pt x="6706461" y="3163352"/>
                  <a:pt x="6738847" y="3162829"/>
                </a:cubicBezTo>
                <a:close/>
                <a:moveTo>
                  <a:pt x="5077571" y="3161219"/>
                </a:moveTo>
                <a:lnTo>
                  <a:pt x="5094659" y="3162829"/>
                </a:lnTo>
                <a:cubicBezTo>
                  <a:pt x="5127044" y="3163352"/>
                  <a:pt x="5158937" y="3166310"/>
                  <a:pt x="5190120" y="3171823"/>
                </a:cubicBezTo>
                <a:cubicBezTo>
                  <a:pt x="5195696" y="3171407"/>
                  <a:pt x="5201024" y="3172348"/>
                  <a:pt x="5206334" y="3173350"/>
                </a:cubicBezTo>
                <a:lnTo>
                  <a:pt x="5206450" y="3174489"/>
                </a:lnTo>
                <a:cubicBezTo>
                  <a:pt x="5565300" y="3233421"/>
                  <a:pt x="5846339" y="3511992"/>
                  <a:pt x="5896616" y="3862087"/>
                </a:cubicBezTo>
                <a:cubicBezTo>
                  <a:pt x="5896783" y="3862140"/>
                  <a:pt x="5896953" y="3862145"/>
                  <a:pt x="5897121" y="3862150"/>
                </a:cubicBezTo>
                <a:lnTo>
                  <a:pt x="5897662" y="3868787"/>
                </a:lnTo>
                <a:cubicBezTo>
                  <a:pt x="5902718" y="3898794"/>
                  <a:pt x="5905168" y="3929436"/>
                  <a:pt x="5905126" y="3960518"/>
                </a:cubicBezTo>
                <a:cubicBezTo>
                  <a:pt x="5906438" y="3966104"/>
                  <a:pt x="5906496" y="3971728"/>
                  <a:pt x="5906496" y="3977366"/>
                </a:cubicBezTo>
                <a:cubicBezTo>
                  <a:pt x="5906496" y="3981158"/>
                  <a:pt x="5906469" y="3984944"/>
                  <a:pt x="5905903" y="3988716"/>
                </a:cubicBezTo>
                <a:lnTo>
                  <a:pt x="5905404" y="3988683"/>
                </a:lnTo>
                <a:lnTo>
                  <a:pt x="5905378" y="3989174"/>
                </a:lnTo>
                <a:lnTo>
                  <a:pt x="5888260" y="3987561"/>
                </a:lnTo>
                <a:cubicBezTo>
                  <a:pt x="5855886" y="3987038"/>
                  <a:pt x="5824005" y="3984080"/>
                  <a:pt x="5792833" y="3978570"/>
                </a:cubicBezTo>
                <a:cubicBezTo>
                  <a:pt x="5787256" y="3978986"/>
                  <a:pt x="5781927" y="3978045"/>
                  <a:pt x="5776617" y="3977042"/>
                </a:cubicBezTo>
                <a:lnTo>
                  <a:pt x="5776501" y="3975903"/>
                </a:lnTo>
                <a:cubicBezTo>
                  <a:pt x="5417649" y="3916971"/>
                  <a:pt x="5136610" y="3638399"/>
                  <a:pt x="5086335" y="3288305"/>
                </a:cubicBezTo>
                <a:cubicBezTo>
                  <a:pt x="5086167" y="3288253"/>
                  <a:pt x="5085999" y="3288248"/>
                  <a:pt x="5085830" y="3288243"/>
                </a:cubicBezTo>
                <a:lnTo>
                  <a:pt x="5085291" y="3281619"/>
                </a:lnTo>
                <a:cubicBezTo>
                  <a:pt x="5080233" y="3251607"/>
                  <a:pt x="5077782" y="3220958"/>
                  <a:pt x="5077824" y="3189869"/>
                </a:cubicBezTo>
                <a:cubicBezTo>
                  <a:pt x="5076512" y="3184286"/>
                  <a:pt x="5076453" y="3178663"/>
                  <a:pt x="5076453" y="3173027"/>
                </a:cubicBezTo>
                <a:lnTo>
                  <a:pt x="5077047" y="3161677"/>
                </a:lnTo>
                <a:lnTo>
                  <a:pt x="5077545" y="3161709"/>
                </a:lnTo>
                <a:close/>
                <a:moveTo>
                  <a:pt x="5063783" y="3161219"/>
                </a:moveTo>
                <a:lnTo>
                  <a:pt x="5063809" y="3161709"/>
                </a:lnTo>
                <a:lnTo>
                  <a:pt x="5064307" y="3161677"/>
                </a:lnTo>
                <a:lnTo>
                  <a:pt x="5064902" y="3173027"/>
                </a:lnTo>
                <a:cubicBezTo>
                  <a:pt x="5064902" y="3178663"/>
                  <a:pt x="5064842" y="3184286"/>
                  <a:pt x="5063530" y="3189869"/>
                </a:cubicBezTo>
                <a:cubicBezTo>
                  <a:pt x="5063572" y="3220958"/>
                  <a:pt x="5061122" y="3251607"/>
                  <a:pt x="5056063" y="3281619"/>
                </a:cubicBezTo>
                <a:lnTo>
                  <a:pt x="5055525" y="3288243"/>
                </a:lnTo>
                <a:cubicBezTo>
                  <a:pt x="5055355" y="3288248"/>
                  <a:pt x="5055187" y="3288253"/>
                  <a:pt x="5055019" y="3288305"/>
                </a:cubicBezTo>
                <a:cubicBezTo>
                  <a:pt x="5004744" y="3638399"/>
                  <a:pt x="4723705" y="3916971"/>
                  <a:pt x="4364853" y="3975903"/>
                </a:cubicBezTo>
                <a:lnTo>
                  <a:pt x="4364737" y="3977042"/>
                </a:lnTo>
                <a:cubicBezTo>
                  <a:pt x="4359427" y="3978045"/>
                  <a:pt x="4354098" y="3978986"/>
                  <a:pt x="4348521" y="3978570"/>
                </a:cubicBezTo>
                <a:cubicBezTo>
                  <a:pt x="4317350" y="3984080"/>
                  <a:pt x="4285468" y="3987038"/>
                  <a:pt x="4253094" y="3987561"/>
                </a:cubicBezTo>
                <a:lnTo>
                  <a:pt x="4235976" y="3989174"/>
                </a:lnTo>
                <a:lnTo>
                  <a:pt x="4235950" y="3988683"/>
                </a:lnTo>
                <a:lnTo>
                  <a:pt x="4235451" y="3988716"/>
                </a:lnTo>
                <a:cubicBezTo>
                  <a:pt x="4234885" y="3984944"/>
                  <a:pt x="4234858" y="3981158"/>
                  <a:pt x="4234858" y="3977366"/>
                </a:cubicBezTo>
                <a:cubicBezTo>
                  <a:pt x="4234858" y="3971728"/>
                  <a:pt x="4234916" y="3966104"/>
                  <a:pt x="4236228" y="3960518"/>
                </a:cubicBezTo>
                <a:cubicBezTo>
                  <a:pt x="4236186" y="3929436"/>
                  <a:pt x="4238636" y="3898794"/>
                  <a:pt x="4243692" y="3868787"/>
                </a:cubicBezTo>
                <a:lnTo>
                  <a:pt x="4244233" y="3862150"/>
                </a:lnTo>
                <a:cubicBezTo>
                  <a:pt x="4244401" y="3862145"/>
                  <a:pt x="4244571" y="3862140"/>
                  <a:pt x="4244738" y="3862087"/>
                </a:cubicBezTo>
                <a:cubicBezTo>
                  <a:pt x="4295015" y="3511992"/>
                  <a:pt x="4576054" y="3233421"/>
                  <a:pt x="4934904" y="3174489"/>
                </a:cubicBezTo>
                <a:lnTo>
                  <a:pt x="4935021" y="3173350"/>
                </a:lnTo>
                <a:cubicBezTo>
                  <a:pt x="4940330" y="3172348"/>
                  <a:pt x="4945658" y="3171407"/>
                  <a:pt x="4951234" y="3171823"/>
                </a:cubicBezTo>
                <a:cubicBezTo>
                  <a:pt x="4982417" y="3166310"/>
                  <a:pt x="5014310" y="3163352"/>
                  <a:pt x="5046695" y="3162829"/>
                </a:cubicBezTo>
                <a:close/>
                <a:moveTo>
                  <a:pt x="3385420" y="3161219"/>
                </a:moveTo>
                <a:lnTo>
                  <a:pt x="3402507" y="3162829"/>
                </a:lnTo>
                <a:cubicBezTo>
                  <a:pt x="3434893" y="3163352"/>
                  <a:pt x="3466785" y="3166310"/>
                  <a:pt x="3497969" y="3171823"/>
                </a:cubicBezTo>
                <a:cubicBezTo>
                  <a:pt x="3503545" y="3171407"/>
                  <a:pt x="3508873" y="3172348"/>
                  <a:pt x="3514181" y="3173350"/>
                </a:cubicBezTo>
                <a:lnTo>
                  <a:pt x="3514298" y="3174489"/>
                </a:lnTo>
                <a:cubicBezTo>
                  <a:pt x="3873149" y="3233421"/>
                  <a:pt x="4154188" y="3511992"/>
                  <a:pt x="4204464" y="3862087"/>
                </a:cubicBezTo>
                <a:cubicBezTo>
                  <a:pt x="4204632" y="3862140"/>
                  <a:pt x="4204801" y="3862145"/>
                  <a:pt x="4204970" y="3862150"/>
                </a:cubicBezTo>
                <a:lnTo>
                  <a:pt x="4205510" y="3868787"/>
                </a:lnTo>
                <a:cubicBezTo>
                  <a:pt x="4210567" y="3898794"/>
                  <a:pt x="4213016" y="3929436"/>
                  <a:pt x="4212974" y="3960518"/>
                </a:cubicBezTo>
                <a:cubicBezTo>
                  <a:pt x="4214286" y="3966104"/>
                  <a:pt x="4214345" y="3971728"/>
                  <a:pt x="4214345" y="3977366"/>
                </a:cubicBezTo>
                <a:cubicBezTo>
                  <a:pt x="4214345" y="3981158"/>
                  <a:pt x="4214318" y="3984944"/>
                  <a:pt x="4213752" y="3988716"/>
                </a:cubicBezTo>
                <a:lnTo>
                  <a:pt x="4213253" y="3988683"/>
                </a:lnTo>
                <a:lnTo>
                  <a:pt x="4213227" y="3989174"/>
                </a:lnTo>
                <a:lnTo>
                  <a:pt x="4196108" y="3987561"/>
                </a:lnTo>
                <a:cubicBezTo>
                  <a:pt x="4163734" y="3987038"/>
                  <a:pt x="4131854" y="3984080"/>
                  <a:pt x="4100682" y="3978570"/>
                </a:cubicBezTo>
                <a:cubicBezTo>
                  <a:pt x="4095105" y="3978986"/>
                  <a:pt x="4089776" y="3978045"/>
                  <a:pt x="4084465" y="3977042"/>
                </a:cubicBezTo>
                <a:lnTo>
                  <a:pt x="4084349" y="3975903"/>
                </a:lnTo>
                <a:cubicBezTo>
                  <a:pt x="3725498" y="3916971"/>
                  <a:pt x="3444459" y="3638399"/>
                  <a:pt x="3394183" y="3288305"/>
                </a:cubicBezTo>
                <a:cubicBezTo>
                  <a:pt x="3394016" y="3288253"/>
                  <a:pt x="3393847" y="3288248"/>
                  <a:pt x="3393678" y="3288243"/>
                </a:cubicBezTo>
                <a:lnTo>
                  <a:pt x="3393139" y="3281619"/>
                </a:lnTo>
                <a:cubicBezTo>
                  <a:pt x="3388081" y="3251607"/>
                  <a:pt x="3385630" y="3220958"/>
                  <a:pt x="3385672" y="3189869"/>
                </a:cubicBezTo>
                <a:cubicBezTo>
                  <a:pt x="3384360" y="3184286"/>
                  <a:pt x="3384302" y="3178663"/>
                  <a:pt x="3384302" y="3173027"/>
                </a:cubicBezTo>
                <a:lnTo>
                  <a:pt x="3384896" y="3161677"/>
                </a:lnTo>
                <a:lnTo>
                  <a:pt x="3385394" y="3161709"/>
                </a:lnTo>
                <a:close/>
                <a:moveTo>
                  <a:pt x="3371632" y="3161219"/>
                </a:moveTo>
                <a:lnTo>
                  <a:pt x="3371658" y="3161709"/>
                </a:lnTo>
                <a:lnTo>
                  <a:pt x="3372156" y="3161677"/>
                </a:lnTo>
                <a:lnTo>
                  <a:pt x="3372750" y="3173027"/>
                </a:lnTo>
                <a:cubicBezTo>
                  <a:pt x="3372750" y="3178663"/>
                  <a:pt x="3372691" y="3184286"/>
                  <a:pt x="3371379" y="3189869"/>
                </a:cubicBezTo>
                <a:cubicBezTo>
                  <a:pt x="3371421" y="3220958"/>
                  <a:pt x="3368971" y="3251607"/>
                  <a:pt x="3363912" y="3281619"/>
                </a:cubicBezTo>
                <a:lnTo>
                  <a:pt x="3363374" y="3288243"/>
                </a:lnTo>
                <a:cubicBezTo>
                  <a:pt x="3363204" y="3288248"/>
                  <a:pt x="3363036" y="3288253"/>
                  <a:pt x="3362868" y="3288305"/>
                </a:cubicBezTo>
                <a:cubicBezTo>
                  <a:pt x="3312593" y="3638399"/>
                  <a:pt x="3031554" y="3916971"/>
                  <a:pt x="2672703" y="3975903"/>
                </a:cubicBezTo>
                <a:lnTo>
                  <a:pt x="2672586" y="3977042"/>
                </a:lnTo>
                <a:cubicBezTo>
                  <a:pt x="2667276" y="3978045"/>
                  <a:pt x="2661947" y="3978986"/>
                  <a:pt x="2656370" y="3978570"/>
                </a:cubicBezTo>
                <a:cubicBezTo>
                  <a:pt x="2625198" y="3984080"/>
                  <a:pt x="2593318" y="3987038"/>
                  <a:pt x="2560943" y="3987561"/>
                </a:cubicBezTo>
                <a:lnTo>
                  <a:pt x="2543825" y="3989174"/>
                </a:lnTo>
                <a:lnTo>
                  <a:pt x="2543799" y="3988683"/>
                </a:lnTo>
                <a:lnTo>
                  <a:pt x="2543300" y="3988716"/>
                </a:lnTo>
                <a:cubicBezTo>
                  <a:pt x="2542734" y="3984944"/>
                  <a:pt x="2542707" y="3981158"/>
                  <a:pt x="2542707" y="3977366"/>
                </a:cubicBezTo>
                <a:cubicBezTo>
                  <a:pt x="2542707" y="3971728"/>
                  <a:pt x="2542765" y="3966104"/>
                  <a:pt x="2544077" y="3960518"/>
                </a:cubicBezTo>
                <a:cubicBezTo>
                  <a:pt x="2544035" y="3929436"/>
                  <a:pt x="2546485" y="3898794"/>
                  <a:pt x="2551541" y="3868787"/>
                </a:cubicBezTo>
                <a:lnTo>
                  <a:pt x="2552082" y="3862150"/>
                </a:lnTo>
                <a:cubicBezTo>
                  <a:pt x="2552250" y="3862145"/>
                  <a:pt x="2552420" y="3862140"/>
                  <a:pt x="2552587" y="3862087"/>
                </a:cubicBezTo>
                <a:cubicBezTo>
                  <a:pt x="2602864" y="3511992"/>
                  <a:pt x="2883903" y="3233421"/>
                  <a:pt x="3242753" y="3174489"/>
                </a:cubicBezTo>
                <a:lnTo>
                  <a:pt x="3242870" y="3173350"/>
                </a:lnTo>
                <a:cubicBezTo>
                  <a:pt x="3248179" y="3172348"/>
                  <a:pt x="3253507" y="3171407"/>
                  <a:pt x="3259083" y="3171823"/>
                </a:cubicBezTo>
                <a:cubicBezTo>
                  <a:pt x="3290266" y="3166310"/>
                  <a:pt x="3322159" y="3163352"/>
                  <a:pt x="3354544" y="3162829"/>
                </a:cubicBezTo>
                <a:close/>
                <a:moveTo>
                  <a:pt x="1693269" y="3161219"/>
                </a:moveTo>
                <a:lnTo>
                  <a:pt x="1710356" y="3162829"/>
                </a:lnTo>
                <a:cubicBezTo>
                  <a:pt x="1742742" y="3163352"/>
                  <a:pt x="1774634" y="3166310"/>
                  <a:pt x="1805818" y="3171823"/>
                </a:cubicBezTo>
                <a:cubicBezTo>
                  <a:pt x="1811394" y="3171407"/>
                  <a:pt x="1816722" y="3172348"/>
                  <a:pt x="1822030" y="3173350"/>
                </a:cubicBezTo>
                <a:lnTo>
                  <a:pt x="1822148" y="3174489"/>
                </a:lnTo>
                <a:cubicBezTo>
                  <a:pt x="2180998" y="3233421"/>
                  <a:pt x="2462037" y="3511992"/>
                  <a:pt x="2512313" y="3862087"/>
                </a:cubicBezTo>
                <a:cubicBezTo>
                  <a:pt x="2512481" y="3862140"/>
                  <a:pt x="2512650" y="3862145"/>
                  <a:pt x="2512819" y="3862150"/>
                </a:cubicBezTo>
                <a:lnTo>
                  <a:pt x="2513359" y="3868787"/>
                </a:lnTo>
                <a:cubicBezTo>
                  <a:pt x="2518416" y="3898794"/>
                  <a:pt x="2520865" y="3929436"/>
                  <a:pt x="2520823" y="3960518"/>
                </a:cubicBezTo>
                <a:cubicBezTo>
                  <a:pt x="2522135" y="3966104"/>
                  <a:pt x="2522194" y="3971728"/>
                  <a:pt x="2522194" y="3977366"/>
                </a:cubicBezTo>
                <a:cubicBezTo>
                  <a:pt x="2522194" y="3981158"/>
                  <a:pt x="2522167" y="3984944"/>
                  <a:pt x="2521601" y="3988716"/>
                </a:cubicBezTo>
                <a:lnTo>
                  <a:pt x="2521102" y="3988683"/>
                </a:lnTo>
                <a:lnTo>
                  <a:pt x="2521076" y="3989174"/>
                </a:lnTo>
                <a:lnTo>
                  <a:pt x="2503957" y="3987561"/>
                </a:lnTo>
                <a:cubicBezTo>
                  <a:pt x="2471583" y="3987038"/>
                  <a:pt x="2439703" y="3984080"/>
                  <a:pt x="2408531" y="3978570"/>
                </a:cubicBezTo>
                <a:cubicBezTo>
                  <a:pt x="2402954" y="3978986"/>
                  <a:pt x="2397625" y="3978045"/>
                  <a:pt x="2392314" y="3977042"/>
                </a:cubicBezTo>
                <a:lnTo>
                  <a:pt x="2392198" y="3975903"/>
                </a:lnTo>
                <a:cubicBezTo>
                  <a:pt x="2033347" y="3916971"/>
                  <a:pt x="1752308" y="3638399"/>
                  <a:pt x="1702032" y="3288305"/>
                </a:cubicBezTo>
                <a:cubicBezTo>
                  <a:pt x="1701865" y="3288253"/>
                  <a:pt x="1701696" y="3288248"/>
                  <a:pt x="1701527" y="3288243"/>
                </a:cubicBezTo>
                <a:lnTo>
                  <a:pt x="1700989" y="3281619"/>
                </a:lnTo>
                <a:cubicBezTo>
                  <a:pt x="1695930" y="3251607"/>
                  <a:pt x="1693479" y="3220958"/>
                  <a:pt x="1693521" y="3189869"/>
                </a:cubicBezTo>
                <a:cubicBezTo>
                  <a:pt x="1692209" y="3184286"/>
                  <a:pt x="1692151" y="3178663"/>
                  <a:pt x="1692151" y="3173027"/>
                </a:cubicBezTo>
                <a:lnTo>
                  <a:pt x="1692745" y="3161677"/>
                </a:lnTo>
                <a:lnTo>
                  <a:pt x="1693243" y="3161709"/>
                </a:lnTo>
                <a:close/>
                <a:moveTo>
                  <a:pt x="1679481" y="3161219"/>
                </a:moveTo>
                <a:lnTo>
                  <a:pt x="1679507" y="3161709"/>
                </a:lnTo>
                <a:lnTo>
                  <a:pt x="1680005" y="3161677"/>
                </a:lnTo>
                <a:lnTo>
                  <a:pt x="1680599" y="3173027"/>
                </a:lnTo>
                <a:cubicBezTo>
                  <a:pt x="1680599" y="3178663"/>
                  <a:pt x="1680540" y="3184286"/>
                  <a:pt x="1679228" y="3189869"/>
                </a:cubicBezTo>
                <a:cubicBezTo>
                  <a:pt x="1679270" y="3220958"/>
                  <a:pt x="1676820" y="3251607"/>
                  <a:pt x="1671761" y="3281619"/>
                </a:cubicBezTo>
                <a:lnTo>
                  <a:pt x="1671223" y="3288243"/>
                </a:lnTo>
                <a:cubicBezTo>
                  <a:pt x="1671053" y="3288248"/>
                  <a:pt x="1670885" y="3288253"/>
                  <a:pt x="1670717" y="3288305"/>
                </a:cubicBezTo>
                <a:cubicBezTo>
                  <a:pt x="1620442" y="3638399"/>
                  <a:pt x="1339403" y="3916971"/>
                  <a:pt x="980552" y="3975903"/>
                </a:cubicBezTo>
                <a:lnTo>
                  <a:pt x="980435" y="3977042"/>
                </a:lnTo>
                <a:cubicBezTo>
                  <a:pt x="975125" y="3978045"/>
                  <a:pt x="969796" y="3978986"/>
                  <a:pt x="964219" y="3978570"/>
                </a:cubicBezTo>
                <a:cubicBezTo>
                  <a:pt x="933047" y="3984080"/>
                  <a:pt x="901167" y="3987038"/>
                  <a:pt x="868792" y="3987561"/>
                </a:cubicBezTo>
                <a:lnTo>
                  <a:pt x="851674" y="3989174"/>
                </a:lnTo>
                <a:lnTo>
                  <a:pt x="851648" y="3988683"/>
                </a:lnTo>
                <a:lnTo>
                  <a:pt x="851149" y="3988716"/>
                </a:lnTo>
                <a:cubicBezTo>
                  <a:pt x="850583" y="3984944"/>
                  <a:pt x="850556" y="3981158"/>
                  <a:pt x="850556" y="3977366"/>
                </a:cubicBezTo>
                <a:cubicBezTo>
                  <a:pt x="850556" y="3971728"/>
                  <a:pt x="850614" y="3966104"/>
                  <a:pt x="851926" y="3960518"/>
                </a:cubicBezTo>
                <a:cubicBezTo>
                  <a:pt x="851884" y="3929436"/>
                  <a:pt x="854334" y="3898794"/>
                  <a:pt x="859390" y="3868787"/>
                </a:cubicBezTo>
                <a:lnTo>
                  <a:pt x="859931" y="3862150"/>
                </a:lnTo>
                <a:cubicBezTo>
                  <a:pt x="860099" y="3862145"/>
                  <a:pt x="860269" y="3862140"/>
                  <a:pt x="860436" y="3862087"/>
                </a:cubicBezTo>
                <a:cubicBezTo>
                  <a:pt x="910713" y="3511992"/>
                  <a:pt x="1191752" y="3233421"/>
                  <a:pt x="1550602" y="3174489"/>
                </a:cubicBezTo>
                <a:lnTo>
                  <a:pt x="1550719" y="3173350"/>
                </a:lnTo>
                <a:cubicBezTo>
                  <a:pt x="1556028" y="3172348"/>
                  <a:pt x="1561356" y="3171407"/>
                  <a:pt x="1566932" y="3171823"/>
                </a:cubicBezTo>
                <a:cubicBezTo>
                  <a:pt x="1598115" y="3166310"/>
                  <a:pt x="1630008" y="3163352"/>
                  <a:pt x="1662393" y="3162829"/>
                </a:cubicBezTo>
                <a:close/>
                <a:moveTo>
                  <a:pt x="1118" y="3161219"/>
                </a:moveTo>
                <a:lnTo>
                  <a:pt x="18205" y="3162829"/>
                </a:lnTo>
                <a:cubicBezTo>
                  <a:pt x="50591" y="3163352"/>
                  <a:pt x="82483" y="3166310"/>
                  <a:pt x="113667" y="3171823"/>
                </a:cubicBezTo>
                <a:cubicBezTo>
                  <a:pt x="119243" y="3171407"/>
                  <a:pt x="124571" y="3172348"/>
                  <a:pt x="129879" y="3173350"/>
                </a:cubicBezTo>
                <a:lnTo>
                  <a:pt x="129997" y="3174489"/>
                </a:lnTo>
                <a:cubicBezTo>
                  <a:pt x="488847" y="3233421"/>
                  <a:pt x="769886" y="3511992"/>
                  <a:pt x="820162" y="3862087"/>
                </a:cubicBezTo>
                <a:cubicBezTo>
                  <a:pt x="820330" y="3862140"/>
                  <a:pt x="820499" y="3862145"/>
                  <a:pt x="820668" y="3862150"/>
                </a:cubicBezTo>
                <a:lnTo>
                  <a:pt x="821208" y="3868787"/>
                </a:lnTo>
                <a:cubicBezTo>
                  <a:pt x="826265" y="3898794"/>
                  <a:pt x="828714" y="3929436"/>
                  <a:pt x="828672" y="3960518"/>
                </a:cubicBezTo>
                <a:cubicBezTo>
                  <a:pt x="829984" y="3966104"/>
                  <a:pt x="830043" y="3971728"/>
                  <a:pt x="830043" y="3977366"/>
                </a:cubicBezTo>
                <a:cubicBezTo>
                  <a:pt x="830043" y="3981158"/>
                  <a:pt x="830016" y="3984944"/>
                  <a:pt x="829450" y="3988716"/>
                </a:cubicBezTo>
                <a:lnTo>
                  <a:pt x="828951" y="3988683"/>
                </a:lnTo>
                <a:lnTo>
                  <a:pt x="828925" y="3989174"/>
                </a:lnTo>
                <a:lnTo>
                  <a:pt x="811806" y="3987561"/>
                </a:lnTo>
                <a:cubicBezTo>
                  <a:pt x="779432" y="3987038"/>
                  <a:pt x="747552" y="3984080"/>
                  <a:pt x="716380" y="3978570"/>
                </a:cubicBezTo>
                <a:cubicBezTo>
                  <a:pt x="710803" y="3978986"/>
                  <a:pt x="705474" y="3978045"/>
                  <a:pt x="700163" y="3977042"/>
                </a:cubicBezTo>
                <a:lnTo>
                  <a:pt x="700047" y="3975903"/>
                </a:lnTo>
                <a:cubicBezTo>
                  <a:pt x="341196" y="3916971"/>
                  <a:pt x="60157" y="3638399"/>
                  <a:pt x="9881" y="3288305"/>
                </a:cubicBezTo>
                <a:cubicBezTo>
                  <a:pt x="9714" y="3288253"/>
                  <a:pt x="9545" y="3288248"/>
                  <a:pt x="9376" y="3288243"/>
                </a:cubicBezTo>
                <a:lnTo>
                  <a:pt x="8837" y="3281619"/>
                </a:lnTo>
                <a:cubicBezTo>
                  <a:pt x="3779" y="3251607"/>
                  <a:pt x="1328" y="3220958"/>
                  <a:pt x="1370" y="3189869"/>
                </a:cubicBezTo>
                <a:cubicBezTo>
                  <a:pt x="58" y="3184286"/>
                  <a:pt x="0" y="3178663"/>
                  <a:pt x="0" y="3173027"/>
                </a:cubicBezTo>
                <a:lnTo>
                  <a:pt x="594" y="3161677"/>
                </a:lnTo>
                <a:lnTo>
                  <a:pt x="1092" y="3161709"/>
                </a:lnTo>
                <a:close/>
                <a:moveTo>
                  <a:pt x="7762529" y="2447425"/>
                </a:moveTo>
                <a:cubicBezTo>
                  <a:pt x="7815805" y="2718331"/>
                  <a:pt x="8030648" y="2933128"/>
                  <a:pt x="8305838" y="2992271"/>
                </a:cubicBezTo>
                <a:cubicBezTo>
                  <a:pt x="8252563" y="2721365"/>
                  <a:pt x="8037719" y="2506568"/>
                  <a:pt x="7762529" y="2447425"/>
                </a:cubicBezTo>
                <a:close/>
                <a:moveTo>
                  <a:pt x="7455280" y="2447425"/>
                </a:moveTo>
                <a:cubicBezTo>
                  <a:pt x="7180090" y="2506568"/>
                  <a:pt x="6965246" y="2721365"/>
                  <a:pt x="6911971" y="2992271"/>
                </a:cubicBezTo>
                <a:cubicBezTo>
                  <a:pt x="7187161" y="2933128"/>
                  <a:pt x="7402004" y="2718331"/>
                  <a:pt x="7455280" y="2447425"/>
                </a:cubicBezTo>
                <a:close/>
                <a:moveTo>
                  <a:pt x="6070378" y="2447425"/>
                </a:moveTo>
                <a:cubicBezTo>
                  <a:pt x="6123654" y="2718331"/>
                  <a:pt x="6338497" y="2933128"/>
                  <a:pt x="6613687" y="2992271"/>
                </a:cubicBezTo>
                <a:cubicBezTo>
                  <a:pt x="6560412" y="2721365"/>
                  <a:pt x="6345568" y="2506568"/>
                  <a:pt x="6070378" y="2447425"/>
                </a:cubicBezTo>
                <a:close/>
                <a:moveTo>
                  <a:pt x="5763129" y="2447425"/>
                </a:moveTo>
                <a:cubicBezTo>
                  <a:pt x="5487939" y="2506568"/>
                  <a:pt x="5273095" y="2721365"/>
                  <a:pt x="5219820" y="2992271"/>
                </a:cubicBezTo>
                <a:cubicBezTo>
                  <a:pt x="5495010" y="2933128"/>
                  <a:pt x="5709853" y="2718331"/>
                  <a:pt x="5763129" y="2447425"/>
                </a:cubicBezTo>
                <a:close/>
                <a:moveTo>
                  <a:pt x="4378227" y="2447425"/>
                </a:moveTo>
                <a:cubicBezTo>
                  <a:pt x="4431503" y="2718331"/>
                  <a:pt x="4646346" y="2933128"/>
                  <a:pt x="4921536" y="2992271"/>
                </a:cubicBezTo>
                <a:cubicBezTo>
                  <a:pt x="4868261" y="2721365"/>
                  <a:pt x="4653417" y="2506568"/>
                  <a:pt x="4378227" y="2447425"/>
                </a:cubicBezTo>
                <a:close/>
                <a:moveTo>
                  <a:pt x="4070978" y="2447425"/>
                </a:moveTo>
                <a:cubicBezTo>
                  <a:pt x="3795788" y="2506568"/>
                  <a:pt x="3580944" y="2721365"/>
                  <a:pt x="3527669" y="2992271"/>
                </a:cubicBezTo>
                <a:cubicBezTo>
                  <a:pt x="3802859" y="2933128"/>
                  <a:pt x="4017702" y="2718331"/>
                  <a:pt x="4070978" y="2447425"/>
                </a:cubicBezTo>
                <a:close/>
                <a:moveTo>
                  <a:pt x="2686076" y="2447425"/>
                </a:moveTo>
                <a:cubicBezTo>
                  <a:pt x="2739352" y="2718331"/>
                  <a:pt x="2954195" y="2933128"/>
                  <a:pt x="3229385" y="2992271"/>
                </a:cubicBezTo>
                <a:cubicBezTo>
                  <a:pt x="3176110" y="2721365"/>
                  <a:pt x="2961266" y="2506568"/>
                  <a:pt x="2686076" y="2447425"/>
                </a:cubicBezTo>
                <a:close/>
                <a:moveTo>
                  <a:pt x="2378827" y="2447425"/>
                </a:moveTo>
                <a:cubicBezTo>
                  <a:pt x="2103637" y="2506568"/>
                  <a:pt x="1888793" y="2721365"/>
                  <a:pt x="1835518" y="2992271"/>
                </a:cubicBezTo>
                <a:cubicBezTo>
                  <a:pt x="2110708" y="2933128"/>
                  <a:pt x="2325551" y="2718331"/>
                  <a:pt x="2378827" y="2447425"/>
                </a:cubicBezTo>
                <a:close/>
                <a:moveTo>
                  <a:pt x="993925" y="2447425"/>
                </a:moveTo>
                <a:cubicBezTo>
                  <a:pt x="1047201" y="2718331"/>
                  <a:pt x="1262044" y="2933128"/>
                  <a:pt x="1537234" y="2992271"/>
                </a:cubicBezTo>
                <a:cubicBezTo>
                  <a:pt x="1483959" y="2721365"/>
                  <a:pt x="1269115" y="2506568"/>
                  <a:pt x="993925" y="2447425"/>
                </a:cubicBezTo>
                <a:close/>
                <a:moveTo>
                  <a:pt x="686676" y="2447425"/>
                </a:moveTo>
                <a:cubicBezTo>
                  <a:pt x="411486" y="2506568"/>
                  <a:pt x="196642" y="2721365"/>
                  <a:pt x="143367" y="2992271"/>
                </a:cubicBezTo>
                <a:cubicBezTo>
                  <a:pt x="418557" y="2933128"/>
                  <a:pt x="633400" y="2718331"/>
                  <a:pt x="686676" y="2447425"/>
                </a:cubicBezTo>
                <a:close/>
                <a:moveTo>
                  <a:pt x="9139239" y="2321311"/>
                </a:moveTo>
                <a:lnTo>
                  <a:pt x="9139239" y="2449820"/>
                </a:lnTo>
                <a:lnTo>
                  <a:pt x="9047261" y="2476706"/>
                </a:lnTo>
                <a:cubicBezTo>
                  <a:pt x="8821055" y="2561144"/>
                  <a:pt x="8650738" y="2755228"/>
                  <a:pt x="8604122" y="2992271"/>
                </a:cubicBezTo>
                <a:cubicBezTo>
                  <a:pt x="8844913" y="2940521"/>
                  <a:pt x="9039501" y="2769598"/>
                  <a:pt x="9120077" y="2546190"/>
                </a:cubicBezTo>
                <a:lnTo>
                  <a:pt x="9139239" y="2477003"/>
                </a:lnTo>
                <a:lnTo>
                  <a:pt x="9139239" y="2782562"/>
                </a:lnTo>
                <a:lnTo>
                  <a:pt x="9135069" y="2789374"/>
                </a:lnTo>
                <a:cubicBezTo>
                  <a:pt x="9008919" y="2963003"/>
                  <a:pt x="8815033" y="3086603"/>
                  <a:pt x="8590751" y="3123727"/>
                </a:cubicBezTo>
                <a:lnTo>
                  <a:pt x="8590635" y="3124875"/>
                </a:lnTo>
                <a:cubicBezTo>
                  <a:pt x="8585324" y="3125886"/>
                  <a:pt x="8579995" y="3126834"/>
                  <a:pt x="8574418" y="3126415"/>
                </a:cubicBezTo>
                <a:cubicBezTo>
                  <a:pt x="8543246" y="3131969"/>
                  <a:pt x="8511366" y="3134950"/>
                  <a:pt x="8478991" y="3135477"/>
                </a:cubicBezTo>
                <a:lnTo>
                  <a:pt x="8461873" y="3137103"/>
                </a:lnTo>
                <a:lnTo>
                  <a:pt x="8461847" y="3136608"/>
                </a:lnTo>
                <a:lnTo>
                  <a:pt x="8461348" y="3136641"/>
                </a:lnTo>
                <a:cubicBezTo>
                  <a:pt x="8460782" y="3132839"/>
                  <a:pt x="8460755" y="3129023"/>
                  <a:pt x="8460755" y="3125201"/>
                </a:cubicBezTo>
                <a:cubicBezTo>
                  <a:pt x="8460755" y="3119519"/>
                  <a:pt x="8460814" y="3113850"/>
                  <a:pt x="8462126" y="3108220"/>
                </a:cubicBezTo>
                <a:cubicBezTo>
                  <a:pt x="8462083" y="3076892"/>
                  <a:pt x="8464533" y="3046007"/>
                  <a:pt x="8469590" y="3015763"/>
                </a:cubicBezTo>
                <a:lnTo>
                  <a:pt x="8470130" y="3009073"/>
                </a:lnTo>
                <a:cubicBezTo>
                  <a:pt x="8470299" y="3009068"/>
                  <a:pt x="8470468" y="3009063"/>
                  <a:pt x="8470636" y="3009010"/>
                </a:cubicBezTo>
                <a:cubicBezTo>
                  <a:pt x="8514628" y="2700252"/>
                  <a:pt x="8735297" y="2446688"/>
                  <a:pt x="9030178" y="2348329"/>
                </a:cubicBezTo>
                <a:close/>
                <a:moveTo>
                  <a:pt x="7620280" y="2302594"/>
                </a:moveTo>
                <a:lnTo>
                  <a:pt x="7637367" y="2304217"/>
                </a:lnTo>
                <a:cubicBezTo>
                  <a:pt x="7669753" y="2304744"/>
                  <a:pt x="7701646" y="2307725"/>
                  <a:pt x="7732829" y="2313282"/>
                </a:cubicBezTo>
                <a:cubicBezTo>
                  <a:pt x="7738405" y="2312863"/>
                  <a:pt x="7743733" y="2313811"/>
                  <a:pt x="7749042" y="2314821"/>
                </a:cubicBezTo>
                <a:lnTo>
                  <a:pt x="7749159" y="2315969"/>
                </a:lnTo>
                <a:cubicBezTo>
                  <a:pt x="8108009" y="2375367"/>
                  <a:pt x="8389048" y="2656144"/>
                  <a:pt x="8439324" y="3009010"/>
                </a:cubicBezTo>
                <a:cubicBezTo>
                  <a:pt x="8439492" y="3009063"/>
                  <a:pt x="8439661" y="3009068"/>
                  <a:pt x="8439830" y="3009073"/>
                </a:cubicBezTo>
                <a:lnTo>
                  <a:pt x="8440370" y="3015763"/>
                </a:lnTo>
                <a:cubicBezTo>
                  <a:pt x="8445427" y="3046007"/>
                  <a:pt x="8447877" y="3076892"/>
                  <a:pt x="8447834" y="3108220"/>
                </a:cubicBezTo>
                <a:cubicBezTo>
                  <a:pt x="8449146" y="3113850"/>
                  <a:pt x="8449205" y="3119519"/>
                  <a:pt x="8449205" y="3125201"/>
                </a:cubicBezTo>
                <a:cubicBezTo>
                  <a:pt x="8449205" y="3129023"/>
                  <a:pt x="8449178" y="3132839"/>
                  <a:pt x="8448612" y="3136641"/>
                </a:cubicBezTo>
                <a:lnTo>
                  <a:pt x="8448113" y="3136608"/>
                </a:lnTo>
                <a:lnTo>
                  <a:pt x="8448087" y="3137103"/>
                </a:lnTo>
                <a:lnTo>
                  <a:pt x="8430969" y="3135477"/>
                </a:lnTo>
                <a:cubicBezTo>
                  <a:pt x="8398594" y="3134950"/>
                  <a:pt x="8366714" y="3131969"/>
                  <a:pt x="8335542" y="3126415"/>
                </a:cubicBezTo>
                <a:cubicBezTo>
                  <a:pt x="8329965" y="3126834"/>
                  <a:pt x="8324636" y="3125886"/>
                  <a:pt x="8319325" y="3124875"/>
                </a:cubicBezTo>
                <a:lnTo>
                  <a:pt x="8319209" y="3123727"/>
                </a:lnTo>
                <a:cubicBezTo>
                  <a:pt x="7960358" y="3064328"/>
                  <a:pt x="7679319" y="2783551"/>
                  <a:pt x="7629044" y="2430686"/>
                </a:cubicBezTo>
                <a:cubicBezTo>
                  <a:pt x="7628876" y="2430633"/>
                  <a:pt x="7628708" y="2430628"/>
                  <a:pt x="7628538" y="2430623"/>
                </a:cubicBezTo>
                <a:lnTo>
                  <a:pt x="7628000" y="2423947"/>
                </a:lnTo>
                <a:cubicBezTo>
                  <a:pt x="7622941" y="2393697"/>
                  <a:pt x="7620490" y="2362806"/>
                  <a:pt x="7620533" y="2331471"/>
                </a:cubicBezTo>
                <a:cubicBezTo>
                  <a:pt x="7619221" y="2325843"/>
                  <a:pt x="7619162" y="2320176"/>
                  <a:pt x="7619162" y="2314495"/>
                </a:cubicBezTo>
                <a:lnTo>
                  <a:pt x="7619756" y="2303055"/>
                </a:lnTo>
                <a:lnTo>
                  <a:pt x="7620254" y="2303088"/>
                </a:lnTo>
                <a:close/>
                <a:moveTo>
                  <a:pt x="7597529" y="2302594"/>
                </a:moveTo>
                <a:lnTo>
                  <a:pt x="7597555" y="2303088"/>
                </a:lnTo>
                <a:lnTo>
                  <a:pt x="7598053" y="2303055"/>
                </a:lnTo>
                <a:lnTo>
                  <a:pt x="7598647" y="2314495"/>
                </a:lnTo>
                <a:cubicBezTo>
                  <a:pt x="7598647" y="2320176"/>
                  <a:pt x="7598588" y="2325843"/>
                  <a:pt x="7597276" y="2331471"/>
                </a:cubicBezTo>
                <a:cubicBezTo>
                  <a:pt x="7597319" y="2362806"/>
                  <a:pt x="7594868" y="2393697"/>
                  <a:pt x="7589809" y="2423947"/>
                </a:cubicBezTo>
                <a:lnTo>
                  <a:pt x="7589271" y="2430623"/>
                </a:lnTo>
                <a:cubicBezTo>
                  <a:pt x="7589101" y="2430628"/>
                  <a:pt x="7588933" y="2430633"/>
                  <a:pt x="7588765" y="2430686"/>
                </a:cubicBezTo>
                <a:cubicBezTo>
                  <a:pt x="7538490" y="2783551"/>
                  <a:pt x="7257451" y="3064328"/>
                  <a:pt x="6898600" y="3123727"/>
                </a:cubicBezTo>
                <a:lnTo>
                  <a:pt x="6898484" y="3124875"/>
                </a:lnTo>
                <a:cubicBezTo>
                  <a:pt x="6893173" y="3125886"/>
                  <a:pt x="6887844" y="3126834"/>
                  <a:pt x="6882267" y="3126415"/>
                </a:cubicBezTo>
                <a:cubicBezTo>
                  <a:pt x="6851095" y="3131969"/>
                  <a:pt x="6819215" y="3134950"/>
                  <a:pt x="6786841" y="3135477"/>
                </a:cubicBezTo>
                <a:lnTo>
                  <a:pt x="6769722" y="3137103"/>
                </a:lnTo>
                <a:lnTo>
                  <a:pt x="6769696" y="3136608"/>
                </a:lnTo>
                <a:lnTo>
                  <a:pt x="6769197" y="3136641"/>
                </a:lnTo>
                <a:cubicBezTo>
                  <a:pt x="6768631" y="3132839"/>
                  <a:pt x="6768604" y="3129023"/>
                  <a:pt x="6768604" y="3125201"/>
                </a:cubicBezTo>
                <a:cubicBezTo>
                  <a:pt x="6768604" y="3119519"/>
                  <a:pt x="6768663" y="3113850"/>
                  <a:pt x="6769975" y="3108220"/>
                </a:cubicBezTo>
                <a:cubicBezTo>
                  <a:pt x="6769933" y="3076892"/>
                  <a:pt x="6772382" y="3046007"/>
                  <a:pt x="6777439" y="3015763"/>
                </a:cubicBezTo>
                <a:lnTo>
                  <a:pt x="6777979" y="3009073"/>
                </a:lnTo>
                <a:cubicBezTo>
                  <a:pt x="6778148" y="3009068"/>
                  <a:pt x="6778317" y="3009063"/>
                  <a:pt x="6778485" y="3009010"/>
                </a:cubicBezTo>
                <a:cubicBezTo>
                  <a:pt x="6828761" y="2656144"/>
                  <a:pt x="7109800" y="2375367"/>
                  <a:pt x="7468650" y="2315969"/>
                </a:cubicBezTo>
                <a:lnTo>
                  <a:pt x="7468767" y="2314821"/>
                </a:lnTo>
                <a:cubicBezTo>
                  <a:pt x="7474076" y="2313811"/>
                  <a:pt x="7479404" y="2312863"/>
                  <a:pt x="7484980" y="2313282"/>
                </a:cubicBezTo>
                <a:cubicBezTo>
                  <a:pt x="7516163" y="2307725"/>
                  <a:pt x="7548056" y="2304744"/>
                  <a:pt x="7580442" y="2304217"/>
                </a:cubicBezTo>
                <a:close/>
                <a:moveTo>
                  <a:pt x="5928129" y="2302594"/>
                </a:moveTo>
                <a:lnTo>
                  <a:pt x="5945217" y="2304217"/>
                </a:lnTo>
                <a:cubicBezTo>
                  <a:pt x="5977602" y="2304744"/>
                  <a:pt x="6009495" y="2307725"/>
                  <a:pt x="6040678" y="2313282"/>
                </a:cubicBezTo>
                <a:cubicBezTo>
                  <a:pt x="6046254" y="2312863"/>
                  <a:pt x="6051582" y="2313811"/>
                  <a:pt x="6056891" y="2314821"/>
                </a:cubicBezTo>
                <a:lnTo>
                  <a:pt x="6057008" y="2315969"/>
                </a:lnTo>
                <a:cubicBezTo>
                  <a:pt x="6415858" y="2375367"/>
                  <a:pt x="6696897" y="2656144"/>
                  <a:pt x="6747174" y="3009010"/>
                </a:cubicBezTo>
                <a:cubicBezTo>
                  <a:pt x="6747341" y="3009063"/>
                  <a:pt x="6747511" y="3009068"/>
                  <a:pt x="6747679" y="3009073"/>
                </a:cubicBezTo>
                <a:lnTo>
                  <a:pt x="6748220" y="3015763"/>
                </a:lnTo>
                <a:cubicBezTo>
                  <a:pt x="6753276" y="3046007"/>
                  <a:pt x="6755726" y="3076892"/>
                  <a:pt x="6755684" y="3108220"/>
                </a:cubicBezTo>
                <a:cubicBezTo>
                  <a:pt x="6756996" y="3113850"/>
                  <a:pt x="6757054" y="3119519"/>
                  <a:pt x="6757054" y="3125201"/>
                </a:cubicBezTo>
                <a:cubicBezTo>
                  <a:pt x="6757054" y="3129023"/>
                  <a:pt x="6757027" y="3132839"/>
                  <a:pt x="6756461" y="3136641"/>
                </a:cubicBezTo>
                <a:lnTo>
                  <a:pt x="6755962" y="3136608"/>
                </a:lnTo>
                <a:lnTo>
                  <a:pt x="6755936" y="3137103"/>
                </a:lnTo>
                <a:lnTo>
                  <a:pt x="6738818" y="3135477"/>
                </a:lnTo>
                <a:cubicBezTo>
                  <a:pt x="6706444" y="3134950"/>
                  <a:pt x="6674563" y="3131969"/>
                  <a:pt x="6643391" y="3126415"/>
                </a:cubicBezTo>
                <a:cubicBezTo>
                  <a:pt x="6637814" y="3126834"/>
                  <a:pt x="6632485" y="3125886"/>
                  <a:pt x="6627175" y="3124875"/>
                </a:cubicBezTo>
                <a:lnTo>
                  <a:pt x="6627059" y="3123727"/>
                </a:lnTo>
                <a:cubicBezTo>
                  <a:pt x="6268207" y="3064328"/>
                  <a:pt x="5987168" y="2783551"/>
                  <a:pt x="5936893" y="2430686"/>
                </a:cubicBezTo>
                <a:cubicBezTo>
                  <a:pt x="5936725" y="2430633"/>
                  <a:pt x="5936557" y="2430628"/>
                  <a:pt x="5936387" y="2430623"/>
                </a:cubicBezTo>
                <a:lnTo>
                  <a:pt x="5935849" y="2423947"/>
                </a:lnTo>
                <a:cubicBezTo>
                  <a:pt x="5930790" y="2393697"/>
                  <a:pt x="5928340" y="2362806"/>
                  <a:pt x="5928382" y="2331471"/>
                </a:cubicBezTo>
                <a:cubicBezTo>
                  <a:pt x="5927070" y="2325843"/>
                  <a:pt x="5927011" y="2320176"/>
                  <a:pt x="5927011" y="2314495"/>
                </a:cubicBezTo>
                <a:lnTo>
                  <a:pt x="5927605" y="2303055"/>
                </a:lnTo>
                <a:lnTo>
                  <a:pt x="5928103" y="2303088"/>
                </a:lnTo>
                <a:close/>
                <a:moveTo>
                  <a:pt x="5905378" y="2302594"/>
                </a:moveTo>
                <a:lnTo>
                  <a:pt x="5905404" y="2303088"/>
                </a:lnTo>
                <a:lnTo>
                  <a:pt x="5905902" y="2303055"/>
                </a:lnTo>
                <a:lnTo>
                  <a:pt x="5906496" y="2314495"/>
                </a:lnTo>
                <a:cubicBezTo>
                  <a:pt x="5906496" y="2320176"/>
                  <a:pt x="5906438" y="2325843"/>
                  <a:pt x="5905126" y="2331471"/>
                </a:cubicBezTo>
                <a:cubicBezTo>
                  <a:pt x="5905168" y="2362806"/>
                  <a:pt x="5902717" y="2393697"/>
                  <a:pt x="5897659" y="2423947"/>
                </a:cubicBezTo>
                <a:lnTo>
                  <a:pt x="5897120" y="2430623"/>
                </a:lnTo>
                <a:cubicBezTo>
                  <a:pt x="5896951" y="2430628"/>
                  <a:pt x="5896782" y="2430633"/>
                  <a:pt x="5896615" y="2430686"/>
                </a:cubicBezTo>
                <a:cubicBezTo>
                  <a:pt x="5846339" y="2783551"/>
                  <a:pt x="5565300" y="3064328"/>
                  <a:pt x="5206449" y="3123727"/>
                </a:cubicBezTo>
                <a:lnTo>
                  <a:pt x="5206334" y="3124875"/>
                </a:lnTo>
                <a:cubicBezTo>
                  <a:pt x="5201022" y="3125886"/>
                  <a:pt x="5195693" y="3126834"/>
                  <a:pt x="5190116" y="3126415"/>
                </a:cubicBezTo>
                <a:cubicBezTo>
                  <a:pt x="5158944" y="3131969"/>
                  <a:pt x="5127065" y="3134950"/>
                  <a:pt x="5094690" y="3135477"/>
                </a:cubicBezTo>
                <a:lnTo>
                  <a:pt x="5077571" y="3137103"/>
                </a:lnTo>
                <a:lnTo>
                  <a:pt x="5077545" y="3136608"/>
                </a:lnTo>
                <a:lnTo>
                  <a:pt x="5077046" y="3136641"/>
                </a:lnTo>
                <a:cubicBezTo>
                  <a:pt x="5076480" y="3132839"/>
                  <a:pt x="5076453" y="3129023"/>
                  <a:pt x="5076453" y="3125201"/>
                </a:cubicBezTo>
                <a:cubicBezTo>
                  <a:pt x="5076453" y="3119519"/>
                  <a:pt x="5076512" y="3113850"/>
                  <a:pt x="5077824" y="3108220"/>
                </a:cubicBezTo>
                <a:cubicBezTo>
                  <a:pt x="5077782" y="3076892"/>
                  <a:pt x="5080231" y="3046007"/>
                  <a:pt x="5085288" y="3015763"/>
                </a:cubicBezTo>
                <a:lnTo>
                  <a:pt x="5085828" y="3009073"/>
                </a:lnTo>
                <a:cubicBezTo>
                  <a:pt x="5085997" y="3009068"/>
                  <a:pt x="5086166" y="3009063"/>
                  <a:pt x="5086334" y="3009010"/>
                </a:cubicBezTo>
                <a:cubicBezTo>
                  <a:pt x="5136610" y="2656144"/>
                  <a:pt x="5417649" y="2375367"/>
                  <a:pt x="5776501" y="2315969"/>
                </a:cubicBezTo>
                <a:lnTo>
                  <a:pt x="5776617" y="2314821"/>
                </a:lnTo>
                <a:cubicBezTo>
                  <a:pt x="5781926" y="2313811"/>
                  <a:pt x="5787253" y="2312863"/>
                  <a:pt x="5792829" y="2313282"/>
                </a:cubicBezTo>
                <a:cubicBezTo>
                  <a:pt x="5824013" y="2307725"/>
                  <a:pt x="5855905" y="2304744"/>
                  <a:pt x="5888291" y="2304217"/>
                </a:cubicBezTo>
                <a:close/>
                <a:moveTo>
                  <a:pt x="4235979" y="2302594"/>
                </a:moveTo>
                <a:lnTo>
                  <a:pt x="4253065" y="2304217"/>
                </a:lnTo>
                <a:cubicBezTo>
                  <a:pt x="4285451" y="2304744"/>
                  <a:pt x="4317343" y="2307725"/>
                  <a:pt x="4348528" y="2313282"/>
                </a:cubicBezTo>
                <a:cubicBezTo>
                  <a:pt x="4354104" y="2312863"/>
                  <a:pt x="4359431" y="2313811"/>
                  <a:pt x="4364739" y="2314821"/>
                </a:cubicBezTo>
                <a:lnTo>
                  <a:pt x="4364856" y="2315969"/>
                </a:lnTo>
                <a:cubicBezTo>
                  <a:pt x="4723707" y="2375367"/>
                  <a:pt x="5004746" y="2656144"/>
                  <a:pt x="5055022" y="3009010"/>
                </a:cubicBezTo>
                <a:cubicBezTo>
                  <a:pt x="5055190" y="3009063"/>
                  <a:pt x="5055359" y="3009068"/>
                  <a:pt x="5055528" y="3009073"/>
                </a:cubicBezTo>
                <a:lnTo>
                  <a:pt x="5056068" y="3015763"/>
                </a:lnTo>
                <a:cubicBezTo>
                  <a:pt x="5061125" y="3046007"/>
                  <a:pt x="5063574" y="3076892"/>
                  <a:pt x="5063532" y="3108220"/>
                </a:cubicBezTo>
                <a:cubicBezTo>
                  <a:pt x="5064844" y="3113850"/>
                  <a:pt x="5064903" y="3119519"/>
                  <a:pt x="5064903" y="3125201"/>
                </a:cubicBezTo>
                <a:cubicBezTo>
                  <a:pt x="5064903" y="3129023"/>
                  <a:pt x="5064876" y="3132839"/>
                  <a:pt x="5064310" y="3136641"/>
                </a:cubicBezTo>
                <a:lnTo>
                  <a:pt x="5063811" y="3136608"/>
                </a:lnTo>
                <a:lnTo>
                  <a:pt x="5063785" y="3137103"/>
                </a:lnTo>
                <a:lnTo>
                  <a:pt x="5046666" y="3135477"/>
                </a:lnTo>
                <a:cubicBezTo>
                  <a:pt x="5014292" y="3134950"/>
                  <a:pt x="4982412" y="3131969"/>
                  <a:pt x="4951241" y="3126415"/>
                </a:cubicBezTo>
                <a:cubicBezTo>
                  <a:pt x="4945663" y="3126834"/>
                  <a:pt x="4940334" y="3125886"/>
                  <a:pt x="4935023" y="3124875"/>
                </a:cubicBezTo>
                <a:lnTo>
                  <a:pt x="4934907" y="3123727"/>
                </a:lnTo>
                <a:cubicBezTo>
                  <a:pt x="4576056" y="3064328"/>
                  <a:pt x="4295017" y="2783551"/>
                  <a:pt x="4244741" y="2430686"/>
                </a:cubicBezTo>
                <a:cubicBezTo>
                  <a:pt x="4244574" y="2430633"/>
                  <a:pt x="4244405" y="2430628"/>
                  <a:pt x="4244236" y="2430623"/>
                </a:cubicBezTo>
                <a:lnTo>
                  <a:pt x="4243697" y="2423947"/>
                </a:lnTo>
                <a:cubicBezTo>
                  <a:pt x="4238639" y="2393697"/>
                  <a:pt x="4236188" y="2362806"/>
                  <a:pt x="4236230" y="2331471"/>
                </a:cubicBezTo>
                <a:cubicBezTo>
                  <a:pt x="4234918" y="2325843"/>
                  <a:pt x="4234860" y="2320176"/>
                  <a:pt x="4234860" y="2314495"/>
                </a:cubicBezTo>
                <a:lnTo>
                  <a:pt x="4235454" y="2303055"/>
                </a:lnTo>
                <a:lnTo>
                  <a:pt x="4235952" y="2303088"/>
                </a:lnTo>
                <a:close/>
                <a:moveTo>
                  <a:pt x="4213227" y="2302594"/>
                </a:moveTo>
                <a:lnTo>
                  <a:pt x="4213253" y="2303088"/>
                </a:lnTo>
                <a:lnTo>
                  <a:pt x="4213751" y="2303055"/>
                </a:lnTo>
                <a:lnTo>
                  <a:pt x="4214345" y="2314495"/>
                </a:lnTo>
                <a:cubicBezTo>
                  <a:pt x="4214345" y="2320176"/>
                  <a:pt x="4214286" y="2325843"/>
                  <a:pt x="4212974" y="2331471"/>
                </a:cubicBezTo>
                <a:cubicBezTo>
                  <a:pt x="4213016" y="2362806"/>
                  <a:pt x="4210566" y="2393697"/>
                  <a:pt x="4205507" y="2423947"/>
                </a:cubicBezTo>
                <a:lnTo>
                  <a:pt x="4204969" y="2430623"/>
                </a:lnTo>
                <a:cubicBezTo>
                  <a:pt x="4204799" y="2430628"/>
                  <a:pt x="4204631" y="2430633"/>
                  <a:pt x="4204463" y="2430686"/>
                </a:cubicBezTo>
                <a:cubicBezTo>
                  <a:pt x="4154188" y="2783551"/>
                  <a:pt x="3873149" y="3064328"/>
                  <a:pt x="3514297" y="3123727"/>
                </a:cubicBezTo>
                <a:lnTo>
                  <a:pt x="3514181" y="3124875"/>
                </a:lnTo>
                <a:cubicBezTo>
                  <a:pt x="3508871" y="3125886"/>
                  <a:pt x="3503542" y="3126834"/>
                  <a:pt x="3497965" y="3126415"/>
                </a:cubicBezTo>
                <a:cubicBezTo>
                  <a:pt x="3466793" y="3131969"/>
                  <a:pt x="3434912" y="3134950"/>
                  <a:pt x="3402538" y="3135477"/>
                </a:cubicBezTo>
                <a:lnTo>
                  <a:pt x="3385420" y="3137103"/>
                </a:lnTo>
                <a:lnTo>
                  <a:pt x="3385394" y="3136608"/>
                </a:lnTo>
                <a:lnTo>
                  <a:pt x="3384895" y="3136641"/>
                </a:lnTo>
                <a:cubicBezTo>
                  <a:pt x="3384329" y="3132839"/>
                  <a:pt x="3384302" y="3129023"/>
                  <a:pt x="3384302" y="3125201"/>
                </a:cubicBezTo>
                <a:cubicBezTo>
                  <a:pt x="3384302" y="3119519"/>
                  <a:pt x="3384360" y="3113850"/>
                  <a:pt x="3385672" y="3108220"/>
                </a:cubicBezTo>
                <a:cubicBezTo>
                  <a:pt x="3385630" y="3076892"/>
                  <a:pt x="3388080" y="3046007"/>
                  <a:pt x="3393136" y="3015763"/>
                </a:cubicBezTo>
                <a:lnTo>
                  <a:pt x="3393677" y="3009073"/>
                </a:lnTo>
                <a:cubicBezTo>
                  <a:pt x="3393845" y="3009068"/>
                  <a:pt x="3394015" y="3009063"/>
                  <a:pt x="3394182" y="3009010"/>
                </a:cubicBezTo>
                <a:cubicBezTo>
                  <a:pt x="3444459" y="2656144"/>
                  <a:pt x="3725498" y="2375367"/>
                  <a:pt x="4084348" y="2315969"/>
                </a:cubicBezTo>
                <a:lnTo>
                  <a:pt x="4084465" y="2314821"/>
                </a:lnTo>
                <a:cubicBezTo>
                  <a:pt x="4089774" y="2313811"/>
                  <a:pt x="4095102" y="2312863"/>
                  <a:pt x="4100678" y="2313282"/>
                </a:cubicBezTo>
                <a:cubicBezTo>
                  <a:pt x="4131861" y="2307725"/>
                  <a:pt x="4163754" y="2304744"/>
                  <a:pt x="4196139" y="2304217"/>
                </a:cubicBezTo>
                <a:close/>
                <a:moveTo>
                  <a:pt x="2543827" y="2302594"/>
                </a:moveTo>
                <a:lnTo>
                  <a:pt x="2560914" y="2304217"/>
                </a:lnTo>
                <a:cubicBezTo>
                  <a:pt x="2593300" y="2304744"/>
                  <a:pt x="2625192" y="2307725"/>
                  <a:pt x="2656376" y="2313282"/>
                </a:cubicBezTo>
                <a:cubicBezTo>
                  <a:pt x="2661952" y="2312863"/>
                  <a:pt x="2667280" y="2313811"/>
                  <a:pt x="2672588" y="2314821"/>
                </a:cubicBezTo>
                <a:lnTo>
                  <a:pt x="2672706" y="2315969"/>
                </a:lnTo>
                <a:cubicBezTo>
                  <a:pt x="3031556" y="2375367"/>
                  <a:pt x="3312595" y="2656144"/>
                  <a:pt x="3362871" y="3009010"/>
                </a:cubicBezTo>
                <a:cubicBezTo>
                  <a:pt x="3363039" y="3009063"/>
                  <a:pt x="3363208" y="3009068"/>
                  <a:pt x="3363377" y="3009073"/>
                </a:cubicBezTo>
                <a:lnTo>
                  <a:pt x="3363917" y="3015763"/>
                </a:lnTo>
                <a:cubicBezTo>
                  <a:pt x="3368974" y="3046007"/>
                  <a:pt x="3371423" y="3076892"/>
                  <a:pt x="3371381" y="3108220"/>
                </a:cubicBezTo>
                <a:cubicBezTo>
                  <a:pt x="3372693" y="3113850"/>
                  <a:pt x="3372752" y="3119519"/>
                  <a:pt x="3372752" y="3125201"/>
                </a:cubicBezTo>
                <a:cubicBezTo>
                  <a:pt x="3372752" y="3129023"/>
                  <a:pt x="3372725" y="3132839"/>
                  <a:pt x="3372159" y="3136641"/>
                </a:cubicBezTo>
                <a:lnTo>
                  <a:pt x="3371660" y="3136608"/>
                </a:lnTo>
                <a:lnTo>
                  <a:pt x="3371634" y="3137103"/>
                </a:lnTo>
                <a:lnTo>
                  <a:pt x="3354515" y="3135477"/>
                </a:lnTo>
                <a:cubicBezTo>
                  <a:pt x="3322141" y="3134950"/>
                  <a:pt x="3290261" y="3131969"/>
                  <a:pt x="3259089" y="3126415"/>
                </a:cubicBezTo>
                <a:cubicBezTo>
                  <a:pt x="3253512" y="3126834"/>
                  <a:pt x="3248183" y="3125886"/>
                  <a:pt x="3242872" y="3124875"/>
                </a:cubicBezTo>
                <a:lnTo>
                  <a:pt x="3242756" y="3123727"/>
                </a:lnTo>
                <a:cubicBezTo>
                  <a:pt x="2883905" y="3064328"/>
                  <a:pt x="2602866" y="2783551"/>
                  <a:pt x="2552590" y="2430686"/>
                </a:cubicBezTo>
                <a:cubicBezTo>
                  <a:pt x="2552423" y="2430633"/>
                  <a:pt x="2552254" y="2430628"/>
                  <a:pt x="2552085" y="2430623"/>
                </a:cubicBezTo>
                <a:lnTo>
                  <a:pt x="2551547" y="2423947"/>
                </a:lnTo>
                <a:cubicBezTo>
                  <a:pt x="2546488" y="2393697"/>
                  <a:pt x="2544037" y="2362806"/>
                  <a:pt x="2544079" y="2331471"/>
                </a:cubicBezTo>
                <a:cubicBezTo>
                  <a:pt x="2542767" y="2325843"/>
                  <a:pt x="2542709" y="2320176"/>
                  <a:pt x="2542709" y="2314495"/>
                </a:cubicBezTo>
                <a:lnTo>
                  <a:pt x="2543303" y="2303055"/>
                </a:lnTo>
                <a:lnTo>
                  <a:pt x="2543801" y="2303088"/>
                </a:lnTo>
                <a:close/>
                <a:moveTo>
                  <a:pt x="2521076" y="2302594"/>
                </a:moveTo>
                <a:lnTo>
                  <a:pt x="2521102" y="2303088"/>
                </a:lnTo>
                <a:lnTo>
                  <a:pt x="2521600" y="2303055"/>
                </a:lnTo>
                <a:lnTo>
                  <a:pt x="2522194" y="2314495"/>
                </a:lnTo>
                <a:cubicBezTo>
                  <a:pt x="2522194" y="2320176"/>
                  <a:pt x="2522135" y="2325843"/>
                  <a:pt x="2520823" y="2331471"/>
                </a:cubicBezTo>
                <a:cubicBezTo>
                  <a:pt x="2520865" y="2362806"/>
                  <a:pt x="2518415" y="2393697"/>
                  <a:pt x="2513356" y="2423947"/>
                </a:cubicBezTo>
                <a:lnTo>
                  <a:pt x="2512818" y="2430623"/>
                </a:lnTo>
                <a:cubicBezTo>
                  <a:pt x="2512648" y="2430628"/>
                  <a:pt x="2512480" y="2430633"/>
                  <a:pt x="2512312" y="2430686"/>
                </a:cubicBezTo>
                <a:cubicBezTo>
                  <a:pt x="2462037" y="2783551"/>
                  <a:pt x="2180998" y="3064328"/>
                  <a:pt x="1822147" y="3123727"/>
                </a:cubicBezTo>
                <a:lnTo>
                  <a:pt x="1822030" y="3124875"/>
                </a:lnTo>
                <a:cubicBezTo>
                  <a:pt x="1816720" y="3125886"/>
                  <a:pt x="1811391" y="3126834"/>
                  <a:pt x="1805814" y="3126415"/>
                </a:cubicBezTo>
                <a:cubicBezTo>
                  <a:pt x="1774642" y="3131969"/>
                  <a:pt x="1742762" y="3134950"/>
                  <a:pt x="1710387" y="3135477"/>
                </a:cubicBezTo>
                <a:lnTo>
                  <a:pt x="1693269" y="3137103"/>
                </a:lnTo>
                <a:lnTo>
                  <a:pt x="1693243" y="3136608"/>
                </a:lnTo>
                <a:lnTo>
                  <a:pt x="1692744" y="3136641"/>
                </a:lnTo>
                <a:cubicBezTo>
                  <a:pt x="1692178" y="3132839"/>
                  <a:pt x="1692151" y="3129023"/>
                  <a:pt x="1692151" y="3125201"/>
                </a:cubicBezTo>
                <a:cubicBezTo>
                  <a:pt x="1692151" y="3119519"/>
                  <a:pt x="1692209" y="3113850"/>
                  <a:pt x="1693521" y="3108220"/>
                </a:cubicBezTo>
                <a:cubicBezTo>
                  <a:pt x="1693479" y="3076892"/>
                  <a:pt x="1695929" y="3046007"/>
                  <a:pt x="1700985" y="3015763"/>
                </a:cubicBezTo>
                <a:lnTo>
                  <a:pt x="1701526" y="3009073"/>
                </a:lnTo>
                <a:cubicBezTo>
                  <a:pt x="1701694" y="3009068"/>
                  <a:pt x="1701864" y="3009063"/>
                  <a:pt x="1702031" y="3009010"/>
                </a:cubicBezTo>
                <a:cubicBezTo>
                  <a:pt x="1752308" y="2656144"/>
                  <a:pt x="2033347" y="2375367"/>
                  <a:pt x="2392197" y="2315969"/>
                </a:cubicBezTo>
                <a:lnTo>
                  <a:pt x="2392314" y="2314821"/>
                </a:lnTo>
                <a:cubicBezTo>
                  <a:pt x="2397623" y="2313811"/>
                  <a:pt x="2402951" y="2312863"/>
                  <a:pt x="2408527" y="2313282"/>
                </a:cubicBezTo>
                <a:cubicBezTo>
                  <a:pt x="2439710" y="2307725"/>
                  <a:pt x="2471603" y="2304744"/>
                  <a:pt x="2503988" y="2304217"/>
                </a:cubicBezTo>
                <a:close/>
                <a:moveTo>
                  <a:pt x="851676" y="2302594"/>
                </a:moveTo>
                <a:lnTo>
                  <a:pt x="868763" y="2304217"/>
                </a:lnTo>
                <a:cubicBezTo>
                  <a:pt x="901149" y="2304744"/>
                  <a:pt x="933041" y="2307725"/>
                  <a:pt x="964225" y="2313282"/>
                </a:cubicBezTo>
                <a:cubicBezTo>
                  <a:pt x="969801" y="2312863"/>
                  <a:pt x="975129" y="2313811"/>
                  <a:pt x="980437" y="2314821"/>
                </a:cubicBezTo>
                <a:lnTo>
                  <a:pt x="980555" y="2315969"/>
                </a:lnTo>
                <a:cubicBezTo>
                  <a:pt x="1339405" y="2375367"/>
                  <a:pt x="1620444" y="2656144"/>
                  <a:pt x="1670720" y="3009010"/>
                </a:cubicBezTo>
                <a:cubicBezTo>
                  <a:pt x="1670888" y="3009063"/>
                  <a:pt x="1671057" y="3009068"/>
                  <a:pt x="1671226" y="3009073"/>
                </a:cubicBezTo>
                <a:lnTo>
                  <a:pt x="1671766" y="3015763"/>
                </a:lnTo>
                <a:cubicBezTo>
                  <a:pt x="1676823" y="3046007"/>
                  <a:pt x="1679272" y="3076892"/>
                  <a:pt x="1679230" y="3108220"/>
                </a:cubicBezTo>
                <a:cubicBezTo>
                  <a:pt x="1680542" y="3113850"/>
                  <a:pt x="1680601" y="3119519"/>
                  <a:pt x="1680601" y="3125201"/>
                </a:cubicBezTo>
                <a:cubicBezTo>
                  <a:pt x="1680601" y="3129023"/>
                  <a:pt x="1680574" y="3132839"/>
                  <a:pt x="1680008" y="3136641"/>
                </a:cubicBezTo>
                <a:lnTo>
                  <a:pt x="1679509" y="3136608"/>
                </a:lnTo>
                <a:lnTo>
                  <a:pt x="1679483" y="3137103"/>
                </a:lnTo>
                <a:lnTo>
                  <a:pt x="1662364" y="3135477"/>
                </a:lnTo>
                <a:cubicBezTo>
                  <a:pt x="1629990" y="3134950"/>
                  <a:pt x="1598110" y="3131969"/>
                  <a:pt x="1566938" y="3126415"/>
                </a:cubicBezTo>
                <a:cubicBezTo>
                  <a:pt x="1561361" y="3126834"/>
                  <a:pt x="1556032" y="3125886"/>
                  <a:pt x="1550721" y="3124875"/>
                </a:cubicBezTo>
                <a:lnTo>
                  <a:pt x="1550605" y="3123727"/>
                </a:lnTo>
                <a:cubicBezTo>
                  <a:pt x="1191754" y="3064328"/>
                  <a:pt x="910715" y="2783551"/>
                  <a:pt x="860439" y="2430686"/>
                </a:cubicBezTo>
                <a:cubicBezTo>
                  <a:pt x="860272" y="2430633"/>
                  <a:pt x="860103" y="2430628"/>
                  <a:pt x="859934" y="2430623"/>
                </a:cubicBezTo>
                <a:lnTo>
                  <a:pt x="859396" y="2423947"/>
                </a:lnTo>
                <a:cubicBezTo>
                  <a:pt x="854337" y="2393697"/>
                  <a:pt x="851886" y="2362806"/>
                  <a:pt x="851928" y="2331471"/>
                </a:cubicBezTo>
                <a:cubicBezTo>
                  <a:pt x="850616" y="2325843"/>
                  <a:pt x="850558" y="2320176"/>
                  <a:pt x="850558" y="2314495"/>
                </a:cubicBezTo>
                <a:lnTo>
                  <a:pt x="851152" y="2303055"/>
                </a:lnTo>
                <a:lnTo>
                  <a:pt x="851650" y="2303088"/>
                </a:lnTo>
                <a:close/>
                <a:moveTo>
                  <a:pt x="828925" y="2302594"/>
                </a:moveTo>
                <a:lnTo>
                  <a:pt x="828951" y="2303088"/>
                </a:lnTo>
                <a:lnTo>
                  <a:pt x="829449" y="2303055"/>
                </a:lnTo>
                <a:lnTo>
                  <a:pt x="830043" y="2314495"/>
                </a:lnTo>
                <a:cubicBezTo>
                  <a:pt x="830043" y="2320176"/>
                  <a:pt x="829984" y="2325843"/>
                  <a:pt x="828672" y="2331471"/>
                </a:cubicBezTo>
                <a:cubicBezTo>
                  <a:pt x="828714" y="2362806"/>
                  <a:pt x="826264" y="2393697"/>
                  <a:pt x="821205" y="2423947"/>
                </a:cubicBezTo>
                <a:lnTo>
                  <a:pt x="820667" y="2430623"/>
                </a:lnTo>
                <a:cubicBezTo>
                  <a:pt x="820497" y="2430628"/>
                  <a:pt x="820329" y="2430633"/>
                  <a:pt x="820161" y="2430686"/>
                </a:cubicBezTo>
                <a:cubicBezTo>
                  <a:pt x="769886" y="2783551"/>
                  <a:pt x="488847" y="3064328"/>
                  <a:pt x="129995" y="3123727"/>
                </a:cubicBezTo>
                <a:lnTo>
                  <a:pt x="129879" y="3124875"/>
                </a:lnTo>
                <a:cubicBezTo>
                  <a:pt x="124569" y="3125886"/>
                  <a:pt x="119240" y="3126834"/>
                  <a:pt x="113663" y="3126415"/>
                </a:cubicBezTo>
                <a:cubicBezTo>
                  <a:pt x="82491" y="3131969"/>
                  <a:pt x="50611" y="3134950"/>
                  <a:pt x="18236" y="3135477"/>
                </a:cubicBezTo>
                <a:lnTo>
                  <a:pt x="1118" y="3137103"/>
                </a:lnTo>
                <a:lnTo>
                  <a:pt x="1092" y="3136608"/>
                </a:lnTo>
                <a:lnTo>
                  <a:pt x="593" y="3136641"/>
                </a:lnTo>
                <a:cubicBezTo>
                  <a:pt x="27" y="3132839"/>
                  <a:pt x="0" y="3129023"/>
                  <a:pt x="0" y="3125201"/>
                </a:cubicBezTo>
                <a:cubicBezTo>
                  <a:pt x="0" y="3119519"/>
                  <a:pt x="58" y="3113850"/>
                  <a:pt x="1370" y="3108220"/>
                </a:cubicBezTo>
                <a:cubicBezTo>
                  <a:pt x="1328" y="3076892"/>
                  <a:pt x="3778" y="3046007"/>
                  <a:pt x="8835" y="3015763"/>
                </a:cubicBezTo>
                <a:lnTo>
                  <a:pt x="9375" y="3009073"/>
                </a:lnTo>
                <a:cubicBezTo>
                  <a:pt x="9543" y="3009068"/>
                  <a:pt x="9713" y="3009063"/>
                  <a:pt x="9880" y="3009010"/>
                </a:cubicBezTo>
                <a:cubicBezTo>
                  <a:pt x="60157" y="2656144"/>
                  <a:pt x="341196" y="2375367"/>
                  <a:pt x="700046" y="2315969"/>
                </a:cubicBezTo>
                <a:lnTo>
                  <a:pt x="700163" y="2314821"/>
                </a:lnTo>
                <a:cubicBezTo>
                  <a:pt x="705472" y="2313811"/>
                  <a:pt x="710800" y="2312863"/>
                  <a:pt x="716376" y="2313282"/>
                </a:cubicBezTo>
                <a:cubicBezTo>
                  <a:pt x="747559" y="2307725"/>
                  <a:pt x="779452" y="2304744"/>
                  <a:pt x="811837" y="2304217"/>
                </a:cubicBezTo>
                <a:close/>
                <a:moveTo>
                  <a:pt x="8305836" y="1608087"/>
                </a:moveTo>
                <a:cubicBezTo>
                  <a:pt x="8030646" y="1666766"/>
                  <a:pt x="7815802" y="1879876"/>
                  <a:pt x="7762527" y="2148655"/>
                </a:cubicBezTo>
                <a:cubicBezTo>
                  <a:pt x="8037717" y="2089976"/>
                  <a:pt x="8252560" y="1876866"/>
                  <a:pt x="8305836" y="1608087"/>
                </a:cubicBezTo>
                <a:close/>
                <a:moveTo>
                  <a:pt x="6911971" y="1608087"/>
                </a:moveTo>
                <a:cubicBezTo>
                  <a:pt x="6965247" y="1876866"/>
                  <a:pt x="7180090" y="2089976"/>
                  <a:pt x="7455280" y="2148655"/>
                </a:cubicBezTo>
                <a:cubicBezTo>
                  <a:pt x="7402005" y="1879876"/>
                  <a:pt x="7187161" y="1666766"/>
                  <a:pt x="6911971" y="1608087"/>
                </a:cubicBezTo>
                <a:close/>
                <a:moveTo>
                  <a:pt x="6613685" y="1608087"/>
                </a:moveTo>
                <a:cubicBezTo>
                  <a:pt x="6338495" y="1666766"/>
                  <a:pt x="6123651" y="1879876"/>
                  <a:pt x="6070376" y="2148655"/>
                </a:cubicBezTo>
                <a:cubicBezTo>
                  <a:pt x="6345566" y="2089976"/>
                  <a:pt x="6560409" y="1876866"/>
                  <a:pt x="6613685" y="1608087"/>
                </a:cubicBezTo>
                <a:close/>
                <a:moveTo>
                  <a:pt x="5219820" y="1608087"/>
                </a:moveTo>
                <a:cubicBezTo>
                  <a:pt x="5273096" y="1876866"/>
                  <a:pt x="5487939" y="2089976"/>
                  <a:pt x="5763129" y="2148655"/>
                </a:cubicBezTo>
                <a:cubicBezTo>
                  <a:pt x="5709854" y="1879876"/>
                  <a:pt x="5495010" y="1666766"/>
                  <a:pt x="5219820" y="1608087"/>
                </a:cubicBezTo>
                <a:close/>
                <a:moveTo>
                  <a:pt x="4921534" y="1608087"/>
                </a:moveTo>
                <a:cubicBezTo>
                  <a:pt x="4646344" y="1666766"/>
                  <a:pt x="4431500" y="1879876"/>
                  <a:pt x="4378225" y="2148655"/>
                </a:cubicBezTo>
                <a:cubicBezTo>
                  <a:pt x="4653415" y="2089976"/>
                  <a:pt x="4868259" y="1876866"/>
                  <a:pt x="4921534" y="1608087"/>
                </a:cubicBezTo>
                <a:close/>
                <a:moveTo>
                  <a:pt x="3527669" y="1608087"/>
                </a:moveTo>
                <a:cubicBezTo>
                  <a:pt x="3580945" y="1876866"/>
                  <a:pt x="3795788" y="2089976"/>
                  <a:pt x="4070978" y="2148655"/>
                </a:cubicBezTo>
                <a:cubicBezTo>
                  <a:pt x="4017703" y="1879876"/>
                  <a:pt x="3802859" y="1666766"/>
                  <a:pt x="3527669" y="1608087"/>
                </a:cubicBezTo>
                <a:close/>
                <a:moveTo>
                  <a:pt x="3229383" y="1608087"/>
                </a:moveTo>
                <a:cubicBezTo>
                  <a:pt x="2954193" y="1666766"/>
                  <a:pt x="2739349" y="1879876"/>
                  <a:pt x="2686074" y="2148655"/>
                </a:cubicBezTo>
                <a:cubicBezTo>
                  <a:pt x="2961264" y="2089976"/>
                  <a:pt x="3176107" y="1876866"/>
                  <a:pt x="3229383" y="1608087"/>
                </a:cubicBezTo>
                <a:close/>
                <a:moveTo>
                  <a:pt x="1835518" y="1608087"/>
                </a:moveTo>
                <a:cubicBezTo>
                  <a:pt x="1888794" y="1876866"/>
                  <a:pt x="2103637" y="2089976"/>
                  <a:pt x="2378827" y="2148655"/>
                </a:cubicBezTo>
                <a:cubicBezTo>
                  <a:pt x="2325552" y="1879876"/>
                  <a:pt x="2110708" y="1666766"/>
                  <a:pt x="1835518" y="1608087"/>
                </a:cubicBezTo>
                <a:close/>
                <a:moveTo>
                  <a:pt x="1537232" y="1608087"/>
                </a:moveTo>
                <a:cubicBezTo>
                  <a:pt x="1262042" y="1666766"/>
                  <a:pt x="1047198" y="1879876"/>
                  <a:pt x="993923" y="2148655"/>
                </a:cubicBezTo>
                <a:cubicBezTo>
                  <a:pt x="1269113" y="2089976"/>
                  <a:pt x="1483956" y="1876866"/>
                  <a:pt x="1537232" y="1608087"/>
                </a:cubicBezTo>
                <a:close/>
                <a:moveTo>
                  <a:pt x="143367" y="1608087"/>
                </a:moveTo>
                <a:cubicBezTo>
                  <a:pt x="196643" y="1876866"/>
                  <a:pt x="411486" y="2089976"/>
                  <a:pt x="686676" y="2148655"/>
                </a:cubicBezTo>
                <a:cubicBezTo>
                  <a:pt x="633401" y="1879876"/>
                  <a:pt x="418557" y="1666766"/>
                  <a:pt x="143367" y="1608087"/>
                </a:cubicBezTo>
                <a:close/>
                <a:moveTo>
                  <a:pt x="8461873" y="1464394"/>
                </a:moveTo>
                <a:lnTo>
                  <a:pt x="8478960" y="1466004"/>
                </a:lnTo>
                <a:cubicBezTo>
                  <a:pt x="8511346" y="1466527"/>
                  <a:pt x="8543239" y="1469485"/>
                  <a:pt x="8574422" y="1474998"/>
                </a:cubicBezTo>
                <a:cubicBezTo>
                  <a:pt x="8579998" y="1474582"/>
                  <a:pt x="8585326" y="1475523"/>
                  <a:pt x="8590635" y="1476525"/>
                </a:cubicBezTo>
                <a:lnTo>
                  <a:pt x="8590752" y="1477664"/>
                </a:lnTo>
                <a:cubicBezTo>
                  <a:pt x="8815033" y="1514497"/>
                  <a:pt x="9008920" y="1637126"/>
                  <a:pt x="9135069" y="1809390"/>
                </a:cubicBezTo>
                <a:lnTo>
                  <a:pt x="9139239" y="1816149"/>
                </a:lnTo>
                <a:lnTo>
                  <a:pt x="9139239" y="2119309"/>
                </a:lnTo>
                <a:lnTo>
                  <a:pt x="9120077" y="2050665"/>
                </a:lnTo>
                <a:cubicBezTo>
                  <a:pt x="9039502" y="1829012"/>
                  <a:pt x="8844913" y="1659431"/>
                  <a:pt x="8604122" y="1608087"/>
                </a:cubicBezTo>
                <a:cubicBezTo>
                  <a:pt x="8650738" y="1843269"/>
                  <a:pt x="8821055" y="2035829"/>
                  <a:pt x="9047261" y="2119605"/>
                </a:cubicBezTo>
                <a:lnTo>
                  <a:pt x="9139239" y="2146279"/>
                </a:lnTo>
                <a:lnTo>
                  <a:pt x="9139239" y="2273778"/>
                </a:lnTo>
                <a:lnTo>
                  <a:pt x="9030179" y="2246972"/>
                </a:lnTo>
                <a:cubicBezTo>
                  <a:pt x="8735297" y="2149386"/>
                  <a:pt x="8514628" y="1897812"/>
                  <a:pt x="8470637" y="1591480"/>
                </a:cubicBezTo>
                <a:cubicBezTo>
                  <a:pt x="8470469" y="1591427"/>
                  <a:pt x="8470301" y="1591423"/>
                  <a:pt x="8470131" y="1591418"/>
                </a:cubicBezTo>
                <a:lnTo>
                  <a:pt x="8469593" y="1584794"/>
                </a:lnTo>
                <a:cubicBezTo>
                  <a:pt x="8464534" y="1554782"/>
                  <a:pt x="8462083" y="1524133"/>
                  <a:pt x="8462126" y="1493044"/>
                </a:cubicBezTo>
                <a:cubicBezTo>
                  <a:pt x="8460814" y="1487460"/>
                  <a:pt x="8460755" y="1481838"/>
                  <a:pt x="8460755" y="1476202"/>
                </a:cubicBezTo>
                <a:lnTo>
                  <a:pt x="8461349" y="1464852"/>
                </a:lnTo>
                <a:lnTo>
                  <a:pt x="8461847" y="1464884"/>
                </a:lnTo>
                <a:close/>
                <a:moveTo>
                  <a:pt x="8448085" y="1464394"/>
                </a:moveTo>
                <a:lnTo>
                  <a:pt x="8448111" y="1464884"/>
                </a:lnTo>
                <a:lnTo>
                  <a:pt x="8448609" y="1464852"/>
                </a:lnTo>
                <a:lnTo>
                  <a:pt x="8449203" y="1476202"/>
                </a:lnTo>
                <a:cubicBezTo>
                  <a:pt x="8449203" y="1481838"/>
                  <a:pt x="8449144" y="1487460"/>
                  <a:pt x="8447832" y="1493044"/>
                </a:cubicBezTo>
                <a:cubicBezTo>
                  <a:pt x="8447875" y="1524133"/>
                  <a:pt x="8445424" y="1554782"/>
                  <a:pt x="8440365" y="1584794"/>
                </a:cubicBezTo>
                <a:lnTo>
                  <a:pt x="8439827" y="1591418"/>
                </a:lnTo>
                <a:cubicBezTo>
                  <a:pt x="8439657" y="1591423"/>
                  <a:pt x="8439489" y="1591427"/>
                  <a:pt x="8439321" y="1591480"/>
                </a:cubicBezTo>
                <a:cubicBezTo>
                  <a:pt x="8389046" y="1941574"/>
                  <a:pt x="8108007" y="2220146"/>
                  <a:pt x="7749156" y="2279078"/>
                </a:cubicBezTo>
                <a:lnTo>
                  <a:pt x="7749040" y="2280217"/>
                </a:lnTo>
                <a:cubicBezTo>
                  <a:pt x="7743729" y="2281220"/>
                  <a:pt x="7738400" y="2282161"/>
                  <a:pt x="7732823" y="2281745"/>
                </a:cubicBezTo>
                <a:cubicBezTo>
                  <a:pt x="7701651" y="2287255"/>
                  <a:pt x="7669771" y="2290213"/>
                  <a:pt x="7637396" y="2290736"/>
                </a:cubicBezTo>
                <a:lnTo>
                  <a:pt x="7620278" y="2292349"/>
                </a:lnTo>
                <a:lnTo>
                  <a:pt x="7620252" y="2291858"/>
                </a:lnTo>
                <a:lnTo>
                  <a:pt x="7619753" y="2291891"/>
                </a:lnTo>
                <a:cubicBezTo>
                  <a:pt x="7619187" y="2288119"/>
                  <a:pt x="7619160" y="2284333"/>
                  <a:pt x="7619160" y="2280541"/>
                </a:cubicBezTo>
                <a:cubicBezTo>
                  <a:pt x="7619160" y="2274903"/>
                  <a:pt x="7619219" y="2269279"/>
                  <a:pt x="7620531" y="2263693"/>
                </a:cubicBezTo>
                <a:cubicBezTo>
                  <a:pt x="7620488" y="2232611"/>
                  <a:pt x="7622938" y="2201969"/>
                  <a:pt x="7627995" y="2171962"/>
                </a:cubicBezTo>
                <a:lnTo>
                  <a:pt x="7628535" y="2165325"/>
                </a:lnTo>
                <a:cubicBezTo>
                  <a:pt x="7628704" y="2165320"/>
                  <a:pt x="7628873" y="2165315"/>
                  <a:pt x="7629040" y="2165262"/>
                </a:cubicBezTo>
                <a:cubicBezTo>
                  <a:pt x="7679317" y="1815167"/>
                  <a:pt x="7960356" y="1536596"/>
                  <a:pt x="8319206" y="1477664"/>
                </a:cubicBezTo>
                <a:lnTo>
                  <a:pt x="8319323" y="1476525"/>
                </a:lnTo>
                <a:cubicBezTo>
                  <a:pt x="8324632" y="1475523"/>
                  <a:pt x="8329960" y="1474582"/>
                  <a:pt x="8335536" y="1474998"/>
                </a:cubicBezTo>
                <a:cubicBezTo>
                  <a:pt x="8366719" y="1469485"/>
                  <a:pt x="8398612" y="1466527"/>
                  <a:pt x="8430998" y="1466004"/>
                </a:cubicBezTo>
                <a:close/>
                <a:moveTo>
                  <a:pt x="6769722" y="1464394"/>
                </a:moveTo>
                <a:lnTo>
                  <a:pt x="6786810" y="1466004"/>
                </a:lnTo>
                <a:cubicBezTo>
                  <a:pt x="6819195" y="1466527"/>
                  <a:pt x="6851088" y="1469485"/>
                  <a:pt x="6882271" y="1474998"/>
                </a:cubicBezTo>
                <a:cubicBezTo>
                  <a:pt x="6887847" y="1474582"/>
                  <a:pt x="6893175" y="1475523"/>
                  <a:pt x="6898484" y="1476525"/>
                </a:cubicBezTo>
                <a:lnTo>
                  <a:pt x="6898601" y="1477664"/>
                </a:lnTo>
                <a:cubicBezTo>
                  <a:pt x="7257451" y="1536596"/>
                  <a:pt x="7538490" y="1815167"/>
                  <a:pt x="7588766" y="2165262"/>
                </a:cubicBezTo>
                <a:cubicBezTo>
                  <a:pt x="7588934" y="2165315"/>
                  <a:pt x="7589103" y="2165320"/>
                  <a:pt x="7589272" y="2165325"/>
                </a:cubicBezTo>
                <a:lnTo>
                  <a:pt x="7589812" y="2171962"/>
                </a:lnTo>
                <a:cubicBezTo>
                  <a:pt x="7594869" y="2201969"/>
                  <a:pt x="7597319" y="2232611"/>
                  <a:pt x="7597276" y="2263693"/>
                </a:cubicBezTo>
                <a:cubicBezTo>
                  <a:pt x="7598588" y="2269279"/>
                  <a:pt x="7598647" y="2274903"/>
                  <a:pt x="7598647" y="2280541"/>
                </a:cubicBezTo>
                <a:cubicBezTo>
                  <a:pt x="7598647" y="2284333"/>
                  <a:pt x="7598620" y="2288119"/>
                  <a:pt x="7598054" y="2291891"/>
                </a:cubicBezTo>
                <a:lnTo>
                  <a:pt x="7597555" y="2291858"/>
                </a:lnTo>
                <a:lnTo>
                  <a:pt x="7597529" y="2292349"/>
                </a:lnTo>
                <a:lnTo>
                  <a:pt x="7580411" y="2290736"/>
                </a:lnTo>
                <a:cubicBezTo>
                  <a:pt x="7548036" y="2290213"/>
                  <a:pt x="7516156" y="2287255"/>
                  <a:pt x="7484984" y="2281745"/>
                </a:cubicBezTo>
                <a:cubicBezTo>
                  <a:pt x="7479407" y="2282161"/>
                  <a:pt x="7474078" y="2281220"/>
                  <a:pt x="7468767" y="2280217"/>
                </a:cubicBezTo>
                <a:lnTo>
                  <a:pt x="7468651" y="2279078"/>
                </a:lnTo>
                <a:cubicBezTo>
                  <a:pt x="7109800" y="2220146"/>
                  <a:pt x="6828761" y="1941574"/>
                  <a:pt x="6778486" y="1591480"/>
                </a:cubicBezTo>
                <a:cubicBezTo>
                  <a:pt x="6778318" y="1591427"/>
                  <a:pt x="6778150" y="1591423"/>
                  <a:pt x="6777980" y="1591418"/>
                </a:cubicBezTo>
                <a:lnTo>
                  <a:pt x="6777442" y="1584794"/>
                </a:lnTo>
                <a:cubicBezTo>
                  <a:pt x="6772383" y="1554782"/>
                  <a:pt x="6769933" y="1524133"/>
                  <a:pt x="6769975" y="1493044"/>
                </a:cubicBezTo>
                <a:cubicBezTo>
                  <a:pt x="6768663" y="1487460"/>
                  <a:pt x="6768604" y="1481838"/>
                  <a:pt x="6768604" y="1476202"/>
                </a:cubicBezTo>
                <a:lnTo>
                  <a:pt x="6769198" y="1464852"/>
                </a:lnTo>
                <a:lnTo>
                  <a:pt x="6769696" y="1464884"/>
                </a:lnTo>
                <a:close/>
                <a:moveTo>
                  <a:pt x="6755934" y="1464394"/>
                </a:moveTo>
                <a:lnTo>
                  <a:pt x="6755960" y="1464884"/>
                </a:lnTo>
                <a:lnTo>
                  <a:pt x="6756458" y="1464852"/>
                </a:lnTo>
                <a:lnTo>
                  <a:pt x="6757052" y="1476202"/>
                </a:lnTo>
                <a:cubicBezTo>
                  <a:pt x="6757052" y="1481838"/>
                  <a:pt x="6756994" y="1487460"/>
                  <a:pt x="6755682" y="1493044"/>
                </a:cubicBezTo>
                <a:cubicBezTo>
                  <a:pt x="6755724" y="1524133"/>
                  <a:pt x="6753273" y="1554782"/>
                  <a:pt x="6748215" y="1584794"/>
                </a:cubicBezTo>
                <a:lnTo>
                  <a:pt x="6747676" y="1591418"/>
                </a:lnTo>
                <a:cubicBezTo>
                  <a:pt x="6747507" y="1591423"/>
                  <a:pt x="6747338" y="1591427"/>
                  <a:pt x="6747171" y="1591480"/>
                </a:cubicBezTo>
                <a:cubicBezTo>
                  <a:pt x="6696895" y="1941574"/>
                  <a:pt x="6415856" y="2220146"/>
                  <a:pt x="6057005" y="2279078"/>
                </a:cubicBezTo>
                <a:lnTo>
                  <a:pt x="6056889" y="2280217"/>
                </a:lnTo>
                <a:cubicBezTo>
                  <a:pt x="6051578" y="2281220"/>
                  <a:pt x="6046249" y="2282161"/>
                  <a:pt x="6040672" y="2281745"/>
                </a:cubicBezTo>
                <a:cubicBezTo>
                  <a:pt x="6009500" y="2287255"/>
                  <a:pt x="5977620" y="2290213"/>
                  <a:pt x="5945246" y="2290736"/>
                </a:cubicBezTo>
                <a:lnTo>
                  <a:pt x="5928127" y="2292349"/>
                </a:lnTo>
                <a:lnTo>
                  <a:pt x="5928101" y="2291858"/>
                </a:lnTo>
                <a:lnTo>
                  <a:pt x="5927602" y="2291891"/>
                </a:lnTo>
                <a:cubicBezTo>
                  <a:pt x="5927036" y="2288119"/>
                  <a:pt x="5927009" y="2284333"/>
                  <a:pt x="5927009" y="2280541"/>
                </a:cubicBezTo>
                <a:cubicBezTo>
                  <a:pt x="5927009" y="2274903"/>
                  <a:pt x="5927068" y="2269279"/>
                  <a:pt x="5928380" y="2263693"/>
                </a:cubicBezTo>
                <a:cubicBezTo>
                  <a:pt x="5928338" y="2232611"/>
                  <a:pt x="5930787" y="2201969"/>
                  <a:pt x="5935844" y="2171962"/>
                </a:cubicBezTo>
                <a:lnTo>
                  <a:pt x="5936384" y="2165325"/>
                </a:lnTo>
                <a:cubicBezTo>
                  <a:pt x="5936553" y="2165320"/>
                  <a:pt x="5936722" y="2165315"/>
                  <a:pt x="5936890" y="2165262"/>
                </a:cubicBezTo>
                <a:cubicBezTo>
                  <a:pt x="5987166" y="1815167"/>
                  <a:pt x="6268205" y="1536596"/>
                  <a:pt x="6627056" y="1477664"/>
                </a:cubicBezTo>
                <a:lnTo>
                  <a:pt x="6627173" y="1476525"/>
                </a:lnTo>
                <a:cubicBezTo>
                  <a:pt x="6632481" y="1475523"/>
                  <a:pt x="6637809" y="1474582"/>
                  <a:pt x="6643385" y="1474998"/>
                </a:cubicBezTo>
                <a:cubicBezTo>
                  <a:pt x="6674569" y="1469485"/>
                  <a:pt x="6706461" y="1466527"/>
                  <a:pt x="6738847" y="1466004"/>
                </a:cubicBezTo>
                <a:close/>
                <a:moveTo>
                  <a:pt x="5077571" y="1464394"/>
                </a:moveTo>
                <a:lnTo>
                  <a:pt x="5094659" y="1466004"/>
                </a:lnTo>
                <a:cubicBezTo>
                  <a:pt x="5127044" y="1466527"/>
                  <a:pt x="5158937" y="1469485"/>
                  <a:pt x="5190120" y="1474998"/>
                </a:cubicBezTo>
                <a:cubicBezTo>
                  <a:pt x="5195696" y="1474582"/>
                  <a:pt x="5201024" y="1475523"/>
                  <a:pt x="5206334" y="1476525"/>
                </a:cubicBezTo>
                <a:lnTo>
                  <a:pt x="5206450" y="1477664"/>
                </a:lnTo>
                <a:cubicBezTo>
                  <a:pt x="5565300" y="1536596"/>
                  <a:pt x="5846339" y="1815167"/>
                  <a:pt x="5896616" y="2165262"/>
                </a:cubicBezTo>
                <a:cubicBezTo>
                  <a:pt x="5896783" y="2165315"/>
                  <a:pt x="5896953" y="2165320"/>
                  <a:pt x="5897121" y="2165325"/>
                </a:cubicBezTo>
                <a:lnTo>
                  <a:pt x="5897662" y="2171962"/>
                </a:lnTo>
                <a:cubicBezTo>
                  <a:pt x="5902718" y="2201969"/>
                  <a:pt x="5905168" y="2232611"/>
                  <a:pt x="5905126" y="2263693"/>
                </a:cubicBezTo>
                <a:cubicBezTo>
                  <a:pt x="5906438" y="2269279"/>
                  <a:pt x="5906496" y="2274903"/>
                  <a:pt x="5906496" y="2280541"/>
                </a:cubicBezTo>
                <a:cubicBezTo>
                  <a:pt x="5906496" y="2284333"/>
                  <a:pt x="5906469" y="2288119"/>
                  <a:pt x="5905903" y="2291891"/>
                </a:cubicBezTo>
                <a:lnTo>
                  <a:pt x="5905404" y="2291858"/>
                </a:lnTo>
                <a:lnTo>
                  <a:pt x="5905378" y="2292349"/>
                </a:lnTo>
                <a:lnTo>
                  <a:pt x="5888260" y="2290736"/>
                </a:lnTo>
                <a:cubicBezTo>
                  <a:pt x="5855886" y="2290213"/>
                  <a:pt x="5824005" y="2287255"/>
                  <a:pt x="5792833" y="2281745"/>
                </a:cubicBezTo>
                <a:cubicBezTo>
                  <a:pt x="5787256" y="2282161"/>
                  <a:pt x="5781927" y="2281220"/>
                  <a:pt x="5776617" y="2280217"/>
                </a:cubicBezTo>
                <a:lnTo>
                  <a:pt x="5776501" y="2279078"/>
                </a:lnTo>
                <a:cubicBezTo>
                  <a:pt x="5417649" y="2220146"/>
                  <a:pt x="5136610" y="1941574"/>
                  <a:pt x="5086335" y="1591480"/>
                </a:cubicBezTo>
                <a:cubicBezTo>
                  <a:pt x="5086167" y="1591427"/>
                  <a:pt x="5085999" y="1591423"/>
                  <a:pt x="5085830" y="1591418"/>
                </a:cubicBezTo>
                <a:lnTo>
                  <a:pt x="5085291" y="1584794"/>
                </a:lnTo>
                <a:cubicBezTo>
                  <a:pt x="5080233" y="1554782"/>
                  <a:pt x="5077782" y="1524133"/>
                  <a:pt x="5077824" y="1493044"/>
                </a:cubicBezTo>
                <a:cubicBezTo>
                  <a:pt x="5076512" y="1487460"/>
                  <a:pt x="5076453" y="1481838"/>
                  <a:pt x="5076453" y="1476202"/>
                </a:cubicBezTo>
                <a:lnTo>
                  <a:pt x="5077047" y="1464852"/>
                </a:lnTo>
                <a:lnTo>
                  <a:pt x="5077545" y="1464884"/>
                </a:lnTo>
                <a:close/>
                <a:moveTo>
                  <a:pt x="5063783" y="1464394"/>
                </a:moveTo>
                <a:lnTo>
                  <a:pt x="5063809" y="1464884"/>
                </a:lnTo>
                <a:lnTo>
                  <a:pt x="5064307" y="1464852"/>
                </a:lnTo>
                <a:lnTo>
                  <a:pt x="5064902" y="1476202"/>
                </a:lnTo>
                <a:cubicBezTo>
                  <a:pt x="5064902" y="1481838"/>
                  <a:pt x="5064842" y="1487460"/>
                  <a:pt x="5063530" y="1493044"/>
                </a:cubicBezTo>
                <a:cubicBezTo>
                  <a:pt x="5063572" y="1524133"/>
                  <a:pt x="5061122" y="1554782"/>
                  <a:pt x="5056063" y="1584794"/>
                </a:cubicBezTo>
                <a:lnTo>
                  <a:pt x="5055525" y="1591418"/>
                </a:lnTo>
                <a:cubicBezTo>
                  <a:pt x="5055355" y="1591423"/>
                  <a:pt x="5055187" y="1591427"/>
                  <a:pt x="5055019" y="1591480"/>
                </a:cubicBezTo>
                <a:cubicBezTo>
                  <a:pt x="5004744" y="1941574"/>
                  <a:pt x="4723705" y="2220146"/>
                  <a:pt x="4364853" y="2279078"/>
                </a:cubicBezTo>
                <a:lnTo>
                  <a:pt x="4364737" y="2280217"/>
                </a:lnTo>
                <a:cubicBezTo>
                  <a:pt x="4359427" y="2281220"/>
                  <a:pt x="4354098" y="2282161"/>
                  <a:pt x="4348521" y="2281745"/>
                </a:cubicBezTo>
                <a:cubicBezTo>
                  <a:pt x="4317350" y="2287255"/>
                  <a:pt x="4285468" y="2290213"/>
                  <a:pt x="4253094" y="2290736"/>
                </a:cubicBezTo>
                <a:lnTo>
                  <a:pt x="4235976" y="2292349"/>
                </a:lnTo>
                <a:lnTo>
                  <a:pt x="4235950" y="2291858"/>
                </a:lnTo>
                <a:lnTo>
                  <a:pt x="4235451" y="2291891"/>
                </a:lnTo>
                <a:cubicBezTo>
                  <a:pt x="4234885" y="2288119"/>
                  <a:pt x="4234858" y="2284333"/>
                  <a:pt x="4234858" y="2280541"/>
                </a:cubicBezTo>
                <a:cubicBezTo>
                  <a:pt x="4234858" y="2274903"/>
                  <a:pt x="4234916" y="2269279"/>
                  <a:pt x="4236228" y="2263693"/>
                </a:cubicBezTo>
                <a:cubicBezTo>
                  <a:pt x="4236186" y="2232611"/>
                  <a:pt x="4238636" y="2201969"/>
                  <a:pt x="4243692" y="2171962"/>
                </a:cubicBezTo>
                <a:lnTo>
                  <a:pt x="4244233" y="2165325"/>
                </a:lnTo>
                <a:cubicBezTo>
                  <a:pt x="4244401" y="2165320"/>
                  <a:pt x="4244571" y="2165315"/>
                  <a:pt x="4244738" y="2165262"/>
                </a:cubicBezTo>
                <a:cubicBezTo>
                  <a:pt x="4295015" y="1815167"/>
                  <a:pt x="4576054" y="1536596"/>
                  <a:pt x="4934904" y="1477664"/>
                </a:cubicBezTo>
                <a:lnTo>
                  <a:pt x="4935021" y="1476525"/>
                </a:lnTo>
                <a:cubicBezTo>
                  <a:pt x="4940330" y="1475523"/>
                  <a:pt x="4945658" y="1474582"/>
                  <a:pt x="4951234" y="1474998"/>
                </a:cubicBezTo>
                <a:cubicBezTo>
                  <a:pt x="4982417" y="1469485"/>
                  <a:pt x="5014310" y="1466527"/>
                  <a:pt x="5046695" y="1466004"/>
                </a:cubicBezTo>
                <a:close/>
                <a:moveTo>
                  <a:pt x="3385420" y="1464394"/>
                </a:moveTo>
                <a:lnTo>
                  <a:pt x="3402507" y="1466004"/>
                </a:lnTo>
                <a:cubicBezTo>
                  <a:pt x="3434893" y="1466527"/>
                  <a:pt x="3466785" y="1469485"/>
                  <a:pt x="3497969" y="1474998"/>
                </a:cubicBezTo>
                <a:cubicBezTo>
                  <a:pt x="3503545" y="1474582"/>
                  <a:pt x="3508873" y="1475523"/>
                  <a:pt x="3514181" y="1476525"/>
                </a:cubicBezTo>
                <a:lnTo>
                  <a:pt x="3514298" y="1477664"/>
                </a:lnTo>
                <a:cubicBezTo>
                  <a:pt x="3873149" y="1536596"/>
                  <a:pt x="4154188" y="1815167"/>
                  <a:pt x="4204464" y="2165262"/>
                </a:cubicBezTo>
                <a:cubicBezTo>
                  <a:pt x="4204632" y="2165315"/>
                  <a:pt x="4204801" y="2165320"/>
                  <a:pt x="4204970" y="2165325"/>
                </a:cubicBezTo>
                <a:lnTo>
                  <a:pt x="4205510" y="2171962"/>
                </a:lnTo>
                <a:cubicBezTo>
                  <a:pt x="4210567" y="2201969"/>
                  <a:pt x="4213016" y="2232611"/>
                  <a:pt x="4212974" y="2263693"/>
                </a:cubicBezTo>
                <a:cubicBezTo>
                  <a:pt x="4214286" y="2269279"/>
                  <a:pt x="4214345" y="2274903"/>
                  <a:pt x="4214345" y="2280541"/>
                </a:cubicBezTo>
                <a:cubicBezTo>
                  <a:pt x="4214345" y="2284333"/>
                  <a:pt x="4214318" y="2288119"/>
                  <a:pt x="4213752" y="2291891"/>
                </a:cubicBezTo>
                <a:lnTo>
                  <a:pt x="4213253" y="2291858"/>
                </a:lnTo>
                <a:lnTo>
                  <a:pt x="4213227" y="2292349"/>
                </a:lnTo>
                <a:lnTo>
                  <a:pt x="4196108" y="2290736"/>
                </a:lnTo>
                <a:cubicBezTo>
                  <a:pt x="4163734" y="2290213"/>
                  <a:pt x="4131854" y="2287255"/>
                  <a:pt x="4100682" y="2281745"/>
                </a:cubicBezTo>
                <a:cubicBezTo>
                  <a:pt x="4095105" y="2282161"/>
                  <a:pt x="4089776" y="2281220"/>
                  <a:pt x="4084465" y="2280217"/>
                </a:cubicBezTo>
                <a:lnTo>
                  <a:pt x="4084349" y="2279078"/>
                </a:lnTo>
                <a:cubicBezTo>
                  <a:pt x="3725498" y="2220146"/>
                  <a:pt x="3444459" y="1941574"/>
                  <a:pt x="3394183" y="1591480"/>
                </a:cubicBezTo>
                <a:cubicBezTo>
                  <a:pt x="3394016" y="1591427"/>
                  <a:pt x="3393847" y="1591423"/>
                  <a:pt x="3393678" y="1591418"/>
                </a:cubicBezTo>
                <a:lnTo>
                  <a:pt x="3393139" y="1584794"/>
                </a:lnTo>
                <a:cubicBezTo>
                  <a:pt x="3388081" y="1554782"/>
                  <a:pt x="3385630" y="1524133"/>
                  <a:pt x="3385672" y="1493044"/>
                </a:cubicBezTo>
                <a:cubicBezTo>
                  <a:pt x="3384360" y="1487460"/>
                  <a:pt x="3384302" y="1481838"/>
                  <a:pt x="3384302" y="1476202"/>
                </a:cubicBezTo>
                <a:lnTo>
                  <a:pt x="3384896" y="1464852"/>
                </a:lnTo>
                <a:lnTo>
                  <a:pt x="3385394" y="1464884"/>
                </a:lnTo>
                <a:close/>
                <a:moveTo>
                  <a:pt x="3371632" y="1464394"/>
                </a:moveTo>
                <a:lnTo>
                  <a:pt x="3371658" y="1464884"/>
                </a:lnTo>
                <a:lnTo>
                  <a:pt x="3372156" y="1464852"/>
                </a:lnTo>
                <a:lnTo>
                  <a:pt x="3372750" y="1476202"/>
                </a:lnTo>
                <a:cubicBezTo>
                  <a:pt x="3372750" y="1481838"/>
                  <a:pt x="3372691" y="1487460"/>
                  <a:pt x="3371379" y="1493044"/>
                </a:cubicBezTo>
                <a:cubicBezTo>
                  <a:pt x="3371421" y="1524133"/>
                  <a:pt x="3368971" y="1554782"/>
                  <a:pt x="3363912" y="1584794"/>
                </a:cubicBezTo>
                <a:lnTo>
                  <a:pt x="3363374" y="1591418"/>
                </a:lnTo>
                <a:cubicBezTo>
                  <a:pt x="3363204" y="1591423"/>
                  <a:pt x="3363036" y="1591427"/>
                  <a:pt x="3362868" y="1591480"/>
                </a:cubicBezTo>
                <a:cubicBezTo>
                  <a:pt x="3312593" y="1941574"/>
                  <a:pt x="3031554" y="2220146"/>
                  <a:pt x="2672703" y="2279078"/>
                </a:cubicBezTo>
                <a:lnTo>
                  <a:pt x="2672586" y="2280217"/>
                </a:lnTo>
                <a:cubicBezTo>
                  <a:pt x="2667276" y="2281220"/>
                  <a:pt x="2661947" y="2282161"/>
                  <a:pt x="2656370" y="2281745"/>
                </a:cubicBezTo>
                <a:cubicBezTo>
                  <a:pt x="2625198" y="2287255"/>
                  <a:pt x="2593318" y="2290213"/>
                  <a:pt x="2560943" y="2290736"/>
                </a:cubicBezTo>
                <a:lnTo>
                  <a:pt x="2543825" y="2292349"/>
                </a:lnTo>
                <a:lnTo>
                  <a:pt x="2543799" y="2291858"/>
                </a:lnTo>
                <a:lnTo>
                  <a:pt x="2543300" y="2291891"/>
                </a:lnTo>
                <a:cubicBezTo>
                  <a:pt x="2542734" y="2288119"/>
                  <a:pt x="2542707" y="2284333"/>
                  <a:pt x="2542707" y="2280541"/>
                </a:cubicBezTo>
                <a:cubicBezTo>
                  <a:pt x="2542707" y="2274903"/>
                  <a:pt x="2542765" y="2269279"/>
                  <a:pt x="2544077" y="2263693"/>
                </a:cubicBezTo>
                <a:cubicBezTo>
                  <a:pt x="2544035" y="2232611"/>
                  <a:pt x="2546485" y="2201969"/>
                  <a:pt x="2551541" y="2171962"/>
                </a:cubicBezTo>
                <a:lnTo>
                  <a:pt x="2552082" y="2165325"/>
                </a:lnTo>
                <a:cubicBezTo>
                  <a:pt x="2552250" y="2165320"/>
                  <a:pt x="2552420" y="2165315"/>
                  <a:pt x="2552587" y="2165262"/>
                </a:cubicBezTo>
                <a:cubicBezTo>
                  <a:pt x="2602864" y="1815167"/>
                  <a:pt x="2883903" y="1536596"/>
                  <a:pt x="3242753" y="1477664"/>
                </a:cubicBezTo>
                <a:lnTo>
                  <a:pt x="3242870" y="1476525"/>
                </a:lnTo>
                <a:cubicBezTo>
                  <a:pt x="3248179" y="1475523"/>
                  <a:pt x="3253507" y="1474582"/>
                  <a:pt x="3259083" y="1474998"/>
                </a:cubicBezTo>
                <a:cubicBezTo>
                  <a:pt x="3290266" y="1469485"/>
                  <a:pt x="3322159" y="1466527"/>
                  <a:pt x="3354544" y="1466004"/>
                </a:cubicBezTo>
                <a:close/>
                <a:moveTo>
                  <a:pt x="1693269" y="1464394"/>
                </a:moveTo>
                <a:lnTo>
                  <a:pt x="1710356" y="1466004"/>
                </a:lnTo>
                <a:cubicBezTo>
                  <a:pt x="1742742" y="1466527"/>
                  <a:pt x="1774634" y="1469485"/>
                  <a:pt x="1805818" y="1474998"/>
                </a:cubicBezTo>
                <a:cubicBezTo>
                  <a:pt x="1811394" y="1474582"/>
                  <a:pt x="1816722" y="1475523"/>
                  <a:pt x="1822030" y="1476525"/>
                </a:cubicBezTo>
                <a:lnTo>
                  <a:pt x="1822148" y="1477664"/>
                </a:lnTo>
                <a:cubicBezTo>
                  <a:pt x="2180998" y="1536596"/>
                  <a:pt x="2462037" y="1815167"/>
                  <a:pt x="2512313" y="2165262"/>
                </a:cubicBezTo>
                <a:cubicBezTo>
                  <a:pt x="2512481" y="2165315"/>
                  <a:pt x="2512650" y="2165320"/>
                  <a:pt x="2512819" y="2165325"/>
                </a:cubicBezTo>
                <a:lnTo>
                  <a:pt x="2513359" y="2171962"/>
                </a:lnTo>
                <a:cubicBezTo>
                  <a:pt x="2518416" y="2201969"/>
                  <a:pt x="2520865" y="2232611"/>
                  <a:pt x="2520823" y="2263693"/>
                </a:cubicBezTo>
                <a:cubicBezTo>
                  <a:pt x="2522135" y="2269279"/>
                  <a:pt x="2522194" y="2274903"/>
                  <a:pt x="2522194" y="2280541"/>
                </a:cubicBezTo>
                <a:cubicBezTo>
                  <a:pt x="2522194" y="2284333"/>
                  <a:pt x="2522167" y="2288119"/>
                  <a:pt x="2521601" y="2291891"/>
                </a:cubicBezTo>
                <a:lnTo>
                  <a:pt x="2521102" y="2291858"/>
                </a:lnTo>
                <a:lnTo>
                  <a:pt x="2521076" y="2292349"/>
                </a:lnTo>
                <a:lnTo>
                  <a:pt x="2503957" y="2290736"/>
                </a:lnTo>
                <a:cubicBezTo>
                  <a:pt x="2471583" y="2290213"/>
                  <a:pt x="2439703" y="2287255"/>
                  <a:pt x="2408531" y="2281745"/>
                </a:cubicBezTo>
                <a:cubicBezTo>
                  <a:pt x="2402954" y="2282161"/>
                  <a:pt x="2397625" y="2281220"/>
                  <a:pt x="2392314" y="2280217"/>
                </a:cubicBezTo>
                <a:lnTo>
                  <a:pt x="2392198" y="2279078"/>
                </a:lnTo>
                <a:cubicBezTo>
                  <a:pt x="2033347" y="2220146"/>
                  <a:pt x="1752308" y="1941574"/>
                  <a:pt x="1702032" y="1591480"/>
                </a:cubicBezTo>
                <a:cubicBezTo>
                  <a:pt x="1701865" y="1591427"/>
                  <a:pt x="1701696" y="1591423"/>
                  <a:pt x="1701527" y="1591418"/>
                </a:cubicBezTo>
                <a:lnTo>
                  <a:pt x="1700989" y="1584794"/>
                </a:lnTo>
                <a:cubicBezTo>
                  <a:pt x="1695930" y="1554782"/>
                  <a:pt x="1693479" y="1524133"/>
                  <a:pt x="1693521" y="1493044"/>
                </a:cubicBezTo>
                <a:cubicBezTo>
                  <a:pt x="1692209" y="1487460"/>
                  <a:pt x="1692151" y="1481838"/>
                  <a:pt x="1692151" y="1476202"/>
                </a:cubicBezTo>
                <a:lnTo>
                  <a:pt x="1692745" y="1464852"/>
                </a:lnTo>
                <a:lnTo>
                  <a:pt x="1693243" y="1464884"/>
                </a:lnTo>
                <a:close/>
                <a:moveTo>
                  <a:pt x="1679481" y="1464394"/>
                </a:moveTo>
                <a:lnTo>
                  <a:pt x="1679507" y="1464884"/>
                </a:lnTo>
                <a:lnTo>
                  <a:pt x="1680005" y="1464852"/>
                </a:lnTo>
                <a:lnTo>
                  <a:pt x="1680599" y="1476202"/>
                </a:lnTo>
                <a:cubicBezTo>
                  <a:pt x="1680599" y="1481838"/>
                  <a:pt x="1680540" y="1487460"/>
                  <a:pt x="1679228" y="1493044"/>
                </a:cubicBezTo>
                <a:cubicBezTo>
                  <a:pt x="1679270" y="1524133"/>
                  <a:pt x="1676820" y="1554782"/>
                  <a:pt x="1671761" y="1584794"/>
                </a:cubicBezTo>
                <a:lnTo>
                  <a:pt x="1671223" y="1591418"/>
                </a:lnTo>
                <a:cubicBezTo>
                  <a:pt x="1671053" y="1591423"/>
                  <a:pt x="1670885" y="1591427"/>
                  <a:pt x="1670717" y="1591480"/>
                </a:cubicBezTo>
                <a:cubicBezTo>
                  <a:pt x="1620442" y="1941574"/>
                  <a:pt x="1339403" y="2220146"/>
                  <a:pt x="980552" y="2279078"/>
                </a:cubicBezTo>
                <a:lnTo>
                  <a:pt x="980435" y="2280217"/>
                </a:lnTo>
                <a:cubicBezTo>
                  <a:pt x="975125" y="2281220"/>
                  <a:pt x="969796" y="2282161"/>
                  <a:pt x="964219" y="2281745"/>
                </a:cubicBezTo>
                <a:cubicBezTo>
                  <a:pt x="933047" y="2287255"/>
                  <a:pt x="901167" y="2290213"/>
                  <a:pt x="868792" y="2290736"/>
                </a:cubicBezTo>
                <a:lnTo>
                  <a:pt x="851674" y="2292349"/>
                </a:lnTo>
                <a:lnTo>
                  <a:pt x="851648" y="2291858"/>
                </a:lnTo>
                <a:lnTo>
                  <a:pt x="851149" y="2291891"/>
                </a:lnTo>
                <a:cubicBezTo>
                  <a:pt x="850583" y="2288119"/>
                  <a:pt x="850556" y="2284333"/>
                  <a:pt x="850556" y="2280541"/>
                </a:cubicBezTo>
                <a:cubicBezTo>
                  <a:pt x="850556" y="2274903"/>
                  <a:pt x="850614" y="2269279"/>
                  <a:pt x="851926" y="2263693"/>
                </a:cubicBezTo>
                <a:cubicBezTo>
                  <a:pt x="851884" y="2232611"/>
                  <a:pt x="854334" y="2201969"/>
                  <a:pt x="859390" y="2171962"/>
                </a:cubicBezTo>
                <a:lnTo>
                  <a:pt x="859931" y="2165325"/>
                </a:lnTo>
                <a:cubicBezTo>
                  <a:pt x="860099" y="2165320"/>
                  <a:pt x="860269" y="2165315"/>
                  <a:pt x="860436" y="2165262"/>
                </a:cubicBezTo>
                <a:cubicBezTo>
                  <a:pt x="910713" y="1815167"/>
                  <a:pt x="1191752" y="1536596"/>
                  <a:pt x="1550602" y="1477664"/>
                </a:cubicBezTo>
                <a:lnTo>
                  <a:pt x="1550719" y="1476525"/>
                </a:lnTo>
                <a:cubicBezTo>
                  <a:pt x="1556028" y="1475523"/>
                  <a:pt x="1561356" y="1474582"/>
                  <a:pt x="1566932" y="1474998"/>
                </a:cubicBezTo>
                <a:cubicBezTo>
                  <a:pt x="1598115" y="1469485"/>
                  <a:pt x="1630008" y="1466527"/>
                  <a:pt x="1662393" y="1466004"/>
                </a:cubicBezTo>
                <a:close/>
                <a:moveTo>
                  <a:pt x="1118" y="1464394"/>
                </a:moveTo>
                <a:lnTo>
                  <a:pt x="18205" y="1466004"/>
                </a:lnTo>
                <a:cubicBezTo>
                  <a:pt x="50591" y="1466527"/>
                  <a:pt x="82483" y="1469485"/>
                  <a:pt x="113667" y="1474998"/>
                </a:cubicBezTo>
                <a:cubicBezTo>
                  <a:pt x="119243" y="1474582"/>
                  <a:pt x="124571" y="1475523"/>
                  <a:pt x="129879" y="1476525"/>
                </a:cubicBezTo>
                <a:lnTo>
                  <a:pt x="129997" y="1477664"/>
                </a:lnTo>
                <a:cubicBezTo>
                  <a:pt x="488847" y="1536596"/>
                  <a:pt x="769886" y="1815167"/>
                  <a:pt x="820162" y="2165262"/>
                </a:cubicBezTo>
                <a:cubicBezTo>
                  <a:pt x="820330" y="2165315"/>
                  <a:pt x="820499" y="2165320"/>
                  <a:pt x="820668" y="2165325"/>
                </a:cubicBezTo>
                <a:lnTo>
                  <a:pt x="821208" y="2171962"/>
                </a:lnTo>
                <a:cubicBezTo>
                  <a:pt x="826265" y="2201969"/>
                  <a:pt x="828714" y="2232611"/>
                  <a:pt x="828672" y="2263693"/>
                </a:cubicBezTo>
                <a:cubicBezTo>
                  <a:pt x="829984" y="2269279"/>
                  <a:pt x="830043" y="2274903"/>
                  <a:pt x="830043" y="2280541"/>
                </a:cubicBezTo>
                <a:cubicBezTo>
                  <a:pt x="830043" y="2284333"/>
                  <a:pt x="830016" y="2288119"/>
                  <a:pt x="829450" y="2291891"/>
                </a:cubicBezTo>
                <a:lnTo>
                  <a:pt x="828951" y="2291858"/>
                </a:lnTo>
                <a:lnTo>
                  <a:pt x="828925" y="2292349"/>
                </a:lnTo>
                <a:lnTo>
                  <a:pt x="811806" y="2290736"/>
                </a:lnTo>
                <a:cubicBezTo>
                  <a:pt x="779432" y="2290213"/>
                  <a:pt x="747552" y="2287255"/>
                  <a:pt x="716380" y="2281745"/>
                </a:cubicBezTo>
                <a:cubicBezTo>
                  <a:pt x="710803" y="2282161"/>
                  <a:pt x="705474" y="2281220"/>
                  <a:pt x="700163" y="2280217"/>
                </a:cubicBezTo>
                <a:lnTo>
                  <a:pt x="700047" y="2279078"/>
                </a:lnTo>
                <a:cubicBezTo>
                  <a:pt x="341196" y="2220146"/>
                  <a:pt x="60157" y="1941574"/>
                  <a:pt x="9881" y="1591480"/>
                </a:cubicBezTo>
                <a:cubicBezTo>
                  <a:pt x="9714" y="1591427"/>
                  <a:pt x="9545" y="1591423"/>
                  <a:pt x="9376" y="1591418"/>
                </a:cubicBezTo>
                <a:lnTo>
                  <a:pt x="8837" y="1584794"/>
                </a:lnTo>
                <a:cubicBezTo>
                  <a:pt x="3779" y="1554782"/>
                  <a:pt x="1328" y="1524133"/>
                  <a:pt x="1370" y="1493044"/>
                </a:cubicBezTo>
                <a:cubicBezTo>
                  <a:pt x="58" y="1487460"/>
                  <a:pt x="0" y="1481838"/>
                  <a:pt x="0" y="1476202"/>
                </a:cubicBezTo>
                <a:lnTo>
                  <a:pt x="594" y="1464852"/>
                </a:lnTo>
                <a:lnTo>
                  <a:pt x="1092" y="1464884"/>
                </a:lnTo>
                <a:close/>
                <a:moveTo>
                  <a:pt x="7762529" y="750600"/>
                </a:moveTo>
                <a:cubicBezTo>
                  <a:pt x="7815805" y="1021506"/>
                  <a:pt x="8030648" y="1236303"/>
                  <a:pt x="8305838" y="1295446"/>
                </a:cubicBezTo>
                <a:cubicBezTo>
                  <a:pt x="8252563" y="1024540"/>
                  <a:pt x="8037719" y="809743"/>
                  <a:pt x="7762529" y="750600"/>
                </a:cubicBezTo>
                <a:close/>
                <a:moveTo>
                  <a:pt x="7455280" y="750600"/>
                </a:moveTo>
                <a:cubicBezTo>
                  <a:pt x="7180090" y="809743"/>
                  <a:pt x="6965246" y="1024540"/>
                  <a:pt x="6911971" y="1295446"/>
                </a:cubicBezTo>
                <a:cubicBezTo>
                  <a:pt x="7187161" y="1236303"/>
                  <a:pt x="7402004" y="1021506"/>
                  <a:pt x="7455280" y="750600"/>
                </a:cubicBezTo>
                <a:close/>
                <a:moveTo>
                  <a:pt x="6070378" y="750600"/>
                </a:moveTo>
                <a:cubicBezTo>
                  <a:pt x="6123654" y="1021506"/>
                  <a:pt x="6338497" y="1236303"/>
                  <a:pt x="6613687" y="1295446"/>
                </a:cubicBezTo>
                <a:cubicBezTo>
                  <a:pt x="6560412" y="1024540"/>
                  <a:pt x="6345568" y="809743"/>
                  <a:pt x="6070378" y="750600"/>
                </a:cubicBezTo>
                <a:close/>
                <a:moveTo>
                  <a:pt x="5763129" y="750600"/>
                </a:moveTo>
                <a:cubicBezTo>
                  <a:pt x="5487939" y="809743"/>
                  <a:pt x="5273095" y="1024540"/>
                  <a:pt x="5219820" y="1295446"/>
                </a:cubicBezTo>
                <a:cubicBezTo>
                  <a:pt x="5495010" y="1236303"/>
                  <a:pt x="5709853" y="1021506"/>
                  <a:pt x="5763129" y="750600"/>
                </a:cubicBezTo>
                <a:close/>
                <a:moveTo>
                  <a:pt x="4378227" y="750600"/>
                </a:moveTo>
                <a:cubicBezTo>
                  <a:pt x="4431503" y="1021506"/>
                  <a:pt x="4646346" y="1236303"/>
                  <a:pt x="4921536" y="1295446"/>
                </a:cubicBezTo>
                <a:cubicBezTo>
                  <a:pt x="4868261" y="1024540"/>
                  <a:pt x="4653417" y="809743"/>
                  <a:pt x="4378227" y="750600"/>
                </a:cubicBezTo>
                <a:close/>
                <a:moveTo>
                  <a:pt x="4070978" y="750600"/>
                </a:moveTo>
                <a:cubicBezTo>
                  <a:pt x="3795788" y="809743"/>
                  <a:pt x="3580944" y="1024540"/>
                  <a:pt x="3527669" y="1295446"/>
                </a:cubicBezTo>
                <a:cubicBezTo>
                  <a:pt x="3802859" y="1236303"/>
                  <a:pt x="4017702" y="1021506"/>
                  <a:pt x="4070978" y="750600"/>
                </a:cubicBezTo>
                <a:close/>
                <a:moveTo>
                  <a:pt x="2686076" y="750600"/>
                </a:moveTo>
                <a:cubicBezTo>
                  <a:pt x="2739352" y="1021506"/>
                  <a:pt x="2954195" y="1236303"/>
                  <a:pt x="3229385" y="1295446"/>
                </a:cubicBezTo>
                <a:cubicBezTo>
                  <a:pt x="3176110" y="1024540"/>
                  <a:pt x="2961266" y="809743"/>
                  <a:pt x="2686076" y="750600"/>
                </a:cubicBezTo>
                <a:close/>
                <a:moveTo>
                  <a:pt x="2378827" y="750600"/>
                </a:moveTo>
                <a:cubicBezTo>
                  <a:pt x="2103637" y="809743"/>
                  <a:pt x="1888793" y="1024540"/>
                  <a:pt x="1835518" y="1295446"/>
                </a:cubicBezTo>
                <a:cubicBezTo>
                  <a:pt x="2110708" y="1236303"/>
                  <a:pt x="2325551" y="1021506"/>
                  <a:pt x="2378827" y="750600"/>
                </a:cubicBezTo>
                <a:close/>
                <a:moveTo>
                  <a:pt x="993925" y="750600"/>
                </a:moveTo>
                <a:cubicBezTo>
                  <a:pt x="1047201" y="1021506"/>
                  <a:pt x="1262044" y="1236303"/>
                  <a:pt x="1537234" y="1295446"/>
                </a:cubicBezTo>
                <a:cubicBezTo>
                  <a:pt x="1483959" y="1024540"/>
                  <a:pt x="1269115" y="809743"/>
                  <a:pt x="993925" y="750600"/>
                </a:cubicBezTo>
                <a:close/>
                <a:moveTo>
                  <a:pt x="686676" y="750600"/>
                </a:moveTo>
                <a:cubicBezTo>
                  <a:pt x="411486" y="809743"/>
                  <a:pt x="196642" y="1024540"/>
                  <a:pt x="143367" y="1295446"/>
                </a:cubicBezTo>
                <a:cubicBezTo>
                  <a:pt x="418557" y="1236303"/>
                  <a:pt x="633400" y="1021506"/>
                  <a:pt x="686676" y="750600"/>
                </a:cubicBezTo>
                <a:close/>
                <a:moveTo>
                  <a:pt x="9139239" y="624486"/>
                </a:moveTo>
                <a:lnTo>
                  <a:pt x="9139239" y="752995"/>
                </a:lnTo>
                <a:lnTo>
                  <a:pt x="9047261" y="779881"/>
                </a:lnTo>
                <a:cubicBezTo>
                  <a:pt x="8821055" y="864319"/>
                  <a:pt x="8650738" y="1058403"/>
                  <a:pt x="8604122" y="1295446"/>
                </a:cubicBezTo>
                <a:cubicBezTo>
                  <a:pt x="8844913" y="1243696"/>
                  <a:pt x="9039501" y="1072773"/>
                  <a:pt x="9120077" y="849365"/>
                </a:cubicBezTo>
                <a:lnTo>
                  <a:pt x="9139239" y="780178"/>
                </a:lnTo>
                <a:lnTo>
                  <a:pt x="9139239" y="1085737"/>
                </a:lnTo>
                <a:lnTo>
                  <a:pt x="9135069" y="1092549"/>
                </a:lnTo>
                <a:cubicBezTo>
                  <a:pt x="9008919" y="1266178"/>
                  <a:pt x="8815033" y="1389778"/>
                  <a:pt x="8590751" y="1426902"/>
                </a:cubicBezTo>
                <a:lnTo>
                  <a:pt x="8590635" y="1428050"/>
                </a:lnTo>
                <a:cubicBezTo>
                  <a:pt x="8585324" y="1429061"/>
                  <a:pt x="8579995" y="1430009"/>
                  <a:pt x="8574418" y="1429590"/>
                </a:cubicBezTo>
                <a:cubicBezTo>
                  <a:pt x="8543246" y="1435144"/>
                  <a:pt x="8511366" y="1438125"/>
                  <a:pt x="8478991" y="1438652"/>
                </a:cubicBezTo>
                <a:lnTo>
                  <a:pt x="8461873" y="1440278"/>
                </a:lnTo>
                <a:lnTo>
                  <a:pt x="8461847" y="1439783"/>
                </a:lnTo>
                <a:lnTo>
                  <a:pt x="8461348" y="1439816"/>
                </a:lnTo>
                <a:cubicBezTo>
                  <a:pt x="8460782" y="1436014"/>
                  <a:pt x="8460755" y="1432198"/>
                  <a:pt x="8460755" y="1428376"/>
                </a:cubicBezTo>
                <a:cubicBezTo>
                  <a:pt x="8460755" y="1422694"/>
                  <a:pt x="8460814" y="1417025"/>
                  <a:pt x="8462126" y="1411395"/>
                </a:cubicBezTo>
                <a:cubicBezTo>
                  <a:pt x="8462083" y="1380067"/>
                  <a:pt x="8464533" y="1349182"/>
                  <a:pt x="8469590" y="1318938"/>
                </a:cubicBezTo>
                <a:lnTo>
                  <a:pt x="8470130" y="1312248"/>
                </a:lnTo>
                <a:cubicBezTo>
                  <a:pt x="8470299" y="1312243"/>
                  <a:pt x="8470468" y="1312238"/>
                  <a:pt x="8470636" y="1312185"/>
                </a:cubicBezTo>
                <a:cubicBezTo>
                  <a:pt x="8514628" y="1003427"/>
                  <a:pt x="8735297" y="749863"/>
                  <a:pt x="9030178" y="651504"/>
                </a:cubicBezTo>
                <a:close/>
                <a:moveTo>
                  <a:pt x="7620280" y="605769"/>
                </a:moveTo>
                <a:lnTo>
                  <a:pt x="7637367" y="607392"/>
                </a:lnTo>
                <a:cubicBezTo>
                  <a:pt x="7669753" y="607919"/>
                  <a:pt x="7701646" y="610900"/>
                  <a:pt x="7732829" y="616457"/>
                </a:cubicBezTo>
                <a:cubicBezTo>
                  <a:pt x="7738405" y="616038"/>
                  <a:pt x="7743733" y="616986"/>
                  <a:pt x="7749042" y="617996"/>
                </a:cubicBezTo>
                <a:lnTo>
                  <a:pt x="7749159" y="619144"/>
                </a:lnTo>
                <a:cubicBezTo>
                  <a:pt x="8108009" y="678542"/>
                  <a:pt x="8389048" y="959319"/>
                  <a:pt x="8439324" y="1312185"/>
                </a:cubicBezTo>
                <a:cubicBezTo>
                  <a:pt x="8439492" y="1312238"/>
                  <a:pt x="8439661" y="1312243"/>
                  <a:pt x="8439830" y="1312248"/>
                </a:cubicBezTo>
                <a:lnTo>
                  <a:pt x="8440370" y="1318938"/>
                </a:lnTo>
                <a:cubicBezTo>
                  <a:pt x="8445427" y="1349182"/>
                  <a:pt x="8447877" y="1380067"/>
                  <a:pt x="8447834" y="1411395"/>
                </a:cubicBezTo>
                <a:cubicBezTo>
                  <a:pt x="8449146" y="1417025"/>
                  <a:pt x="8449205" y="1422694"/>
                  <a:pt x="8449205" y="1428376"/>
                </a:cubicBezTo>
                <a:cubicBezTo>
                  <a:pt x="8449205" y="1432198"/>
                  <a:pt x="8449178" y="1436014"/>
                  <a:pt x="8448612" y="1439816"/>
                </a:cubicBezTo>
                <a:lnTo>
                  <a:pt x="8448113" y="1439783"/>
                </a:lnTo>
                <a:lnTo>
                  <a:pt x="8448087" y="1440278"/>
                </a:lnTo>
                <a:lnTo>
                  <a:pt x="8430969" y="1438652"/>
                </a:lnTo>
                <a:cubicBezTo>
                  <a:pt x="8398594" y="1438125"/>
                  <a:pt x="8366714" y="1435144"/>
                  <a:pt x="8335542" y="1429590"/>
                </a:cubicBezTo>
                <a:cubicBezTo>
                  <a:pt x="8329965" y="1430009"/>
                  <a:pt x="8324636" y="1429061"/>
                  <a:pt x="8319325" y="1428050"/>
                </a:cubicBezTo>
                <a:lnTo>
                  <a:pt x="8319209" y="1426902"/>
                </a:lnTo>
                <a:cubicBezTo>
                  <a:pt x="7960358" y="1367503"/>
                  <a:pt x="7679319" y="1086726"/>
                  <a:pt x="7629044" y="733861"/>
                </a:cubicBezTo>
                <a:cubicBezTo>
                  <a:pt x="7628876" y="733808"/>
                  <a:pt x="7628708" y="733803"/>
                  <a:pt x="7628538" y="733798"/>
                </a:cubicBezTo>
                <a:lnTo>
                  <a:pt x="7628000" y="727122"/>
                </a:lnTo>
                <a:cubicBezTo>
                  <a:pt x="7622941" y="696872"/>
                  <a:pt x="7620490" y="665981"/>
                  <a:pt x="7620533" y="634646"/>
                </a:cubicBezTo>
                <a:cubicBezTo>
                  <a:pt x="7619221" y="629018"/>
                  <a:pt x="7619162" y="623351"/>
                  <a:pt x="7619162" y="617670"/>
                </a:cubicBezTo>
                <a:lnTo>
                  <a:pt x="7619756" y="606230"/>
                </a:lnTo>
                <a:lnTo>
                  <a:pt x="7620254" y="606263"/>
                </a:lnTo>
                <a:close/>
                <a:moveTo>
                  <a:pt x="7597529" y="605769"/>
                </a:moveTo>
                <a:lnTo>
                  <a:pt x="7597555" y="606263"/>
                </a:lnTo>
                <a:lnTo>
                  <a:pt x="7598053" y="606230"/>
                </a:lnTo>
                <a:lnTo>
                  <a:pt x="7598647" y="617670"/>
                </a:lnTo>
                <a:cubicBezTo>
                  <a:pt x="7598647" y="623351"/>
                  <a:pt x="7598588" y="629018"/>
                  <a:pt x="7597276" y="634646"/>
                </a:cubicBezTo>
                <a:cubicBezTo>
                  <a:pt x="7597319" y="665981"/>
                  <a:pt x="7594868" y="696872"/>
                  <a:pt x="7589809" y="727122"/>
                </a:cubicBezTo>
                <a:lnTo>
                  <a:pt x="7589271" y="733798"/>
                </a:lnTo>
                <a:cubicBezTo>
                  <a:pt x="7589101" y="733803"/>
                  <a:pt x="7588933" y="733808"/>
                  <a:pt x="7588765" y="733861"/>
                </a:cubicBezTo>
                <a:cubicBezTo>
                  <a:pt x="7538490" y="1086726"/>
                  <a:pt x="7257451" y="1367503"/>
                  <a:pt x="6898600" y="1426902"/>
                </a:cubicBezTo>
                <a:lnTo>
                  <a:pt x="6898484" y="1428050"/>
                </a:lnTo>
                <a:cubicBezTo>
                  <a:pt x="6893173" y="1429061"/>
                  <a:pt x="6887844" y="1430009"/>
                  <a:pt x="6882267" y="1429590"/>
                </a:cubicBezTo>
                <a:cubicBezTo>
                  <a:pt x="6851095" y="1435144"/>
                  <a:pt x="6819215" y="1438125"/>
                  <a:pt x="6786841" y="1438652"/>
                </a:cubicBezTo>
                <a:lnTo>
                  <a:pt x="6769722" y="1440278"/>
                </a:lnTo>
                <a:lnTo>
                  <a:pt x="6769696" y="1439783"/>
                </a:lnTo>
                <a:lnTo>
                  <a:pt x="6769197" y="1439816"/>
                </a:lnTo>
                <a:cubicBezTo>
                  <a:pt x="6768631" y="1436014"/>
                  <a:pt x="6768604" y="1432198"/>
                  <a:pt x="6768604" y="1428376"/>
                </a:cubicBezTo>
                <a:cubicBezTo>
                  <a:pt x="6768604" y="1422694"/>
                  <a:pt x="6768663" y="1417025"/>
                  <a:pt x="6769975" y="1411395"/>
                </a:cubicBezTo>
                <a:cubicBezTo>
                  <a:pt x="6769933" y="1380067"/>
                  <a:pt x="6772382" y="1349182"/>
                  <a:pt x="6777439" y="1318938"/>
                </a:cubicBezTo>
                <a:lnTo>
                  <a:pt x="6777979" y="1312248"/>
                </a:lnTo>
                <a:cubicBezTo>
                  <a:pt x="6778148" y="1312243"/>
                  <a:pt x="6778317" y="1312238"/>
                  <a:pt x="6778485" y="1312185"/>
                </a:cubicBezTo>
                <a:cubicBezTo>
                  <a:pt x="6828761" y="959319"/>
                  <a:pt x="7109800" y="678542"/>
                  <a:pt x="7468650" y="619144"/>
                </a:cubicBezTo>
                <a:lnTo>
                  <a:pt x="7468767" y="617996"/>
                </a:lnTo>
                <a:cubicBezTo>
                  <a:pt x="7474076" y="616986"/>
                  <a:pt x="7479404" y="616038"/>
                  <a:pt x="7484980" y="616457"/>
                </a:cubicBezTo>
                <a:cubicBezTo>
                  <a:pt x="7516163" y="610900"/>
                  <a:pt x="7548056" y="607919"/>
                  <a:pt x="7580442" y="607392"/>
                </a:cubicBezTo>
                <a:close/>
                <a:moveTo>
                  <a:pt x="5928129" y="605769"/>
                </a:moveTo>
                <a:lnTo>
                  <a:pt x="5945217" y="607392"/>
                </a:lnTo>
                <a:cubicBezTo>
                  <a:pt x="5977602" y="607919"/>
                  <a:pt x="6009495" y="610900"/>
                  <a:pt x="6040678" y="616457"/>
                </a:cubicBezTo>
                <a:cubicBezTo>
                  <a:pt x="6046254" y="616038"/>
                  <a:pt x="6051582" y="616986"/>
                  <a:pt x="6056891" y="617996"/>
                </a:cubicBezTo>
                <a:lnTo>
                  <a:pt x="6057008" y="619144"/>
                </a:lnTo>
                <a:cubicBezTo>
                  <a:pt x="6415858" y="678542"/>
                  <a:pt x="6696897" y="959319"/>
                  <a:pt x="6747174" y="1312185"/>
                </a:cubicBezTo>
                <a:cubicBezTo>
                  <a:pt x="6747341" y="1312238"/>
                  <a:pt x="6747511" y="1312243"/>
                  <a:pt x="6747679" y="1312248"/>
                </a:cubicBezTo>
                <a:lnTo>
                  <a:pt x="6748220" y="1318938"/>
                </a:lnTo>
                <a:cubicBezTo>
                  <a:pt x="6753276" y="1349182"/>
                  <a:pt x="6755726" y="1380067"/>
                  <a:pt x="6755684" y="1411395"/>
                </a:cubicBezTo>
                <a:cubicBezTo>
                  <a:pt x="6756996" y="1417025"/>
                  <a:pt x="6757054" y="1422694"/>
                  <a:pt x="6757054" y="1428376"/>
                </a:cubicBezTo>
                <a:cubicBezTo>
                  <a:pt x="6757054" y="1432198"/>
                  <a:pt x="6757027" y="1436014"/>
                  <a:pt x="6756461" y="1439816"/>
                </a:cubicBezTo>
                <a:lnTo>
                  <a:pt x="6755962" y="1439783"/>
                </a:lnTo>
                <a:lnTo>
                  <a:pt x="6755936" y="1440278"/>
                </a:lnTo>
                <a:lnTo>
                  <a:pt x="6738818" y="1438652"/>
                </a:lnTo>
                <a:cubicBezTo>
                  <a:pt x="6706444" y="1438125"/>
                  <a:pt x="6674563" y="1435144"/>
                  <a:pt x="6643391" y="1429590"/>
                </a:cubicBezTo>
                <a:cubicBezTo>
                  <a:pt x="6637814" y="1430009"/>
                  <a:pt x="6632485" y="1429061"/>
                  <a:pt x="6627175" y="1428050"/>
                </a:cubicBezTo>
                <a:lnTo>
                  <a:pt x="6627059" y="1426902"/>
                </a:lnTo>
                <a:cubicBezTo>
                  <a:pt x="6268207" y="1367503"/>
                  <a:pt x="5987168" y="1086726"/>
                  <a:pt x="5936893" y="733861"/>
                </a:cubicBezTo>
                <a:cubicBezTo>
                  <a:pt x="5936725" y="733808"/>
                  <a:pt x="5936557" y="733803"/>
                  <a:pt x="5936387" y="733798"/>
                </a:cubicBezTo>
                <a:lnTo>
                  <a:pt x="5935849" y="727122"/>
                </a:lnTo>
                <a:cubicBezTo>
                  <a:pt x="5930790" y="696872"/>
                  <a:pt x="5928340" y="665981"/>
                  <a:pt x="5928382" y="634646"/>
                </a:cubicBezTo>
                <a:cubicBezTo>
                  <a:pt x="5927070" y="629018"/>
                  <a:pt x="5927011" y="623351"/>
                  <a:pt x="5927011" y="617670"/>
                </a:cubicBezTo>
                <a:lnTo>
                  <a:pt x="5927605" y="606230"/>
                </a:lnTo>
                <a:lnTo>
                  <a:pt x="5928103" y="606263"/>
                </a:lnTo>
                <a:close/>
                <a:moveTo>
                  <a:pt x="5905378" y="605769"/>
                </a:moveTo>
                <a:lnTo>
                  <a:pt x="5905404" y="606263"/>
                </a:lnTo>
                <a:lnTo>
                  <a:pt x="5905902" y="606230"/>
                </a:lnTo>
                <a:lnTo>
                  <a:pt x="5906496" y="617670"/>
                </a:lnTo>
                <a:cubicBezTo>
                  <a:pt x="5906496" y="623351"/>
                  <a:pt x="5906438" y="629018"/>
                  <a:pt x="5905126" y="634646"/>
                </a:cubicBezTo>
                <a:cubicBezTo>
                  <a:pt x="5905168" y="665981"/>
                  <a:pt x="5902717" y="696872"/>
                  <a:pt x="5897659" y="727122"/>
                </a:cubicBezTo>
                <a:lnTo>
                  <a:pt x="5897120" y="733798"/>
                </a:lnTo>
                <a:cubicBezTo>
                  <a:pt x="5896951" y="733803"/>
                  <a:pt x="5896782" y="733808"/>
                  <a:pt x="5896615" y="733861"/>
                </a:cubicBezTo>
                <a:cubicBezTo>
                  <a:pt x="5846339" y="1086726"/>
                  <a:pt x="5565300" y="1367503"/>
                  <a:pt x="5206449" y="1426902"/>
                </a:cubicBezTo>
                <a:lnTo>
                  <a:pt x="5206334" y="1428050"/>
                </a:lnTo>
                <a:cubicBezTo>
                  <a:pt x="5201022" y="1429061"/>
                  <a:pt x="5195693" y="1430009"/>
                  <a:pt x="5190116" y="1429590"/>
                </a:cubicBezTo>
                <a:cubicBezTo>
                  <a:pt x="5158944" y="1435144"/>
                  <a:pt x="5127065" y="1438125"/>
                  <a:pt x="5094690" y="1438652"/>
                </a:cubicBezTo>
                <a:lnTo>
                  <a:pt x="5077571" y="1440278"/>
                </a:lnTo>
                <a:lnTo>
                  <a:pt x="5077545" y="1439783"/>
                </a:lnTo>
                <a:lnTo>
                  <a:pt x="5077046" y="1439816"/>
                </a:lnTo>
                <a:cubicBezTo>
                  <a:pt x="5076480" y="1436014"/>
                  <a:pt x="5076453" y="1432198"/>
                  <a:pt x="5076453" y="1428376"/>
                </a:cubicBezTo>
                <a:cubicBezTo>
                  <a:pt x="5076453" y="1422694"/>
                  <a:pt x="5076512" y="1417025"/>
                  <a:pt x="5077824" y="1411395"/>
                </a:cubicBezTo>
                <a:cubicBezTo>
                  <a:pt x="5077782" y="1380067"/>
                  <a:pt x="5080231" y="1349182"/>
                  <a:pt x="5085288" y="1318938"/>
                </a:cubicBezTo>
                <a:lnTo>
                  <a:pt x="5085828" y="1312248"/>
                </a:lnTo>
                <a:cubicBezTo>
                  <a:pt x="5085997" y="1312243"/>
                  <a:pt x="5086166" y="1312238"/>
                  <a:pt x="5086334" y="1312185"/>
                </a:cubicBezTo>
                <a:cubicBezTo>
                  <a:pt x="5136610" y="959319"/>
                  <a:pt x="5417649" y="678542"/>
                  <a:pt x="5776501" y="619144"/>
                </a:cubicBezTo>
                <a:lnTo>
                  <a:pt x="5776617" y="617996"/>
                </a:lnTo>
                <a:cubicBezTo>
                  <a:pt x="5781926" y="616986"/>
                  <a:pt x="5787253" y="616038"/>
                  <a:pt x="5792829" y="616457"/>
                </a:cubicBezTo>
                <a:cubicBezTo>
                  <a:pt x="5824013" y="610900"/>
                  <a:pt x="5855905" y="607919"/>
                  <a:pt x="5888291" y="607392"/>
                </a:cubicBezTo>
                <a:close/>
                <a:moveTo>
                  <a:pt x="4235979" y="605769"/>
                </a:moveTo>
                <a:lnTo>
                  <a:pt x="4253065" y="607392"/>
                </a:lnTo>
                <a:cubicBezTo>
                  <a:pt x="4285451" y="607919"/>
                  <a:pt x="4317343" y="610900"/>
                  <a:pt x="4348528" y="616457"/>
                </a:cubicBezTo>
                <a:cubicBezTo>
                  <a:pt x="4354104" y="616038"/>
                  <a:pt x="4359431" y="616986"/>
                  <a:pt x="4364739" y="617996"/>
                </a:cubicBezTo>
                <a:lnTo>
                  <a:pt x="4364856" y="619144"/>
                </a:lnTo>
                <a:cubicBezTo>
                  <a:pt x="4723707" y="678542"/>
                  <a:pt x="5004746" y="959319"/>
                  <a:pt x="5055022" y="1312185"/>
                </a:cubicBezTo>
                <a:cubicBezTo>
                  <a:pt x="5055190" y="1312238"/>
                  <a:pt x="5055359" y="1312243"/>
                  <a:pt x="5055528" y="1312248"/>
                </a:cubicBezTo>
                <a:lnTo>
                  <a:pt x="5056068" y="1318938"/>
                </a:lnTo>
                <a:cubicBezTo>
                  <a:pt x="5061125" y="1349182"/>
                  <a:pt x="5063574" y="1380067"/>
                  <a:pt x="5063532" y="1411395"/>
                </a:cubicBezTo>
                <a:cubicBezTo>
                  <a:pt x="5064844" y="1417025"/>
                  <a:pt x="5064903" y="1422694"/>
                  <a:pt x="5064903" y="1428376"/>
                </a:cubicBezTo>
                <a:cubicBezTo>
                  <a:pt x="5064903" y="1432198"/>
                  <a:pt x="5064876" y="1436014"/>
                  <a:pt x="5064310" y="1439816"/>
                </a:cubicBezTo>
                <a:lnTo>
                  <a:pt x="5063811" y="1439783"/>
                </a:lnTo>
                <a:lnTo>
                  <a:pt x="5063785" y="1440278"/>
                </a:lnTo>
                <a:lnTo>
                  <a:pt x="5046666" y="1438652"/>
                </a:lnTo>
                <a:cubicBezTo>
                  <a:pt x="5014292" y="1438125"/>
                  <a:pt x="4982412" y="1435144"/>
                  <a:pt x="4951241" y="1429590"/>
                </a:cubicBezTo>
                <a:cubicBezTo>
                  <a:pt x="4945663" y="1430009"/>
                  <a:pt x="4940334" y="1429061"/>
                  <a:pt x="4935023" y="1428050"/>
                </a:cubicBezTo>
                <a:lnTo>
                  <a:pt x="4934907" y="1426902"/>
                </a:lnTo>
                <a:cubicBezTo>
                  <a:pt x="4576056" y="1367503"/>
                  <a:pt x="4295017" y="1086726"/>
                  <a:pt x="4244741" y="733861"/>
                </a:cubicBezTo>
                <a:cubicBezTo>
                  <a:pt x="4244574" y="733808"/>
                  <a:pt x="4244405" y="733803"/>
                  <a:pt x="4244236" y="733798"/>
                </a:cubicBezTo>
                <a:lnTo>
                  <a:pt x="4243697" y="727122"/>
                </a:lnTo>
                <a:cubicBezTo>
                  <a:pt x="4238639" y="696872"/>
                  <a:pt x="4236188" y="665981"/>
                  <a:pt x="4236230" y="634646"/>
                </a:cubicBezTo>
                <a:cubicBezTo>
                  <a:pt x="4234918" y="629018"/>
                  <a:pt x="4234860" y="623351"/>
                  <a:pt x="4234860" y="617670"/>
                </a:cubicBezTo>
                <a:lnTo>
                  <a:pt x="4235454" y="606230"/>
                </a:lnTo>
                <a:lnTo>
                  <a:pt x="4235952" y="606263"/>
                </a:lnTo>
                <a:close/>
                <a:moveTo>
                  <a:pt x="4213227" y="605769"/>
                </a:moveTo>
                <a:lnTo>
                  <a:pt x="4213253" y="606263"/>
                </a:lnTo>
                <a:lnTo>
                  <a:pt x="4213751" y="606230"/>
                </a:lnTo>
                <a:lnTo>
                  <a:pt x="4214345" y="617670"/>
                </a:lnTo>
                <a:cubicBezTo>
                  <a:pt x="4214345" y="623351"/>
                  <a:pt x="4214286" y="629018"/>
                  <a:pt x="4212974" y="634646"/>
                </a:cubicBezTo>
                <a:cubicBezTo>
                  <a:pt x="4213016" y="665981"/>
                  <a:pt x="4210566" y="696872"/>
                  <a:pt x="4205507" y="727122"/>
                </a:cubicBezTo>
                <a:lnTo>
                  <a:pt x="4204969" y="733798"/>
                </a:lnTo>
                <a:cubicBezTo>
                  <a:pt x="4204799" y="733803"/>
                  <a:pt x="4204631" y="733808"/>
                  <a:pt x="4204463" y="733861"/>
                </a:cubicBezTo>
                <a:cubicBezTo>
                  <a:pt x="4154188" y="1086726"/>
                  <a:pt x="3873149" y="1367503"/>
                  <a:pt x="3514297" y="1426902"/>
                </a:cubicBezTo>
                <a:lnTo>
                  <a:pt x="3514181" y="1428050"/>
                </a:lnTo>
                <a:cubicBezTo>
                  <a:pt x="3508871" y="1429061"/>
                  <a:pt x="3503542" y="1430009"/>
                  <a:pt x="3497965" y="1429590"/>
                </a:cubicBezTo>
                <a:cubicBezTo>
                  <a:pt x="3466793" y="1435144"/>
                  <a:pt x="3434912" y="1438125"/>
                  <a:pt x="3402538" y="1438652"/>
                </a:cubicBezTo>
                <a:lnTo>
                  <a:pt x="3385420" y="1440278"/>
                </a:lnTo>
                <a:lnTo>
                  <a:pt x="3385394" y="1439783"/>
                </a:lnTo>
                <a:lnTo>
                  <a:pt x="3384895" y="1439816"/>
                </a:lnTo>
                <a:cubicBezTo>
                  <a:pt x="3384329" y="1436014"/>
                  <a:pt x="3384302" y="1432198"/>
                  <a:pt x="3384302" y="1428376"/>
                </a:cubicBezTo>
                <a:cubicBezTo>
                  <a:pt x="3384302" y="1422694"/>
                  <a:pt x="3384360" y="1417025"/>
                  <a:pt x="3385672" y="1411395"/>
                </a:cubicBezTo>
                <a:cubicBezTo>
                  <a:pt x="3385630" y="1380067"/>
                  <a:pt x="3388080" y="1349182"/>
                  <a:pt x="3393136" y="1318938"/>
                </a:cubicBezTo>
                <a:lnTo>
                  <a:pt x="3393677" y="1312248"/>
                </a:lnTo>
                <a:cubicBezTo>
                  <a:pt x="3393845" y="1312243"/>
                  <a:pt x="3394015" y="1312238"/>
                  <a:pt x="3394182" y="1312185"/>
                </a:cubicBezTo>
                <a:cubicBezTo>
                  <a:pt x="3444459" y="959319"/>
                  <a:pt x="3725498" y="678542"/>
                  <a:pt x="4084348" y="619144"/>
                </a:cubicBezTo>
                <a:lnTo>
                  <a:pt x="4084465" y="617996"/>
                </a:lnTo>
                <a:cubicBezTo>
                  <a:pt x="4089774" y="616986"/>
                  <a:pt x="4095102" y="616038"/>
                  <a:pt x="4100678" y="616457"/>
                </a:cubicBezTo>
                <a:cubicBezTo>
                  <a:pt x="4131861" y="610900"/>
                  <a:pt x="4163754" y="607919"/>
                  <a:pt x="4196139" y="607392"/>
                </a:cubicBezTo>
                <a:close/>
                <a:moveTo>
                  <a:pt x="2543827" y="605769"/>
                </a:moveTo>
                <a:lnTo>
                  <a:pt x="2560914" y="607392"/>
                </a:lnTo>
                <a:cubicBezTo>
                  <a:pt x="2593300" y="607919"/>
                  <a:pt x="2625192" y="610900"/>
                  <a:pt x="2656376" y="616457"/>
                </a:cubicBezTo>
                <a:cubicBezTo>
                  <a:pt x="2661952" y="616038"/>
                  <a:pt x="2667280" y="616986"/>
                  <a:pt x="2672588" y="617996"/>
                </a:cubicBezTo>
                <a:lnTo>
                  <a:pt x="2672706" y="619144"/>
                </a:lnTo>
                <a:cubicBezTo>
                  <a:pt x="3031556" y="678542"/>
                  <a:pt x="3312595" y="959319"/>
                  <a:pt x="3362871" y="1312185"/>
                </a:cubicBezTo>
                <a:cubicBezTo>
                  <a:pt x="3363039" y="1312238"/>
                  <a:pt x="3363208" y="1312243"/>
                  <a:pt x="3363377" y="1312248"/>
                </a:cubicBezTo>
                <a:lnTo>
                  <a:pt x="3363917" y="1318938"/>
                </a:lnTo>
                <a:cubicBezTo>
                  <a:pt x="3368974" y="1349182"/>
                  <a:pt x="3371423" y="1380067"/>
                  <a:pt x="3371381" y="1411395"/>
                </a:cubicBezTo>
                <a:cubicBezTo>
                  <a:pt x="3372693" y="1417025"/>
                  <a:pt x="3372752" y="1422694"/>
                  <a:pt x="3372752" y="1428376"/>
                </a:cubicBezTo>
                <a:cubicBezTo>
                  <a:pt x="3372752" y="1432198"/>
                  <a:pt x="3372725" y="1436014"/>
                  <a:pt x="3372159" y="1439816"/>
                </a:cubicBezTo>
                <a:lnTo>
                  <a:pt x="3371660" y="1439783"/>
                </a:lnTo>
                <a:lnTo>
                  <a:pt x="3371634" y="1440278"/>
                </a:lnTo>
                <a:lnTo>
                  <a:pt x="3354515" y="1438652"/>
                </a:lnTo>
                <a:cubicBezTo>
                  <a:pt x="3322141" y="1438125"/>
                  <a:pt x="3290261" y="1435144"/>
                  <a:pt x="3259089" y="1429590"/>
                </a:cubicBezTo>
                <a:cubicBezTo>
                  <a:pt x="3253512" y="1430009"/>
                  <a:pt x="3248183" y="1429061"/>
                  <a:pt x="3242872" y="1428050"/>
                </a:cubicBezTo>
                <a:lnTo>
                  <a:pt x="3242756" y="1426902"/>
                </a:lnTo>
                <a:cubicBezTo>
                  <a:pt x="2883905" y="1367503"/>
                  <a:pt x="2602866" y="1086726"/>
                  <a:pt x="2552590" y="733861"/>
                </a:cubicBezTo>
                <a:cubicBezTo>
                  <a:pt x="2552423" y="733808"/>
                  <a:pt x="2552254" y="733803"/>
                  <a:pt x="2552085" y="733798"/>
                </a:cubicBezTo>
                <a:lnTo>
                  <a:pt x="2551547" y="727122"/>
                </a:lnTo>
                <a:cubicBezTo>
                  <a:pt x="2546488" y="696872"/>
                  <a:pt x="2544037" y="665981"/>
                  <a:pt x="2544079" y="634646"/>
                </a:cubicBezTo>
                <a:cubicBezTo>
                  <a:pt x="2542767" y="629018"/>
                  <a:pt x="2542709" y="623351"/>
                  <a:pt x="2542709" y="617670"/>
                </a:cubicBezTo>
                <a:lnTo>
                  <a:pt x="2543303" y="606230"/>
                </a:lnTo>
                <a:lnTo>
                  <a:pt x="2543801" y="606263"/>
                </a:lnTo>
                <a:close/>
                <a:moveTo>
                  <a:pt x="2521076" y="605769"/>
                </a:moveTo>
                <a:lnTo>
                  <a:pt x="2521102" y="606263"/>
                </a:lnTo>
                <a:lnTo>
                  <a:pt x="2521600" y="606230"/>
                </a:lnTo>
                <a:lnTo>
                  <a:pt x="2522194" y="617670"/>
                </a:lnTo>
                <a:cubicBezTo>
                  <a:pt x="2522194" y="623351"/>
                  <a:pt x="2522135" y="629018"/>
                  <a:pt x="2520823" y="634646"/>
                </a:cubicBezTo>
                <a:cubicBezTo>
                  <a:pt x="2520865" y="665981"/>
                  <a:pt x="2518415" y="696872"/>
                  <a:pt x="2513356" y="727122"/>
                </a:cubicBezTo>
                <a:lnTo>
                  <a:pt x="2512818" y="733798"/>
                </a:lnTo>
                <a:cubicBezTo>
                  <a:pt x="2512648" y="733803"/>
                  <a:pt x="2512480" y="733808"/>
                  <a:pt x="2512312" y="733861"/>
                </a:cubicBezTo>
                <a:cubicBezTo>
                  <a:pt x="2462037" y="1086726"/>
                  <a:pt x="2180998" y="1367503"/>
                  <a:pt x="1822147" y="1426902"/>
                </a:cubicBezTo>
                <a:lnTo>
                  <a:pt x="1822030" y="1428050"/>
                </a:lnTo>
                <a:cubicBezTo>
                  <a:pt x="1816720" y="1429061"/>
                  <a:pt x="1811391" y="1430009"/>
                  <a:pt x="1805814" y="1429590"/>
                </a:cubicBezTo>
                <a:cubicBezTo>
                  <a:pt x="1774642" y="1435144"/>
                  <a:pt x="1742762" y="1438125"/>
                  <a:pt x="1710387" y="1438652"/>
                </a:cubicBezTo>
                <a:lnTo>
                  <a:pt x="1693269" y="1440278"/>
                </a:lnTo>
                <a:lnTo>
                  <a:pt x="1693243" y="1439783"/>
                </a:lnTo>
                <a:lnTo>
                  <a:pt x="1692744" y="1439816"/>
                </a:lnTo>
                <a:cubicBezTo>
                  <a:pt x="1692178" y="1436014"/>
                  <a:pt x="1692151" y="1432198"/>
                  <a:pt x="1692151" y="1428376"/>
                </a:cubicBezTo>
                <a:cubicBezTo>
                  <a:pt x="1692151" y="1422694"/>
                  <a:pt x="1692209" y="1417025"/>
                  <a:pt x="1693521" y="1411395"/>
                </a:cubicBezTo>
                <a:cubicBezTo>
                  <a:pt x="1693479" y="1380067"/>
                  <a:pt x="1695929" y="1349182"/>
                  <a:pt x="1700985" y="1318938"/>
                </a:cubicBezTo>
                <a:lnTo>
                  <a:pt x="1701526" y="1312248"/>
                </a:lnTo>
                <a:cubicBezTo>
                  <a:pt x="1701694" y="1312243"/>
                  <a:pt x="1701864" y="1312238"/>
                  <a:pt x="1702031" y="1312185"/>
                </a:cubicBezTo>
                <a:cubicBezTo>
                  <a:pt x="1752308" y="959319"/>
                  <a:pt x="2033347" y="678542"/>
                  <a:pt x="2392197" y="619144"/>
                </a:cubicBezTo>
                <a:lnTo>
                  <a:pt x="2392314" y="617996"/>
                </a:lnTo>
                <a:cubicBezTo>
                  <a:pt x="2397623" y="616986"/>
                  <a:pt x="2402951" y="616038"/>
                  <a:pt x="2408527" y="616457"/>
                </a:cubicBezTo>
                <a:cubicBezTo>
                  <a:pt x="2439710" y="610900"/>
                  <a:pt x="2471603" y="607919"/>
                  <a:pt x="2503988" y="607392"/>
                </a:cubicBezTo>
                <a:close/>
                <a:moveTo>
                  <a:pt x="851676" y="605769"/>
                </a:moveTo>
                <a:lnTo>
                  <a:pt x="868763" y="607392"/>
                </a:lnTo>
                <a:cubicBezTo>
                  <a:pt x="901149" y="607919"/>
                  <a:pt x="933041" y="610900"/>
                  <a:pt x="964225" y="616457"/>
                </a:cubicBezTo>
                <a:cubicBezTo>
                  <a:pt x="969801" y="616038"/>
                  <a:pt x="975129" y="616986"/>
                  <a:pt x="980437" y="617996"/>
                </a:cubicBezTo>
                <a:lnTo>
                  <a:pt x="980555" y="619144"/>
                </a:lnTo>
                <a:cubicBezTo>
                  <a:pt x="1339405" y="678542"/>
                  <a:pt x="1620444" y="959319"/>
                  <a:pt x="1670720" y="1312185"/>
                </a:cubicBezTo>
                <a:cubicBezTo>
                  <a:pt x="1670888" y="1312238"/>
                  <a:pt x="1671057" y="1312243"/>
                  <a:pt x="1671226" y="1312248"/>
                </a:cubicBezTo>
                <a:lnTo>
                  <a:pt x="1671766" y="1318938"/>
                </a:lnTo>
                <a:cubicBezTo>
                  <a:pt x="1676823" y="1349182"/>
                  <a:pt x="1679272" y="1380067"/>
                  <a:pt x="1679230" y="1411395"/>
                </a:cubicBezTo>
                <a:cubicBezTo>
                  <a:pt x="1680542" y="1417025"/>
                  <a:pt x="1680601" y="1422694"/>
                  <a:pt x="1680601" y="1428376"/>
                </a:cubicBezTo>
                <a:cubicBezTo>
                  <a:pt x="1680601" y="1432198"/>
                  <a:pt x="1680574" y="1436014"/>
                  <a:pt x="1680008" y="1439816"/>
                </a:cubicBezTo>
                <a:lnTo>
                  <a:pt x="1679509" y="1439783"/>
                </a:lnTo>
                <a:lnTo>
                  <a:pt x="1679483" y="1440278"/>
                </a:lnTo>
                <a:lnTo>
                  <a:pt x="1662364" y="1438652"/>
                </a:lnTo>
                <a:cubicBezTo>
                  <a:pt x="1629990" y="1438125"/>
                  <a:pt x="1598110" y="1435144"/>
                  <a:pt x="1566938" y="1429590"/>
                </a:cubicBezTo>
                <a:cubicBezTo>
                  <a:pt x="1561361" y="1430009"/>
                  <a:pt x="1556032" y="1429061"/>
                  <a:pt x="1550721" y="1428050"/>
                </a:cubicBezTo>
                <a:lnTo>
                  <a:pt x="1550605" y="1426902"/>
                </a:lnTo>
                <a:cubicBezTo>
                  <a:pt x="1191754" y="1367503"/>
                  <a:pt x="910715" y="1086726"/>
                  <a:pt x="860439" y="733861"/>
                </a:cubicBezTo>
                <a:cubicBezTo>
                  <a:pt x="860272" y="733808"/>
                  <a:pt x="860103" y="733803"/>
                  <a:pt x="859934" y="733798"/>
                </a:cubicBezTo>
                <a:lnTo>
                  <a:pt x="859396" y="727122"/>
                </a:lnTo>
                <a:cubicBezTo>
                  <a:pt x="854337" y="696872"/>
                  <a:pt x="851886" y="665981"/>
                  <a:pt x="851928" y="634646"/>
                </a:cubicBezTo>
                <a:cubicBezTo>
                  <a:pt x="850616" y="629018"/>
                  <a:pt x="850558" y="623351"/>
                  <a:pt x="850558" y="617670"/>
                </a:cubicBezTo>
                <a:lnTo>
                  <a:pt x="851152" y="606230"/>
                </a:lnTo>
                <a:lnTo>
                  <a:pt x="851650" y="606263"/>
                </a:lnTo>
                <a:close/>
                <a:moveTo>
                  <a:pt x="828925" y="605769"/>
                </a:moveTo>
                <a:lnTo>
                  <a:pt x="828951" y="606263"/>
                </a:lnTo>
                <a:lnTo>
                  <a:pt x="829449" y="606230"/>
                </a:lnTo>
                <a:lnTo>
                  <a:pt x="830043" y="617670"/>
                </a:lnTo>
                <a:cubicBezTo>
                  <a:pt x="830043" y="623351"/>
                  <a:pt x="829984" y="629018"/>
                  <a:pt x="828672" y="634646"/>
                </a:cubicBezTo>
                <a:cubicBezTo>
                  <a:pt x="828714" y="665981"/>
                  <a:pt x="826264" y="696872"/>
                  <a:pt x="821205" y="727122"/>
                </a:cubicBezTo>
                <a:lnTo>
                  <a:pt x="820667" y="733798"/>
                </a:lnTo>
                <a:cubicBezTo>
                  <a:pt x="820497" y="733803"/>
                  <a:pt x="820329" y="733808"/>
                  <a:pt x="820161" y="733861"/>
                </a:cubicBezTo>
                <a:cubicBezTo>
                  <a:pt x="769886" y="1086726"/>
                  <a:pt x="488847" y="1367503"/>
                  <a:pt x="129995" y="1426902"/>
                </a:cubicBezTo>
                <a:lnTo>
                  <a:pt x="129879" y="1428050"/>
                </a:lnTo>
                <a:cubicBezTo>
                  <a:pt x="124569" y="1429061"/>
                  <a:pt x="119240" y="1430009"/>
                  <a:pt x="113663" y="1429590"/>
                </a:cubicBezTo>
                <a:cubicBezTo>
                  <a:pt x="82491" y="1435144"/>
                  <a:pt x="50611" y="1438125"/>
                  <a:pt x="18236" y="1438652"/>
                </a:cubicBezTo>
                <a:lnTo>
                  <a:pt x="1118" y="1440278"/>
                </a:lnTo>
                <a:lnTo>
                  <a:pt x="1092" y="1439783"/>
                </a:lnTo>
                <a:lnTo>
                  <a:pt x="593" y="1439816"/>
                </a:lnTo>
                <a:cubicBezTo>
                  <a:pt x="27" y="1436014"/>
                  <a:pt x="0" y="1432198"/>
                  <a:pt x="0" y="1428376"/>
                </a:cubicBezTo>
                <a:cubicBezTo>
                  <a:pt x="0" y="1422694"/>
                  <a:pt x="58" y="1417025"/>
                  <a:pt x="1370" y="1411395"/>
                </a:cubicBezTo>
                <a:cubicBezTo>
                  <a:pt x="1328" y="1380067"/>
                  <a:pt x="3778" y="1349182"/>
                  <a:pt x="8835" y="1318938"/>
                </a:cubicBezTo>
                <a:lnTo>
                  <a:pt x="9375" y="1312248"/>
                </a:lnTo>
                <a:cubicBezTo>
                  <a:pt x="9543" y="1312243"/>
                  <a:pt x="9713" y="1312238"/>
                  <a:pt x="9880" y="1312185"/>
                </a:cubicBezTo>
                <a:cubicBezTo>
                  <a:pt x="60157" y="959319"/>
                  <a:pt x="341196" y="678542"/>
                  <a:pt x="700046" y="619144"/>
                </a:cubicBezTo>
                <a:lnTo>
                  <a:pt x="700163" y="617996"/>
                </a:lnTo>
                <a:cubicBezTo>
                  <a:pt x="705472" y="616986"/>
                  <a:pt x="710800" y="616038"/>
                  <a:pt x="716376" y="616457"/>
                </a:cubicBezTo>
                <a:cubicBezTo>
                  <a:pt x="747559" y="610900"/>
                  <a:pt x="779452" y="607919"/>
                  <a:pt x="811837" y="607392"/>
                </a:cubicBezTo>
                <a:close/>
                <a:moveTo>
                  <a:pt x="8824701" y="0"/>
                </a:moveTo>
                <a:lnTo>
                  <a:pt x="9033411" y="0"/>
                </a:lnTo>
                <a:cubicBezTo>
                  <a:pt x="9066347" y="30426"/>
                  <a:pt x="9096640" y="63469"/>
                  <a:pt x="9123965" y="98781"/>
                </a:cubicBezTo>
                <a:lnTo>
                  <a:pt x="9139239" y="122382"/>
                </a:lnTo>
                <a:lnTo>
                  <a:pt x="9139239" y="425734"/>
                </a:lnTo>
                <a:lnTo>
                  <a:pt x="9104305" y="314451"/>
                </a:lnTo>
                <a:cubicBezTo>
                  <a:pt x="9046997" y="183490"/>
                  <a:pt x="8948803" y="73504"/>
                  <a:pt x="8824701" y="0"/>
                </a:cubicBezTo>
                <a:close/>
                <a:moveTo>
                  <a:pt x="8494877" y="0"/>
                </a:moveTo>
                <a:lnTo>
                  <a:pt x="8628893" y="0"/>
                </a:lnTo>
                <a:cubicBezTo>
                  <a:pt x="8697052" y="198004"/>
                  <a:pt x="8856086" y="355591"/>
                  <a:pt x="9058275" y="426756"/>
                </a:cubicBezTo>
                <a:lnTo>
                  <a:pt x="9139239" y="449526"/>
                </a:lnTo>
                <a:lnTo>
                  <a:pt x="9139239" y="577136"/>
                </a:lnTo>
                <a:lnTo>
                  <a:pt x="9043252" y="554355"/>
                </a:lnTo>
                <a:cubicBezTo>
                  <a:pt x="8776836" y="470904"/>
                  <a:pt x="8569058" y="262348"/>
                  <a:pt x="8494877" y="0"/>
                </a:cubicBezTo>
                <a:close/>
                <a:moveTo>
                  <a:pt x="7876547" y="0"/>
                </a:moveTo>
                <a:lnTo>
                  <a:pt x="8085257" y="0"/>
                </a:lnTo>
                <a:cubicBezTo>
                  <a:pt x="7919787" y="98005"/>
                  <a:pt x="7800378" y="260867"/>
                  <a:pt x="7762527" y="451830"/>
                </a:cubicBezTo>
                <a:cubicBezTo>
                  <a:pt x="8006579" y="399791"/>
                  <a:pt x="8203169" y="226290"/>
                  <a:pt x="8281065" y="0"/>
                </a:cubicBezTo>
                <a:lnTo>
                  <a:pt x="8415081" y="0"/>
                </a:lnTo>
                <a:cubicBezTo>
                  <a:pt x="8330303" y="299826"/>
                  <a:pt x="8071031" y="529393"/>
                  <a:pt x="7749156" y="582253"/>
                </a:cubicBezTo>
                <a:lnTo>
                  <a:pt x="7749040" y="583392"/>
                </a:lnTo>
                <a:cubicBezTo>
                  <a:pt x="7743729" y="584395"/>
                  <a:pt x="7738400" y="585336"/>
                  <a:pt x="7732823" y="584920"/>
                </a:cubicBezTo>
                <a:cubicBezTo>
                  <a:pt x="7701651" y="590430"/>
                  <a:pt x="7669771" y="593388"/>
                  <a:pt x="7637396" y="593911"/>
                </a:cubicBezTo>
                <a:lnTo>
                  <a:pt x="7620278" y="595524"/>
                </a:lnTo>
                <a:lnTo>
                  <a:pt x="7620252" y="595033"/>
                </a:lnTo>
                <a:lnTo>
                  <a:pt x="7619753" y="595066"/>
                </a:lnTo>
                <a:cubicBezTo>
                  <a:pt x="7619187" y="591293"/>
                  <a:pt x="7619160" y="587507"/>
                  <a:pt x="7619160" y="583715"/>
                </a:cubicBezTo>
                <a:cubicBezTo>
                  <a:pt x="7619160" y="578078"/>
                  <a:pt x="7619219" y="572454"/>
                  <a:pt x="7620531" y="566868"/>
                </a:cubicBezTo>
                <a:cubicBezTo>
                  <a:pt x="7620488" y="535786"/>
                  <a:pt x="7622938" y="505143"/>
                  <a:pt x="7627995" y="475137"/>
                </a:cubicBezTo>
                <a:lnTo>
                  <a:pt x="7628535" y="468500"/>
                </a:lnTo>
                <a:cubicBezTo>
                  <a:pt x="7628704" y="468495"/>
                  <a:pt x="7628873" y="468490"/>
                  <a:pt x="7629040" y="468437"/>
                </a:cubicBezTo>
                <a:cubicBezTo>
                  <a:pt x="7655343" y="285283"/>
                  <a:pt x="7744803" y="121704"/>
                  <a:pt x="7876547" y="0"/>
                </a:cubicBezTo>
                <a:close/>
                <a:moveTo>
                  <a:pt x="6802727" y="0"/>
                </a:moveTo>
                <a:lnTo>
                  <a:pt x="6936742" y="0"/>
                </a:lnTo>
                <a:cubicBezTo>
                  <a:pt x="7014638" y="226290"/>
                  <a:pt x="7211228" y="399791"/>
                  <a:pt x="7455280" y="451830"/>
                </a:cubicBezTo>
                <a:cubicBezTo>
                  <a:pt x="7417429" y="260867"/>
                  <a:pt x="7298020" y="98005"/>
                  <a:pt x="7132550" y="0"/>
                </a:cubicBezTo>
                <a:lnTo>
                  <a:pt x="7341259" y="0"/>
                </a:lnTo>
                <a:cubicBezTo>
                  <a:pt x="7473003" y="121704"/>
                  <a:pt x="7562464" y="285283"/>
                  <a:pt x="7588766" y="468437"/>
                </a:cubicBezTo>
                <a:cubicBezTo>
                  <a:pt x="7588934" y="468490"/>
                  <a:pt x="7589103" y="468495"/>
                  <a:pt x="7589272" y="468500"/>
                </a:cubicBezTo>
                <a:lnTo>
                  <a:pt x="7589812" y="475137"/>
                </a:lnTo>
                <a:cubicBezTo>
                  <a:pt x="7594869" y="505143"/>
                  <a:pt x="7597319" y="535786"/>
                  <a:pt x="7597276" y="566868"/>
                </a:cubicBezTo>
                <a:cubicBezTo>
                  <a:pt x="7598588" y="572454"/>
                  <a:pt x="7598647" y="578078"/>
                  <a:pt x="7598647" y="583715"/>
                </a:cubicBezTo>
                <a:cubicBezTo>
                  <a:pt x="7598647" y="587507"/>
                  <a:pt x="7598620" y="591293"/>
                  <a:pt x="7598054" y="595066"/>
                </a:cubicBezTo>
                <a:lnTo>
                  <a:pt x="7597555" y="595033"/>
                </a:lnTo>
                <a:lnTo>
                  <a:pt x="7597529" y="595524"/>
                </a:lnTo>
                <a:lnTo>
                  <a:pt x="7580411" y="593911"/>
                </a:lnTo>
                <a:cubicBezTo>
                  <a:pt x="7548036" y="593388"/>
                  <a:pt x="7516156" y="590430"/>
                  <a:pt x="7484984" y="584920"/>
                </a:cubicBezTo>
                <a:cubicBezTo>
                  <a:pt x="7479407" y="585336"/>
                  <a:pt x="7474078" y="584395"/>
                  <a:pt x="7468767" y="583392"/>
                </a:cubicBezTo>
                <a:lnTo>
                  <a:pt x="7468651" y="582253"/>
                </a:lnTo>
                <a:cubicBezTo>
                  <a:pt x="7146776" y="529393"/>
                  <a:pt x="6887504" y="299826"/>
                  <a:pt x="6802727" y="0"/>
                </a:cubicBezTo>
                <a:close/>
                <a:moveTo>
                  <a:pt x="6184397" y="0"/>
                </a:moveTo>
                <a:lnTo>
                  <a:pt x="6393106" y="0"/>
                </a:lnTo>
                <a:cubicBezTo>
                  <a:pt x="6227636" y="98005"/>
                  <a:pt x="6108227" y="260867"/>
                  <a:pt x="6070376" y="451830"/>
                </a:cubicBezTo>
                <a:cubicBezTo>
                  <a:pt x="6314429" y="399791"/>
                  <a:pt x="6511018" y="226290"/>
                  <a:pt x="6588914" y="0"/>
                </a:cubicBezTo>
                <a:lnTo>
                  <a:pt x="6722931" y="0"/>
                </a:lnTo>
                <a:cubicBezTo>
                  <a:pt x="6638152" y="299826"/>
                  <a:pt x="6378880" y="529393"/>
                  <a:pt x="6057005" y="582253"/>
                </a:cubicBezTo>
                <a:lnTo>
                  <a:pt x="6056889" y="583392"/>
                </a:lnTo>
                <a:cubicBezTo>
                  <a:pt x="6051578" y="584395"/>
                  <a:pt x="6046249" y="585336"/>
                  <a:pt x="6040672" y="584920"/>
                </a:cubicBezTo>
                <a:cubicBezTo>
                  <a:pt x="6009500" y="590430"/>
                  <a:pt x="5977620" y="593388"/>
                  <a:pt x="5945246" y="593911"/>
                </a:cubicBezTo>
                <a:lnTo>
                  <a:pt x="5928127" y="595524"/>
                </a:lnTo>
                <a:lnTo>
                  <a:pt x="5928101" y="595033"/>
                </a:lnTo>
                <a:lnTo>
                  <a:pt x="5927602" y="595066"/>
                </a:lnTo>
                <a:cubicBezTo>
                  <a:pt x="5927036" y="591293"/>
                  <a:pt x="5927009" y="587507"/>
                  <a:pt x="5927009" y="583715"/>
                </a:cubicBezTo>
                <a:cubicBezTo>
                  <a:pt x="5927009" y="578078"/>
                  <a:pt x="5927068" y="572454"/>
                  <a:pt x="5928380" y="566868"/>
                </a:cubicBezTo>
                <a:cubicBezTo>
                  <a:pt x="5928338" y="535786"/>
                  <a:pt x="5930787" y="505143"/>
                  <a:pt x="5935844" y="475137"/>
                </a:cubicBezTo>
                <a:lnTo>
                  <a:pt x="5936384" y="468500"/>
                </a:lnTo>
                <a:cubicBezTo>
                  <a:pt x="5936553" y="468495"/>
                  <a:pt x="5936722" y="468490"/>
                  <a:pt x="5936890" y="468437"/>
                </a:cubicBezTo>
                <a:cubicBezTo>
                  <a:pt x="5963192" y="285283"/>
                  <a:pt x="6052653" y="121703"/>
                  <a:pt x="6184397" y="0"/>
                </a:cubicBezTo>
                <a:close/>
                <a:moveTo>
                  <a:pt x="5110576" y="0"/>
                </a:moveTo>
                <a:lnTo>
                  <a:pt x="5244592" y="0"/>
                </a:lnTo>
                <a:cubicBezTo>
                  <a:pt x="5322488" y="226290"/>
                  <a:pt x="5519077" y="399791"/>
                  <a:pt x="5763129" y="451830"/>
                </a:cubicBezTo>
                <a:cubicBezTo>
                  <a:pt x="5725278" y="260867"/>
                  <a:pt x="5605869" y="98005"/>
                  <a:pt x="5440399" y="0"/>
                </a:cubicBezTo>
                <a:lnTo>
                  <a:pt x="5649109" y="0"/>
                </a:lnTo>
                <a:cubicBezTo>
                  <a:pt x="5780853" y="121704"/>
                  <a:pt x="5870314" y="285283"/>
                  <a:pt x="5896616" y="468437"/>
                </a:cubicBezTo>
                <a:cubicBezTo>
                  <a:pt x="5896783" y="468490"/>
                  <a:pt x="5896953" y="468495"/>
                  <a:pt x="5897121" y="468500"/>
                </a:cubicBezTo>
                <a:lnTo>
                  <a:pt x="5897662" y="475137"/>
                </a:lnTo>
                <a:cubicBezTo>
                  <a:pt x="5902718" y="505143"/>
                  <a:pt x="5905168" y="535786"/>
                  <a:pt x="5905126" y="566868"/>
                </a:cubicBezTo>
                <a:cubicBezTo>
                  <a:pt x="5906438" y="572454"/>
                  <a:pt x="5906496" y="578078"/>
                  <a:pt x="5906496" y="583715"/>
                </a:cubicBezTo>
                <a:cubicBezTo>
                  <a:pt x="5906496" y="587507"/>
                  <a:pt x="5906469" y="591293"/>
                  <a:pt x="5905903" y="595066"/>
                </a:cubicBezTo>
                <a:lnTo>
                  <a:pt x="5905404" y="595033"/>
                </a:lnTo>
                <a:lnTo>
                  <a:pt x="5905378" y="595524"/>
                </a:lnTo>
                <a:lnTo>
                  <a:pt x="5888260" y="593911"/>
                </a:lnTo>
                <a:cubicBezTo>
                  <a:pt x="5855886" y="593388"/>
                  <a:pt x="5824005" y="590430"/>
                  <a:pt x="5792833" y="584920"/>
                </a:cubicBezTo>
                <a:cubicBezTo>
                  <a:pt x="5787256" y="585336"/>
                  <a:pt x="5781927" y="584395"/>
                  <a:pt x="5776617" y="583392"/>
                </a:cubicBezTo>
                <a:lnTo>
                  <a:pt x="5776501" y="582253"/>
                </a:lnTo>
                <a:cubicBezTo>
                  <a:pt x="5454626" y="529393"/>
                  <a:pt x="5195354" y="299826"/>
                  <a:pt x="5110576" y="0"/>
                </a:cubicBezTo>
                <a:close/>
                <a:moveTo>
                  <a:pt x="4492246" y="0"/>
                </a:moveTo>
                <a:lnTo>
                  <a:pt x="4700955" y="0"/>
                </a:lnTo>
                <a:cubicBezTo>
                  <a:pt x="4535485" y="98005"/>
                  <a:pt x="4416076" y="260867"/>
                  <a:pt x="4378225" y="451830"/>
                </a:cubicBezTo>
                <a:cubicBezTo>
                  <a:pt x="4622279" y="399791"/>
                  <a:pt x="4818867" y="226290"/>
                  <a:pt x="4896763" y="0"/>
                </a:cubicBezTo>
                <a:lnTo>
                  <a:pt x="5030779" y="0"/>
                </a:lnTo>
                <a:cubicBezTo>
                  <a:pt x="4946001" y="299826"/>
                  <a:pt x="4686729" y="529393"/>
                  <a:pt x="4364853" y="582253"/>
                </a:cubicBezTo>
                <a:lnTo>
                  <a:pt x="4364737" y="583392"/>
                </a:lnTo>
                <a:cubicBezTo>
                  <a:pt x="4359427" y="584395"/>
                  <a:pt x="4354098" y="585336"/>
                  <a:pt x="4348521" y="584920"/>
                </a:cubicBezTo>
                <a:cubicBezTo>
                  <a:pt x="4317350" y="590430"/>
                  <a:pt x="4285468" y="593388"/>
                  <a:pt x="4253094" y="593911"/>
                </a:cubicBezTo>
                <a:lnTo>
                  <a:pt x="4235976" y="595524"/>
                </a:lnTo>
                <a:lnTo>
                  <a:pt x="4235950" y="595033"/>
                </a:lnTo>
                <a:lnTo>
                  <a:pt x="4235451" y="595066"/>
                </a:lnTo>
                <a:cubicBezTo>
                  <a:pt x="4234885" y="591293"/>
                  <a:pt x="4234858" y="587507"/>
                  <a:pt x="4234858" y="583715"/>
                </a:cubicBezTo>
                <a:cubicBezTo>
                  <a:pt x="4234858" y="578078"/>
                  <a:pt x="4234916" y="572454"/>
                  <a:pt x="4236228" y="566868"/>
                </a:cubicBezTo>
                <a:cubicBezTo>
                  <a:pt x="4236186" y="535786"/>
                  <a:pt x="4238636" y="505143"/>
                  <a:pt x="4243692" y="475137"/>
                </a:cubicBezTo>
                <a:lnTo>
                  <a:pt x="4244233" y="468500"/>
                </a:lnTo>
                <a:cubicBezTo>
                  <a:pt x="4244401" y="468495"/>
                  <a:pt x="4244571" y="468490"/>
                  <a:pt x="4244738" y="468437"/>
                </a:cubicBezTo>
                <a:cubicBezTo>
                  <a:pt x="4271041" y="285283"/>
                  <a:pt x="4360502" y="121704"/>
                  <a:pt x="4492246" y="0"/>
                </a:cubicBezTo>
                <a:close/>
                <a:moveTo>
                  <a:pt x="3418424" y="0"/>
                </a:moveTo>
                <a:lnTo>
                  <a:pt x="3552441" y="0"/>
                </a:lnTo>
                <a:cubicBezTo>
                  <a:pt x="3630337" y="226291"/>
                  <a:pt x="3826926" y="399791"/>
                  <a:pt x="4070978" y="451830"/>
                </a:cubicBezTo>
                <a:cubicBezTo>
                  <a:pt x="4033127" y="260867"/>
                  <a:pt x="3913719" y="98005"/>
                  <a:pt x="3748249" y="0"/>
                </a:cubicBezTo>
                <a:lnTo>
                  <a:pt x="3956957" y="0"/>
                </a:lnTo>
                <a:cubicBezTo>
                  <a:pt x="4088702" y="121703"/>
                  <a:pt x="4178162" y="285283"/>
                  <a:pt x="4204464" y="468437"/>
                </a:cubicBezTo>
                <a:cubicBezTo>
                  <a:pt x="4204632" y="468490"/>
                  <a:pt x="4204801" y="468495"/>
                  <a:pt x="4204970" y="468499"/>
                </a:cubicBezTo>
                <a:lnTo>
                  <a:pt x="4205510" y="475137"/>
                </a:lnTo>
                <a:cubicBezTo>
                  <a:pt x="4210567" y="505143"/>
                  <a:pt x="4213016" y="535786"/>
                  <a:pt x="4212974" y="566868"/>
                </a:cubicBezTo>
                <a:cubicBezTo>
                  <a:pt x="4214286" y="572454"/>
                  <a:pt x="4214345" y="578078"/>
                  <a:pt x="4214345" y="583715"/>
                </a:cubicBezTo>
                <a:cubicBezTo>
                  <a:pt x="4214345" y="587508"/>
                  <a:pt x="4214318" y="591293"/>
                  <a:pt x="4213752" y="595066"/>
                </a:cubicBezTo>
                <a:lnTo>
                  <a:pt x="4213253" y="595033"/>
                </a:lnTo>
                <a:lnTo>
                  <a:pt x="4213227" y="595524"/>
                </a:lnTo>
                <a:lnTo>
                  <a:pt x="4196108" y="593911"/>
                </a:lnTo>
                <a:cubicBezTo>
                  <a:pt x="4163734" y="593388"/>
                  <a:pt x="4131854" y="590430"/>
                  <a:pt x="4100682" y="584920"/>
                </a:cubicBezTo>
                <a:cubicBezTo>
                  <a:pt x="4095105" y="585336"/>
                  <a:pt x="4089776" y="584395"/>
                  <a:pt x="4084465" y="583392"/>
                </a:cubicBezTo>
                <a:lnTo>
                  <a:pt x="4084349" y="582253"/>
                </a:lnTo>
                <a:cubicBezTo>
                  <a:pt x="3762475" y="529393"/>
                  <a:pt x="3503203" y="299826"/>
                  <a:pt x="3418424" y="0"/>
                </a:cubicBezTo>
                <a:close/>
                <a:moveTo>
                  <a:pt x="2800095" y="0"/>
                </a:moveTo>
                <a:lnTo>
                  <a:pt x="3008804" y="0"/>
                </a:lnTo>
                <a:cubicBezTo>
                  <a:pt x="2843334" y="98005"/>
                  <a:pt x="2723925" y="260867"/>
                  <a:pt x="2686074" y="451830"/>
                </a:cubicBezTo>
                <a:cubicBezTo>
                  <a:pt x="2930126" y="399791"/>
                  <a:pt x="3126716" y="226291"/>
                  <a:pt x="3204612" y="0"/>
                </a:cubicBezTo>
                <a:lnTo>
                  <a:pt x="3338628" y="0"/>
                </a:lnTo>
                <a:cubicBezTo>
                  <a:pt x="3253850" y="299826"/>
                  <a:pt x="2994578" y="529393"/>
                  <a:pt x="2672703" y="582253"/>
                </a:cubicBezTo>
                <a:lnTo>
                  <a:pt x="2672586" y="583392"/>
                </a:lnTo>
                <a:cubicBezTo>
                  <a:pt x="2667276" y="584395"/>
                  <a:pt x="2661947" y="585336"/>
                  <a:pt x="2656370" y="584920"/>
                </a:cubicBezTo>
                <a:cubicBezTo>
                  <a:pt x="2625198" y="590430"/>
                  <a:pt x="2593318" y="593388"/>
                  <a:pt x="2560943" y="593911"/>
                </a:cubicBezTo>
                <a:lnTo>
                  <a:pt x="2543825" y="595524"/>
                </a:lnTo>
                <a:lnTo>
                  <a:pt x="2543799" y="595033"/>
                </a:lnTo>
                <a:lnTo>
                  <a:pt x="2543300" y="595066"/>
                </a:lnTo>
                <a:cubicBezTo>
                  <a:pt x="2542734" y="591293"/>
                  <a:pt x="2542707" y="587507"/>
                  <a:pt x="2542707" y="583715"/>
                </a:cubicBezTo>
                <a:cubicBezTo>
                  <a:pt x="2542707" y="578078"/>
                  <a:pt x="2542765" y="572454"/>
                  <a:pt x="2544077" y="566868"/>
                </a:cubicBezTo>
                <a:cubicBezTo>
                  <a:pt x="2544035" y="535786"/>
                  <a:pt x="2546485" y="505143"/>
                  <a:pt x="2551541" y="475137"/>
                </a:cubicBezTo>
                <a:lnTo>
                  <a:pt x="2552082" y="468499"/>
                </a:lnTo>
                <a:cubicBezTo>
                  <a:pt x="2552250" y="468495"/>
                  <a:pt x="2552420" y="468490"/>
                  <a:pt x="2552587" y="468437"/>
                </a:cubicBezTo>
                <a:cubicBezTo>
                  <a:pt x="2578890" y="285283"/>
                  <a:pt x="2668350" y="121703"/>
                  <a:pt x="2800095" y="0"/>
                </a:cubicBezTo>
                <a:close/>
                <a:moveTo>
                  <a:pt x="1726273" y="0"/>
                </a:moveTo>
                <a:lnTo>
                  <a:pt x="1860290" y="0"/>
                </a:lnTo>
                <a:cubicBezTo>
                  <a:pt x="1938186" y="226291"/>
                  <a:pt x="2134775" y="399791"/>
                  <a:pt x="2378827" y="451830"/>
                </a:cubicBezTo>
                <a:cubicBezTo>
                  <a:pt x="2340976" y="260867"/>
                  <a:pt x="2221567" y="98005"/>
                  <a:pt x="2056098" y="0"/>
                </a:cubicBezTo>
                <a:lnTo>
                  <a:pt x="2264806" y="0"/>
                </a:lnTo>
                <a:cubicBezTo>
                  <a:pt x="2396551" y="121703"/>
                  <a:pt x="2486011" y="285283"/>
                  <a:pt x="2512313" y="468437"/>
                </a:cubicBezTo>
                <a:cubicBezTo>
                  <a:pt x="2512481" y="468490"/>
                  <a:pt x="2512650" y="468495"/>
                  <a:pt x="2512819" y="468499"/>
                </a:cubicBezTo>
                <a:lnTo>
                  <a:pt x="2513359" y="475137"/>
                </a:lnTo>
                <a:cubicBezTo>
                  <a:pt x="2518416" y="505143"/>
                  <a:pt x="2520865" y="535786"/>
                  <a:pt x="2520823" y="566868"/>
                </a:cubicBezTo>
                <a:cubicBezTo>
                  <a:pt x="2522135" y="572454"/>
                  <a:pt x="2522194" y="578078"/>
                  <a:pt x="2522194" y="583715"/>
                </a:cubicBezTo>
                <a:cubicBezTo>
                  <a:pt x="2522194" y="587508"/>
                  <a:pt x="2522167" y="591293"/>
                  <a:pt x="2521601" y="595066"/>
                </a:cubicBezTo>
                <a:lnTo>
                  <a:pt x="2521102" y="595033"/>
                </a:lnTo>
                <a:lnTo>
                  <a:pt x="2521076" y="595524"/>
                </a:lnTo>
                <a:lnTo>
                  <a:pt x="2503957" y="593911"/>
                </a:lnTo>
                <a:cubicBezTo>
                  <a:pt x="2471583" y="593388"/>
                  <a:pt x="2439703" y="590430"/>
                  <a:pt x="2408531" y="584920"/>
                </a:cubicBezTo>
                <a:cubicBezTo>
                  <a:pt x="2402954" y="585336"/>
                  <a:pt x="2397625" y="584395"/>
                  <a:pt x="2392314" y="583392"/>
                </a:cubicBezTo>
                <a:lnTo>
                  <a:pt x="2392198" y="582253"/>
                </a:lnTo>
                <a:cubicBezTo>
                  <a:pt x="2070324" y="529393"/>
                  <a:pt x="1811051" y="299826"/>
                  <a:pt x="1726273" y="0"/>
                </a:cubicBezTo>
                <a:close/>
                <a:moveTo>
                  <a:pt x="1107944" y="0"/>
                </a:moveTo>
                <a:lnTo>
                  <a:pt x="1316652" y="0"/>
                </a:lnTo>
                <a:cubicBezTo>
                  <a:pt x="1151183" y="98005"/>
                  <a:pt x="1031774" y="260867"/>
                  <a:pt x="993923" y="451830"/>
                </a:cubicBezTo>
                <a:cubicBezTo>
                  <a:pt x="1237975" y="399791"/>
                  <a:pt x="1434564" y="226291"/>
                  <a:pt x="1512461" y="0"/>
                </a:cubicBezTo>
                <a:lnTo>
                  <a:pt x="1646477" y="0"/>
                </a:lnTo>
                <a:cubicBezTo>
                  <a:pt x="1561699" y="299826"/>
                  <a:pt x="1302427" y="529393"/>
                  <a:pt x="980552" y="582253"/>
                </a:cubicBezTo>
                <a:lnTo>
                  <a:pt x="980435" y="583392"/>
                </a:lnTo>
                <a:cubicBezTo>
                  <a:pt x="975125" y="584395"/>
                  <a:pt x="969796" y="585336"/>
                  <a:pt x="964219" y="584920"/>
                </a:cubicBezTo>
                <a:cubicBezTo>
                  <a:pt x="933047" y="590430"/>
                  <a:pt x="901167" y="593388"/>
                  <a:pt x="868792" y="593911"/>
                </a:cubicBezTo>
                <a:lnTo>
                  <a:pt x="851674" y="595524"/>
                </a:lnTo>
                <a:lnTo>
                  <a:pt x="851648" y="595033"/>
                </a:lnTo>
                <a:lnTo>
                  <a:pt x="851149" y="595066"/>
                </a:lnTo>
                <a:cubicBezTo>
                  <a:pt x="850583" y="591293"/>
                  <a:pt x="850556" y="587507"/>
                  <a:pt x="850556" y="583715"/>
                </a:cubicBezTo>
                <a:cubicBezTo>
                  <a:pt x="850556" y="578078"/>
                  <a:pt x="850614" y="572454"/>
                  <a:pt x="851926" y="566868"/>
                </a:cubicBezTo>
                <a:cubicBezTo>
                  <a:pt x="851884" y="535786"/>
                  <a:pt x="854334" y="505143"/>
                  <a:pt x="859390" y="475137"/>
                </a:cubicBezTo>
                <a:lnTo>
                  <a:pt x="859931" y="468499"/>
                </a:lnTo>
                <a:cubicBezTo>
                  <a:pt x="860099" y="468495"/>
                  <a:pt x="860269" y="468490"/>
                  <a:pt x="860436" y="468437"/>
                </a:cubicBezTo>
                <a:cubicBezTo>
                  <a:pt x="886739" y="285283"/>
                  <a:pt x="976199" y="121704"/>
                  <a:pt x="1107944" y="0"/>
                </a:cubicBezTo>
                <a:close/>
                <a:moveTo>
                  <a:pt x="34122" y="0"/>
                </a:moveTo>
                <a:lnTo>
                  <a:pt x="168138" y="0"/>
                </a:lnTo>
                <a:cubicBezTo>
                  <a:pt x="246034" y="226290"/>
                  <a:pt x="442624" y="399791"/>
                  <a:pt x="686676" y="451830"/>
                </a:cubicBezTo>
                <a:cubicBezTo>
                  <a:pt x="648825" y="260867"/>
                  <a:pt x="529416" y="98005"/>
                  <a:pt x="363946" y="0"/>
                </a:cubicBezTo>
                <a:lnTo>
                  <a:pt x="572655" y="0"/>
                </a:lnTo>
                <a:cubicBezTo>
                  <a:pt x="704400" y="121703"/>
                  <a:pt x="793860" y="285283"/>
                  <a:pt x="820162" y="468437"/>
                </a:cubicBezTo>
                <a:cubicBezTo>
                  <a:pt x="820330" y="468490"/>
                  <a:pt x="820499" y="468495"/>
                  <a:pt x="820668" y="468500"/>
                </a:cubicBezTo>
                <a:lnTo>
                  <a:pt x="821208" y="475137"/>
                </a:lnTo>
                <a:cubicBezTo>
                  <a:pt x="826265" y="505143"/>
                  <a:pt x="828714" y="535786"/>
                  <a:pt x="828672" y="566868"/>
                </a:cubicBezTo>
                <a:cubicBezTo>
                  <a:pt x="829984" y="572454"/>
                  <a:pt x="830043" y="578078"/>
                  <a:pt x="830043" y="583715"/>
                </a:cubicBezTo>
                <a:cubicBezTo>
                  <a:pt x="830043" y="587508"/>
                  <a:pt x="830016" y="591293"/>
                  <a:pt x="829450" y="595066"/>
                </a:cubicBezTo>
                <a:lnTo>
                  <a:pt x="828951" y="595033"/>
                </a:lnTo>
                <a:lnTo>
                  <a:pt x="828925" y="595524"/>
                </a:lnTo>
                <a:lnTo>
                  <a:pt x="811806" y="593911"/>
                </a:lnTo>
                <a:cubicBezTo>
                  <a:pt x="779432" y="593388"/>
                  <a:pt x="747552" y="590430"/>
                  <a:pt x="716380" y="584920"/>
                </a:cubicBezTo>
                <a:cubicBezTo>
                  <a:pt x="710803" y="585336"/>
                  <a:pt x="705474" y="584395"/>
                  <a:pt x="700163" y="583392"/>
                </a:cubicBezTo>
                <a:lnTo>
                  <a:pt x="700047" y="582253"/>
                </a:lnTo>
                <a:cubicBezTo>
                  <a:pt x="378172" y="529393"/>
                  <a:pt x="118900" y="299826"/>
                  <a:pt x="3412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4960137"/>
            <a:ext cx="5829300" cy="1463040"/>
          </a:xfrm>
        </p:spPr>
        <p:txBody>
          <a:bodyPr anchor="ctr">
            <a:normAutofit/>
          </a:bodyPr>
          <a:lstStyle>
            <a:lvl1pPr algn="r">
              <a:defRPr sz="4400" b="0" spc="200" baseline="0"/>
            </a:lvl1pPr>
          </a:lstStyle>
          <a:p>
            <a:r>
              <a:rPr lang="fi-FI"/>
              <a:t>Muokkaa ots. perustyyl. napsautt.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57950" y="4960137"/>
            <a:ext cx="24003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i-FI"/>
              <a:t>Muokkaa tekstin perustyylejä napsauttamalla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ts val="1650"/>
              </a:lnSpc>
            </a:pPr>
            <a:r>
              <a:rPr lang="fi-FI" spc="-5"/>
              <a:t>Merja</a:t>
            </a:r>
            <a:r>
              <a:rPr lang="fi-FI" spc="-75"/>
              <a:t> </a:t>
            </a:r>
            <a:r>
              <a:rPr lang="fi-FI" spc="-5"/>
              <a:t>Marin</a:t>
            </a:r>
            <a:endParaRPr lang="fi-FI" spc="-5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98425">
              <a:lnSpc>
                <a:spcPts val="1650"/>
              </a:lnSpc>
            </a:pPr>
            <a:fld id="{81D60167-4931-47E6-BA6A-407CBD079E47}" type="slidenum">
              <a:rPr lang="fi-FI" smtClean="0"/>
              <a:t>‹#›</a:t>
            </a:fld>
            <a:endParaRPr lang="fi-FI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6290132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34605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Kaksi sisältökohdet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8096" y="585216"/>
            <a:ext cx="7290054" cy="1499616"/>
          </a:xfrm>
        </p:spPr>
        <p:txBody>
          <a:bodyPr/>
          <a:lstStyle/>
          <a:p>
            <a:r>
              <a:rPr lang="fi-FI"/>
              <a:t>Muokkaa ots. perustyyl. napsautt.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68096" y="2286000"/>
            <a:ext cx="3566160" cy="4023360"/>
          </a:xfrm>
        </p:spPr>
        <p:txBody>
          <a:bodyPr/>
          <a:lstStyle/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91990" y="2286000"/>
            <a:ext cx="3566160" cy="4023360"/>
          </a:xfrm>
        </p:spPr>
        <p:txBody>
          <a:bodyPr/>
          <a:lstStyle/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5/16/2021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ts val="1650"/>
              </a:lnSpc>
            </a:pPr>
            <a:r>
              <a:rPr lang="fi-FI" spc="-5"/>
              <a:t>Merja</a:t>
            </a:r>
            <a:r>
              <a:rPr lang="fi-FI" spc="-75"/>
              <a:t> </a:t>
            </a:r>
            <a:r>
              <a:rPr lang="fi-FI" spc="-5"/>
              <a:t>Marin</a:t>
            </a:r>
            <a:endParaRPr lang="fi-FI" spc="-5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98425">
              <a:lnSpc>
                <a:spcPts val="1650"/>
              </a:lnSpc>
            </a:pPr>
            <a:fld id="{81D60167-4931-47E6-BA6A-407CBD079E47}" type="slidenum">
              <a:rPr lang="fi-FI" smtClean="0"/>
              <a:t>‹#›</a:t>
            </a:fld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25220319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tai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768096" y="585216"/>
            <a:ext cx="7290054" cy="1499616"/>
          </a:xfrm>
        </p:spPr>
        <p:txBody>
          <a:bodyPr/>
          <a:lstStyle/>
          <a:p>
            <a:r>
              <a:rPr lang="fi-FI"/>
              <a:t>Muokkaa ots. perustyyl. napsautt.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8096" y="2179636"/>
            <a:ext cx="356616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2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i-FI"/>
              <a:t>Muokkaa tekstin perustyylejä napsauttamalla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68096" y="2967788"/>
            <a:ext cx="3566160" cy="3341572"/>
          </a:xfrm>
        </p:spPr>
        <p:txBody>
          <a:bodyPr/>
          <a:lstStyle/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91990" y="2179636"/>
            <a:ext cx="356616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2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fi-FI"/>
              <a:t>Muokkaa tekstin perustyylejä napsauttamalla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91990" y="2967788"/>
            <a:ext cx="3566160" cy="3341572"/>
          </a:xfrm>
        </p:spPr>
        <p:txBody>
          <a:bodyPr/>
          <a:lstStyle/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5/16/2021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ts val="1650"/>
              </a:lnSpc>
            </a:pPr>
            <a:r>
              <a:rPr lang="fi-FI" spc="-5"/>
              <a:t>Merja</a:t>
            </a:r>
            <a:r>
              <a:rPr lang="fi-FI" spc="-75"/>
              <a:t> </a:t>
            </a:r>
            <a:r>
              <a:rPr lang="fi-FI" spc="-5"/>
              <a:t>Marin</a:t>
            </a:r>
            <a:endParaRPr lang="fi-FI" spc="-5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98425">
              <a:lnSpc>
                <a:spcPts val="1650"/>
              </a:lnSpc>
            </a:pPr>
            <a:fld id="{81D60167-4931-47E6-BA6A-407CBD079E47}" type="slidenum">
              <a:rPr lang="fi-FI" smtClean="0"/>
              <a:t>‹#›</a:t>
            </a:fld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39416130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Vain otsikk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Muokkaa ots. perustyyl. napsautt.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5/16/2021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ts val="1650"/>
              </a:lnSpc>
            </a:pPr>
            <a:r>
              <a:rPr lang="fi-FI" spc="-5"/>
              <a:t>Merja</a:t>
            </a:r>
            <a:r>
              <a:rPr lang="fi-FI" spc="-75"/>
              <a:t> </a:t>
            </a:r>
            <a:r>
              <a:rPr lang="fi-FI" spc="-5"/>
              <a:t>Marin</a:t>
            </a:r>
            <a:endParaRPr lang="fi-FI" spc="-5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98425">
              <a:lnSpc>
                <a:spcPts val="1650"/>
              </a:lnSpc>
            </a:pPr>
            <a:fld id="{81D60167-4931-47E6-BA6A-407CBD079E47}" type="slidenum">
              <a:rPr lang="fi-FI" smtClean="0"/>
              <a:t>‹#›</a:t>
            </a:fld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4182215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Tyhj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5/16/2021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ts val="1650"/>
              </a:lnSpc>
            </a:pPr>
            <a:r>
              <a:rPr lang="fi-FI" spc="-5"/>
              <a:t>Merja</a:t>
            </a:r>
            <a:r>
              <a:rPr lang="fi-FI" spc="-75"/>
              <a:t> </a:t>
            </a:r>
            <a:r>
              <a:rPr lang="fi-FI" spc="-5"/>
              <a:t>Marin</a:t>
            </a:r>
            <a:endParaRPr lang="fi-FI" spc="-5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98425">
              <a:lnSpc>
                <a:spcPts val="1650"/>
              </a:lnSpc>
            </a:pPr>
            <a:fld id="{81D60167-4931-47E6-BA6A-407CBD079E47}" type="slidenum">
              <a:rPr lang="fi-FI" smtClean="0"/>
              <a:t>‹#›</a:t>
            </a:fld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39882825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Kuvatekstillinen sisält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768096" y="471509"/>
            <a:ext cx="329184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3600"/>
            </a:lvl1pPr>
          </a:lstStyle>
          <a:p>
            <a:r>
              <a:rPr lang="fi-FI"/>
              <a:t>Muokkaa ots. perustyyl. napsautt.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6250" y="822960"/>
            <a:ext cx="4258818" cy="518464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8096" y="2257506"/>
            <a:ext cx="329184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i-FI"/>
              <a:t>Muokkaa tekstin perustyylejä napsauttamalla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5/16/2021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ts val="1650"/>
              </a:lnSpc>
            </a:pPr>
            <a:r>
              <a:rPr lang="fi-FI" spc="-5"/>
              <a:t>Merja</a:t>
            </a:r>
            <a:r>
              <a:rPr lang="fi-FI" spc="-75"/>
              <a:t> </a:t>
            </a:r>
            <a:r>
              <a:rPr lang="fi-FI" spc="-5"/>
              <a:t>Marin</a:t>
            </a:r>
            <a:endParaRPr lang="fi-FI" spc="-5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98425">
              <a:lnSpc>
                <a:spcPts val="1650"/>
              </a:lnSpc>
            </a:pPr>
            <a:fld id="{81D60167-4931-47E6-BA6A-407CBD079E47}" type="slidenum">
              <a:rPr lang="fi-FI" smtClean="0"/>
              <a:t>‹#›</a:t>
            </a:fld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35424284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Kuvatekstillinen kuv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4960138"/>
            <a:ext cx="5829300" cy="1463040"/>
          </a:xfrm>
        </p:spPr>
        <p:txBody>
          <a:bodyPr anchor="ctr">
            <a:normAutofit/>
          </a:bodyPr>
          <a:lstStyle>
            <a:lvl1pPr algn="r">
              <a:defRPr sz="4400" spc="200" baseline="0"/>
            </a:lvl1pPr>
          </a:lstStyle>
          <a:p>
            <a:r>
              <a:rPr lang="fi-FI"/>
              <a:t>Muokkaa ots. perustyyl. napsautt.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9141714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fi-FI"/>
              <a:t>Lisää kuva napsauttamalla kuvaketta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57950" y="4960138"/>
            <a:ext cx="24003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fi-FI"/>
              <a:t>Muokkaa tekstin perustyylejä napsauttamalla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5/16/2021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ts val="1650"/>
              </a:lnSpc>
            </a:pPr>
            <a:r>
              <a:rPr lang="fi-FI" spc="-5"/>
              <a:t>Merja</a:t>
            </a:r>
            <a:r>
              <a:rPr lang="fi-FI" spc="-75"/>
              <a:t> </a:t>
            </a:r>
            <a:r>
              <a:rPr lang="fi-FI" spc="-5"/>
              <a:t>Marin</a:t>
            </a:r>
            <a:endParaRPr lang="fi-FI" spc="-5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98425">
              <a:lnSpc>
                <a:spcPts val="1650"/>
              </a:lnSpc>
            </a:pPr>
            <a:fld id="{81D60167-4931-47E6-BA6A-407CBD079E47}" type="slidenum">
              <a:rPr lang="fi-FI" smtClean="0"/>
              <a:t>‹#›</a:t>
            </a:fld>
            <a:endParaRPr lang="fi-FI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6290132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99498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8096" y="585216"/>
            <a:ext cx="7290054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i-FI"/>
              <a:t>Muokkaa ots. perustyyl. napsautt.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8096" y="2286000"/>
            <a:ext cx="7290055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8097" y="6470704"/>
            <a:ext cx="161560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1D8BD707-D9CF-40AE-B4C6-C98DA3205C09}" type="datetimeFigureOut">
              <a:rPr lang="en-US" smtClean="0"/>
              <a:t>5/16/2021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32200" y="6470704"/>
            <a:ext cx="4426094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pPr marL="12700">
              <a:lnSpc>
                <a:spcPts val="1650"/>
              </a:lnSpc>
            </a:pPr>
            <a:r>
              <a:rPr lang="fi-FI" spc="-5"/>
              <a:t>Merja</a:t>
            </a:r>
            <a:r>
              <a:rPr lang="fi-FI" spc="-75"/>
              <a:t> </a:t>
            </a:r>
            <a:r>
              <a:rPr lang="fi-FI" spc="-5"/>
              <a:t>Marin</a:t>
            </a:r>
            <a:endParaRPr lang="fi-FI" spc="-5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28000" y="6470704"/>
            <a:ext cx="73025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pPr marL="98425">
              <a:lnSpc>
                <a:spcPts val="1650"/>
              </a:lnSpc>
            </a:pPr>
            <a:fld id="{81D60167-4931-47E6-BA6A-407CBD079E47}" type="slidenum">
              <a:rPr lang="fi-FI" smtClean="0"/>
              <a:t>‹#›</a:t>
            </a:fld>
            <a:endParaRPr lang="fi-FI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5715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49704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  <p:sldLayoutId id="2147483679" r:id="rId13"/>
    <p:sldLayoutId id="2147483680" r:id="rId14"/>
    <p:sldLayoutId id="2147483681" r:id="rId15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44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osinmiubuntu.com/curso-de-desarrollo-en-html5-css-y-javascript-de-apps-web-octava-edicion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nc-sa/3.0/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commons.wikimedia.org/wiki/file:media_viewer_icon_-_link_hover.svg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lao.fi/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google.com/maps/embed?pb=!1m18!1m1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s://archive.org/" TargetMode="Externa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.mozilla.org/en-US/docs/Web/HTML/Element/track" TargetMode="Externa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.mozilla.org/en-US/docs/Web/HTML/Element/map" TargetMode="Externa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hyperlink" Target="https://codepen.io/search/pens?q=image+map&amp;cursor=ZD0xJm89MCZwPTI=" TargetMode="Externa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teuvovaisanen.fi/kurssi/html-ja-css-perusteet/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pxhere.com/da/photo/1093647" TargetMode="External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://commons.wikimedia.org/wiki/File:CSS.3.svg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Javascript-shield.svg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5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13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ietotalo.fi/" TargetMode="External"/><Relationship Id="rId2" Type="http://schemas.openxmlformats.org/officeDocument/2006/relationships/hyperlink" Target="http://www.redu.fi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intelles.fi/" TargetMode="Externa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13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13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sv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CD2B798-7994-4548-A2BE-4AEF9C1A5F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Oval 5">
            <a:extLst>
              <a:ext uri="{FF2B5EF4-FFF2-40B4-BE49-F238E27FC236}">
                <a16:creationId xmlns:a16="http://schemas.microsoft.com/office/drawing/2014/main" id="{E6162320-3B67-42BB-AF9D-939326E648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722E143-84C1-4F95-937C-78B92D2811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6290132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9DD08AF4-FD07-4773-9D90-5794DC5D0A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000" r="-1" b="-1"/>
          <a:stretch/>
        </p:blipFill>
        <p:spPr>
          <a:xfrm>
            <a:off x="-30916" y="23523"/>
            <a:ext cx="9143980" cy="685799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CC1CA635-2D9C-4E3E-820F-5FE35AC143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59968"/>
            <a:ext cx="9144000" cy="2298032"/>
          </a:xfrm>
          <a:prstGeom prst="rect">
            <a:avLst/>
          </a:prstGeom>
          <a:solidFill>
            <a:schemeClr val="accent1">
              <a:lumMod val="75000"/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42900" y="4960137"/>
            <a:ext cx="5829300" cy="14630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12700" algn="r" defTabSz="914400">
              <a:lnSpc>
                <a:spcPct val="8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000" b="1" kern="1200" cap="all" spc="200" baseline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HTML5</a:t>
            </a:r>
            <a:endParaRPr lang="en-US" sz="5000" kern="1200" cap="all" spc="200" baseline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0E62FBC-456F-48AE-91ED-3956405D76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6290132" y="5264106"/>
            <a:ext cx="0" cy="91440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bject 4"/>
          <p:cNvSpPr txBox="1"/>
          <p:nvPr/>
        </p:nvSpPr>
        <p:spPr>
          <a:xfrm>
            <a:off x="402742" y="4649470"/>
            <a:ext cx="46342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fi-FI" b="1" spc="-5" dirty="0">
                <a:solidFill>
                  <a:schemeClr val="bg1"/>
                </a:solidFill>
                <a:latin typeface="Arial"/>
                <a:cs typeface="Arial"/>
              </a:rPr>
              <a:t>MM</a:t>
            </a:r>
            <a:endParaRPr lang="fi-FI" dirty="0">
              <a:solidFill>
                <a:schemeClr val="bg1"/>
              </a:solidFill>
              <a:latin typeface="Arial"/>
              <a:cs typeface="Arial"/>
            </a:endParaRPr>
          </a:p>
          <a:p>
            <a:pPr marL="12700"/>
            <a:r>
              <a:rPr lang="fi-FI" b="1" spc="-5" dirty="0">
                <a:solidFill>
                  <a:schemeClr val="bg1"/>
                </a:solidFill>
                <a:latin typeface="Arial"/>
                <a:cs typeface="Arial"/>
              </a:rPr>
              <a:t>Lähde: Jukka K. Korpelan HTML5</a:t>
            </a:r>
            <a:r>
              <a:rPr lang="fi-FI" b="1" spc="3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fi-FI" b="1" spc="-5" dirty="0">
                <a:solidFill>
                  <a:schemeClr val="bg1"/>
                </a:solidFill>
                <a:latin typeface="Arial"/>
                <a:cs typeface="Arial"/>
              </a:rPr>
              <a:t>käsikirja</a:t>
            </a:r>
            <a:endParaRPr lang="fi-FI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agit ja elementit &#10;• Elementti koostuu alkutagista, sisällöstä ja &#10;lopputagista. &#10;• Alkutagissa on elementin nimi merkkien &lt; ja &#10;&gt; välissä, esim. &lt;hl &gt; &#10;Lopputagi on samaa muotoa, mutta nimen &#10;edessä on vinoviiva / esim. &lt; /hl&gt; . &#10;Lopputagi voidaan jossain tapauksissa jättää &#10;pois elementtikohtaisten säännön mukaan &#10;• Joissain tapauksissa siis myös html, head- ja &#10;body-elementin alkutagi voidaan jättää pois &#10;• Elementit vastaavat sivun isompia ja pienempiä &#10;rakenneosia. &#10;• Esim. hl-elementti on 1 tason otsikko, p-elementti &#10;on kappale ja em-elementti on korostettua tekstiå. &#10;• Joihinkin elementteihin liittyy oletusarvoinen &#10;muotoilu (em on kursivoitu) ja oletusarvoinen &#10;toiminnallisuus (esim ahref on linkki) &#10;• Elementit eivät saa mennä lomittain. Esim. &#10;on &gt; &#10;kiinnostava&lt;/i&gt;esimerkki&lt;/u&gt;&lt;/p&gt; &#10;on virheellinen — avoinna olevan i-elementin sisällä &#10;saa avata uuden elementin, eli u•elementin, mutta &#10;sisempi elementti on suljettava ennen ulompaa. ">
            <a:extLst>
              <a:ext uri="{FF2B5EF4-FFF2-40B4-BE49-F238E27FC236}">
                <a16:creationId xmlns:a16="http://schemas.microsoft.com/office/drawing/2014/main" id="{4D3A3FD9-6FC4-42C3-9191-C1264190C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962013"/>
            <a:ext cx="9067800" cy="4975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91369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7422F06-6017-4361-8872-E0E2CEB20B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8614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82601" y="643467"/>
            <a:ext cx="2561709" cy="55710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12700"/>
            <a:r>
              <a:rPr lang="en-US" sz="3200" b="1" kern="1200" cap="all" spc="100" baseline="0" dirty="0">
                <a:solidFill>
                  <a:srgbClr val="FFFFFF"/>
                </a:solidFill>
                <a:latin typeface="Consolas" panose="020B0609020204030204" pitchFamily="49" charset="0"/>
              </a:rPr>
              <a:t>&lt;!doctype html&gt;</a:t>
            </a:r>
          </a:p>
        </p:txBody>
      </p:sp>
      <p:graphicFrame>
        <p:nvGraphicFramePr>
          <p:cNvPr id="7" name="object 3">
            <a:extLst>
              <a:ext uri="{FF2B5EF4-FFF2-40B4-BE49-F238E27FC236}">
                <a16:creationId xmlns:a16="http://schemas.microsoft.com/office/drawing/2014/main" id="{DBB3E245-C8E9-4738-A859-73A06AC6DF1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25073102"/>
              </p:ext>
            </p:extLst>
          </p:nvPr>
        </p:nvGraphicFramePr>
        <p:xfrm>
          <a:off x="4202906" y="954088"/>
          <a:ext cx="4231481" cy="4921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93242" y="76200"/>
            <a:ext cx="721614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" dirty="0">
                <a:solidFill>
                  <a:schemeClr val="tx2">
                    <a:lumMod val="50000"/>
                  </a:schemeClr>
                </a:solidFill>
              </a:rPr>
              <a:t>Otsikkoelementit </a:t>
            </a:r>
            <a:r>
              <a:rPr spc="-5" dirty="0">
                <a:solidFill>
                  <a:schemeClr val="tx2">
                    <a:lumMod val="50000"/>
                  </a:schemeClr>
                </a:solidFill>
              </a:rPr>
              <a:t>h1, h2, h3, h4, h5,</a:t>
            </a:r>
            <a:r>
              <a:rPr spc="-75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spc="-5" dirty="0">
                <a:solidFill>
                  <a:schemeClr val="tx2">
                    <a:lumMod val="50000"/>
                  </a:schemeClr>
                </a:solidFill>
              </a:rPr>
              <a:t>h6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85840" y="1371600"/>
            <a:ext cx="4017645" cy="1671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54965" algn="l"/>
                <a:tab pos="355600" algn="l"/>
              </a:tabLst>
            </a:pPr>
            <a:r>
              <a:rPr sz="1800" b="1" spc="-5" dirty="0">
                <a:latin typeface="Calibri"/>
                <a:cs typeface="Calibri"/>
              </a:rPr>
              <a:t>Merkitys</a:t>
            </a:r>
            <a:r>
              <a:rPr sz="1800" spc="-5" dirty="0">
                <a:latin typeface="Calibri"/>
                <a:cs typeface="Calibri"/>
              </a:rPr>
              <a:t>: </a:t>
            </a:r>
            <a:r>
              <a:rPr sz="1800" spc="-10" dirty="0">
                <a:latin typeface="Calibri"/>
                <a:cs typeface="Calibri"/>
              </a:rPr>
              <a:t>Eritasoisia</a:t>
            </a:r>
            <a:r>
              <a:rPr sz="1800" spc="-7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otsikoita</a:t>
            </a:r>
            <a:endParaRPr sz="18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b="1" dirty="0">
                <a:latin typeface="Calibri"/>
                <a:cs typeface="Calibri"/>
              </a:rPr>
              <a:t>Esim</a:t>
            </a:r>
            <a:r>
              <a:rPr sz="1800" dirty="0">
                <a:latin typeface="Calibri"/>
                <a:cs typeface="Calibri"/>
              </a:rPr>
              <a:t>.</a:t>
            </a:r>
          </a:p>
          <a:p>
            <a:pPr marL="12700">
              <a:lnSpc>
                <a:spcPct val="100000"/>
              </a:lnSpc>
            </a:pPr>
            <a:r>
              <a:rPr sz="1800" b="1" i="1" dirty="0">
                <a:solidFill>
                  <a:srgbClr val="00AF50"/>
                </a:solidFill>
                <a:latin typeface="Calibri"/>
                <a:cs typeface="Calibri"/>
              </a:rPr>
              <a:t>&lt;!-- </a:t>
            </a:r>
            <a:r>
              <a:rPr sz="1800" b="1" i="1" spc="-15" dirty="0">
                <a:solidFill>
                  <a:srgbClr val="00AF50"/>
                </a:solidFill>
                <a:latin typeface="Calibri"/>
                <a:cs typeface="Calibri"/>
              </a:rPr>
              <a:t>Otsikko, </a:t>
            </a:r>
            <a:r>
              <a:rPr sz="1800" b="1" i="1" spc="-5" dirty="0">
                <a:solidFill>
                  <a:srgbClr val="00AF50"/>
                </a:solidFill>
                <a:latin typeface="Calibri"/>
                <a:cs typeface="Calibri"/>
              </a:rPr>
              <a:t>suurin h1</a:t>
            </a:r>
            <a:r>
              <a:rPr sz="1800" b="1" i="1" spc="-40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1800" b="1" i="1" dirty="0">
                <a:solidFill>
                  <a:srgbClr val="00AF50"/>
                </a:solidFill>
                <a:latin typeface="Calibri"/>
                <a:cs typeface="Calibri"/>
              </a:rPr>
              <a:t>--&gt;</a:t>
            </a:r>
            <a:endParaRPr sz="18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b="1" i="1" spc="-5" dirty="0">
                <a:latin typeface="Calibri"/>
                <a:cs typeface="Calibri"/>
              </a:rPr>
              <a:t>&lt;h1&gt;Ohjelmoijat</a:t>
            </a:r>
            <a:r>
              <a:rPr sz="1800" b="1" i="1" spc="-80" dirty="0">
                <a:latin typeface="Calibri"/>
                <a:cs typeface="Calibri"/>
              </a:rPr>
              <a:t> </a:t>
            </a:r>
            <a:r>
              <a:rPr sz="1800" b="1" i="1" spc="-5" dirty="0">
                <a:latin typeface="Calibri"/>
                <a:cs typeface="Calibri"/>
              </a:rPr>
              <a:t>Oy&lt;/h1&gt;</a:t>
            </a:r>
            <a:endParaRPr sz="18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b="1" i="1" dirty="0">
                <a:solidFill>
                  <a:srgbClr val="00AF50"/>
                </a:solidFill>
                <a:latin typeface="Calibri"/>
                <a:cs typeface="Calibri"/>
              </a:rPr>
              <a:t>&lt;!-- </a:t>
            </a:r>
            <a:r>
              <a:rPr sz="1800" b="1" i="1" spc="-15" dirty="0">
                <a:solidFill>
                  <a:srgbClr val="00AF50"/>
                </a:solidFill>
                <a:latin typeface="Calibri"/>
                <a:cs typeface="Calibri"/>
              </a:rPr>
              <a:t>Otsikko, </a:t>
            </a:r>
            <a:r>
              <a:rPr sz="1800" b="1" i="1" dirty="0">
                <a:solidFill>
                  <a:srgbClr val="00AF50"/>
                </a:solidFill>
                <a:latin typeface="Calibri"/>
                <a:cs typeface="Calibri"/>
              </a:rPr>
              <a:t>2 </a:t>
            </a:r>
            <a:r>
              <a:rPr sz="1800" b="1" i="1" spc="-5" dirty="0">
                <a:solidFill>
                  <a:srgbClr val="00AF50"/>
                </a:solidFill>
                <a:latin typeface="Calibri"/>
                <a:cs typeface="Calibri"/>
              </a:rPr>
              <a:t>suurin</a:t>
            </a:r>
            <a:r>
              <a:rPr sz="1800" b="1" i="1" spc="-60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1800" b="1" i="1" dirty="0">
                <a:solidFill>
                  <a:srgbClr val="00AF50"/>
                </a:solidFill>
                <a:latin typeface="Calibri"/>
                <a:cs typeface="Calibri"/>
              </a:rPr>
              <a:t>--&gt;</a:t>
            </a:r>
            <a:endParaRPr sz="18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b="1" i="1" spc="-5" dirty="0">
                <a:latin typeface="Calibri"/>
                <a:cs typeface="Calibri"/>
              </a:rPr>
              <a:t>&lt;h2&gt;Ohjelmointia jo </a:t>
            </a:r>
            <a:r>
              <a:rPr sz="1800" b="1" i="1" spc="-10" dirty="0">
                <a:latin typeface="Calibri"/>
                <a:cs typeface="Calibri"/>
              </a:rPr>
              <a:t>vuodesta</a:t>
            </a:r>
            <a:r>
              <a:rPr sz="1800" b="1" i="1" spc="-25" dirty="0">
                <a:latin typeface="Calibri"/>
                <a:cs typeface="Calibri"/>
              </a:rPr>
              <a:t> </a:t>
            </a:r>
            <a:r>
              <a:rPr sz="1800" b="1" i="1" dirty="0">
                <a:latin typeface="Calibri"/>
                <a:cs typeface="Calibri"/>
              </a:rPr>
              <a:t>2000.&lt;/h2&gt;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93242" y="3279775"/>
            <a:ext cx="4229100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latin typeface="Calibri"/>
                <a:cs typeface="Calibri"/>
              </a:rPr>
              <a:t>Käyttö</a:t>
            </a:r>
            <a:r>
              <a:rPr sz="1800" spc="-15" dirty="0">
                <a:latin typeface="Calibri"/>
                <a:cs typeface="Calibri"/>
              </a:rPr>
              <a:t>: </a:t>
            </a:r>
            <a:r>
              <a:rPr sz="1800" spc="-5" dirty="0">
                <a:latin typeface="Calibri"/>
                <a:cs typeface="Calibri"/>
              </a:rPr>
              <a:t>Yleensä </a:t>
            </a:r>
            <a:r>
              <a:rPr sz="1800" spc="-15" dirty="0">
                <a:latin typeface="Calibri"/>
                <a:cs typeface="Calibri"/>
              </a:rPr>
              <a:t>joka </a:t>
            </a:r>
            <a:r>
              <a:rPr sz="1800" spc="-5" dirty="0">
                <a:latin typeface="Calibri"/>
                <a:cs typeface="Calibri"/>
              </a:rPr>
              <a:t>sivulla </a:t>
            </a:r>
            <a:r>
              <a:rPr sz="1800" spc="-15" dirty="0">
                <a:latin typeface="Calibri"/>
                <a:cs typeface="Calibri"/>
              </a:rPr>
              <a:t>pääotsikko </a:t>
            </a:r>
            <a:r>
              <a:rPr sz="1800" spc="-5" dirty="0">
                <a:latin typeface="Calibri"/>
                <a:cs typeface="Calibri"/>
              </a:rPr>
              <a:t>h1  elementtinä, lisäksi </a:t>
            </a:r>
            <a:r>
              <a:rPr sz="1800" spc="-10" dirty="0">
                <a:latin typeface="Calibri"/>
                <a:cs typeface="Calibri"/>
              </a:rPr>
              <a:t>muita </a:t>
            </a:r>
            <a:r>
              <a:rPr sz="1800" spc="-15" dirty="0">
                <a:latin typeface="Calibri"/>
                <a:cs typeface="Calibri"/>
              </a:rPr>
              <a:t>otsikkoelementtejä  </a:t>
            </a:r>
            <a:r>
              <a:rPr sz="1800" spc="-5" dirty="0">
                <a:latin typeface="Calibri"/>
                <a:cs typeface="Calibri"/>
              </a:rPr>
              <a:t>tarpeen</a:t>
            </a:r>
            <a:r>
              <a:rPr sz="1800" spc="-8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mukaan.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93242" y="4157294"/>
            <a:ext cx="4721225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  <a:buChar char="•"/>
              <a:tabLst>
                <a:tab pos="354965" algn="l"/>
                <a:tab pos="355600" algn="l"/>
              </a:tabLst>
            </a:pPr>
            <a:r>
              <a:rPr sz="1800" dirty="0">
                <a:latin typeface="Calibri"/>
                <a:cs typeface="Calibri"/>
              </a:rPr>
              <a:t>Jos </a:t>
            </a:r>
            <a:r>
              <a:rPr sz="1800" spc="-5" dirty="0">
                <a:latin typeface="Calibri"/>
                <a:cs typeface="Calibri"/>
              </a:rPr>
              <a:t>h1 elementti on article-, </a:t>
            </a:r>
            <a:r>
              <a:rPr sz="1800" dirty="0">
                <a:latin typeface="Calibri"/>
                <a:cs typeface="Calibri"/>
              </a:rPr>
              <a:t>aside-, </a:t>
            </a:r>
            <a:r>
              <a:rPr sz="1800" spc="-10" dirty="0">
                <a:latin typeface="Calibri"/>
                <a:cs typeface="Calibri"/>
              </a:rPr>
              <a:t>nav- tai  </a:t>
            </a:r>
            <a:r>
              <a:rPr sz="1800" spc="-5" dirty="0">
                <a:latin typeface="Calibri"/>
                <a:cs typeface="Calibri"/>
              </a:rPr>
              <a:t>section-elementtien sisällä, sen oletusarvoinen  </a:t>
            </a:r>
            <a:r>
              <a:rPr sz="1800" spc="-15" dirty="0">
                <a:latin typeface="Calibri"/>
                <a:cs typeface="Calibri"/>
              </a:rPr>
              <a:t>ulkoasu </a:t>
            </a:r>
            <a:r>
              <a:rPr sz="1800" spc="-5" dirty="0">
                <a:latin typeface="Calibri"/>
                <a:cs typeface="Calibri"/>
              </a:rPr>
              <a:t>on sama </a:t>
            </a:r>
            <a:r>
              <a:rPr sz="1800" spc="-10" dirty="0">
                <a:latin typeface="Calibri"/>
                <a:cs typeface="Calibri"/>
              </a:rPr>
              <a:t>kuin </a:t>
            </a:r>
            <a:r>
              <a:rPr sz="1800" spc="-5" dirty="0">
                <a:latin typeface="Calibri"/>
                <a:cs typeface="Calibri"/>
              </a:rPr>
              <a:t>h2-elementin normaali  </a:t>
            </a:r>
            <a:r>
              <a:rPr sz="1800" spc="-15" dirty="0">
                <a:latin typeface="Calibri"/>
                <a:cs typeface="Calibri"/>
              </a:rPr>
              <a:t>ulkoasu </a:t>
            </a:r>
            <a:r>
              <a:rPr sz="1800" spc="-10" dirty="0">
                <a:latin typeface="Calibri"/>
                <a:cs typeface="Calibri"/>
              </a:rPr>
              <a:t>sisäkkäisyystason</a:t>
            </a:r>
            <a:r>
              <a:rPr sz="1800" spc="-8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mukaan.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50442" y="5300853"/>
            <a:ext cx="4343400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299085" algn="l"/>
              </a:tabLst>
            </a:pPr>
            <a:r>
              <a:rPr sz="1400" dirty="0">
                <a:latin typeface="Calibri"/>
                <a:cs typeface="Calibri"/>
              </a:rPr>
              <a:t>–	-&gt; </a:t>
            </a:r>
            <a:r>
              <a:rPr sz="1400" spc="-15" dirty="0">
                <a:latin typeface="Calibri"/>
                <a:cs typeface="Calibri"/>
              </a:rPr>
              <a:t>Käytä </a:t>
            </a:r>
            <a:r>
              <a:rPr sz="1400" spc="-5" dirty="0">
                <a:latin typeface="Calibri"/>
                <a:cs typeface="Calibri"/>
              </a:rPr>
              <a:t>näiden elementtien sisällä h2 tason </a:t>
            </a:r>
            <a:r>
              <a:rPr sz="1400" spc="-10" dirty="0">
                <a:latin typeface="Calibri"/>
                <a:cs typeface="Calibri"/>
              </a:rPr>
              <a:t>otsikkoa,</a:t>
            </a:r>
            <a:r>
              <a:rPr sz="1400" spc="7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ei</a:t>
            </a:r>
            <a:endParaRPr sz="1400">
              <a:latin typeface="Calibri"/>
              <a:cs typeface="Calibri"/>
            </a:endParaRPr>
          </a:p>
          <a:p>
            <a:pPr marL="299085">
              <a:lnSpc>
                <a:spcPct val="100000"/>
              </a:lnSpc>
            </a:pPr>
            <a:r>
              <a:rPr sz="1400" spc="-10" dirty="0">
                <a:latin typeface="Calibri"/>
                <a:cs typeface="Calibri"/>
              </a:rPr>
              <a:t>h1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795771" y="1772411"/>
            <a:ext cx="3185160" cy="3965829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0" tIns="36195" rIns="0" bIns="0" rtlCol="0">
            <a:spAutoFit/>
          </a:bodyPr>
          <a:lstStyle/>
          <a:p>
            <a:pPr marL="432434" marR="87630" indent="-342900">
              <a:lnSpc>
                <a:spcPct val="80000"/>
              </a:lnSpc>
              <a:spcBef>
                <a:spcPts val="285"/>
              </a:spcBef>
              <a:buChar char="•"/>
              <a:tabLst>
                <a:tab pos="432434" algn="l"/>
                <a:tab pos="433070" algn="l"/>
              </a:tabLst>
            </a:pPr>
            <a:r>
              <a:rPr sz="2000" dirty="0">
                <a:latin typeface="Calibri" panose="020F0502020204030204" pitchFamily="34" charset="0"/>
                <a:cs typeface="Calibri" panose="020F0502020204030204" pitchFamily="34" charset="0"/>
              </a:rPr>
              <a:t>Otsikoiden fonttikoot</a:t>
            </a:r>
            <a:r>
              <a:rPr sz="2000" spc="-14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2000" dirty="0">
                <a:latin typeface="Calibri" panose="020F0502020204030204" pitchFamily="34" charset="0"/>
                <a:cs typeface="Calibri" panose="020F0502020204030204" pitchFamily="34" charset="0"/>
              </a:rPr>
              <a:t>on  </a:t>
            </a:r>
            <a:r>
              <a:rPr sz="2000" spc="-5" dirty="0">
                <a:latin typeface="Calibri" panose="020F0502020204030204" pitchFamily="34" charset="0"/>
                <a:cs typeface="Calibri" panose="020F0502020204030204" pitchFamily="34" charset="0"/>
              </a:rPr>
              <a:t>hyvä asettaa </a:t>
            </a:r>
            <a:r>
              <a:rPr sz="2000" b="1" spc="-5" dirty="0">
                <a:latin typeface="Calibri" panose="020F0502020204030204" pitchFamily="34" charset="0"/>
                <a:cs typeface="Calibri" panose="020F0502020204030204" pitchFamily="34" charset="0"/>
              </a:rPr>
              <a:t>CSS</a:t>
            </a:r>
            <a:r>
              <a:rPr sz="2000" spc="-5" dirty="0">
                <a:latin typeface="Calibri" panose="020F0502020204030204" pitchFamily="34" charset="0"/>
                <a:cs typeface="Calibri" panose="020F0502020204030204" pitchFamily="34" charset="0"/>
              </a:rPr>
              <a:t>:llä,  </a:t>
            </a:r>
            <a:r>
              <a:rPr sz="2000" dirty="0">
                <a:latin typeface="Calibri" panose="020F0502020204030204" pitchFamily="34" charset="0"/>
                <a:cs typeface="Calibri" panose="020F0502020204030204" pitchFamily="34" charset="0"/>
              </a:rPr>
              <a:t>ottaen huomioon sivun  kokonaisuus.</a:t>
            </a: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050" dirty="0">
              <a:latin typeface="Times New Roman"/>
              <a:cs typeface="Times New Roman"/>
            </a:endParaRPr>
          </a:p>
          <a:p>
            <a:pPr marL="431800" marR="1296670" defTabSz="449263">
              <a:lnSpc>
                <a:spcPct val="100000"/>
              </a:lnSpc>
            </a:pPr>
            <a:r>
              <a:rPr sz="1700" spc="-5" dirty="0">
                <a:latin typeface="Arial"/>
                <a:cs typeface="Arial"/>
              </a:rPr>
              <a:t>/* </a:t>
            </a:r>
            <a:r>
              <a:rPr sz="1700" dirty="0">
                <a:latin typeface="Arial"/>
                <a:cs typeface="Arial"/>
              </a:rPr>
              <a:t>basics </a:t>
            </a:r>
            <a:r>
              <a:rPr sz="1700" spc="-5" dirty="0">
                <a:latin typeface="Arial"/>
                <a:cs typeface="Arial"/>
              </a:rPr>
              <a:t>*/  </a:t>
            </a:r>
            <a:r>
              <a:rPr sz="1700" dirty="0">
                <a:latin typeface="Consolas" panose="020B0609020204030204" pitchFamily="49" charset="0"/>
                <a:cs typeface="Arial"/>
              </a:rPr>
              <a:t>h1,h2</a:t>
            </a:r>
            <a:r>
              <a:rPr sz="1700" spc="-10" dirty="0">
                <a:latin typeface="Consolas" panose="020B0609020204030204" pitchFamily="49" charset="0"/>
                <a:cs typeface="Arial"/>
              </a:rPr>
              <a:t>,</a:t>
            </a:r>
            <a:r>
              <a:rPr sz="1700" dirty="0">
                <a:latin typeface="Consolas" panose="020B0609020204030204" pitchFamily="49" charset="0"/>
                <a:cs typeface="Arial"/>
              </a:rPr>
              <a:t>h4,h5</a:t>
            </a:r>
            <a:r>
              <a:rPr lang="fi-FI" sz="1700" dirty="0">
                <a:latin typeface="Consolas" panose="020B0609020204030204" pitchFamily="49" charset="0"/>
                <a:cs typeface="Arial"/>
              </a:rPr>
              <a:t>,</a:t>
            </a:r>
            <a:r>
              <a:rPr sz="1700" dirty="0">
                <a:latin typeface="Consolas" panose="020B0609020204030204" pitchFamily="49" charset="0"/>
                <a:cs typeface="Arial"/>
              </a:rPr>
              <a:t>h6</a:t>
            </a:r>
          </a:p>
          <a:p>
            <a:pPr marL="432434">
              <a:lnSpc>
                <a:spcPct val="100000"/>
              </a:lnSpc>
            </a:pPr>
            <a:r>
              <a:rPr sz="1700" dirty="0">
                <a:latin typeface="Consolas" panose="020B0609020204030204" pitchFamily="49" charset="0"/>
                <a:cs typeface="Arial"/>
              </a:rPr>
              <a:t>{</a:t>
            </a:r>
          </a:p>
          <a:p>
            <a:pPr marL="432434" marR="1089025">
              <a:lnSpc>
                <a:spcPct val="100000"/>
              </a:lnSpc>
              <a:spcBef>
                <a:spcPts val="5"/>
              </a:spcBef>
            </a:pPr>
            <a:r>
              <a:rPr sz="1700" spc="-5" dirty="0">
                <a:latin typeface="Consolas" panose="020B0609020204030204" pitchFamily="49" charset="0"/>
                <a:cs typeface="Arial"/>
              </a:rPr>
              <a:t>font-weight: </a:t>
            </a:r>
            <a:r>
              <a:rPr sz="1700" dirty="0">
                <a:latin typeface="Consolas" panose="020B0609020204030204" pitchFamily="49" charset="0"/>
                <a:cs typeface="Arial"/>
              </a:rPr>
              <a:t>bold;  clear: both;  color:</a:t>
            </a:r>
            <a:r>
              <a:rPr sz="1700" spc="-95" dirty="0">
                <a:latin typeface="Consolas" panose="020B0609020204030204" pitchFamily="49" charset="0"/>
                <a:cs typeface="Arial"/>
              </a:rPr>
              <a:t> </a:t>
            </a:r>
            <a:r>
              <a:rPr sz="1700" dirty="0">
                <a:latin typeface="Consolas" panose="020B0609020204030204" pitchFamily="49" charset="0"/>
                <a:cs typeface="Arial"/>
              </a:rPr>
              <a:t>#333;</a:t>
            </a:r>
          </a:p>
          <a:p>
            <a:pPr marL="432434">
              <a:lnSpc>
                <a:spcPct val="100000"/>
              </a:lnSpc>
            </a:pPr>
            <a:r>
              <a:rPr sz="1700" dirty="0">
                <a:latin typeface="Consolas" panose="020B0609020204030204" pitchFamily="49" charset="0"/>
                <a:cs typeface="Arial"/>
              </a:rPr>
              <a:t>}</a:t>
            </a:r>
          </a:p>
          <a:p>
            <a:pPr marL="432434">
              <a:lnSpc>
                <a:spcPct val="100000"/>
              </a:lnSpc>
            </a:pPr>
            <a:r>
              <a:rPr sz="1700" spc="-5" dirty="0">
                <a:latin typeface="Consolas" panose="020B0609020204030204" pitchFamily="49" charset="0"/>
                <a:cs typeface="Arial"/>
              </a:rPr>
              <a:t>h3{color:gray;}</a:t>
            </a:r>
            <a:endParaRPr sz="1700" dirty="0">
              <a:latin typeface="Consolas" panose="020B0609020204030204" pitchFamily="49" charset="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62453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5670" y="599130"/>
            <a:ext cx="350774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-35" dirty="0"/>
              <a:t>Tekstielementit</a:t>
            </a:r>
            <a:endParaRPr sz="4400" dirty="0"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r" defTabSz="457200" rtl="0" eaLnBrk="1" fontAlgn="auto" latinLnBrk="0" hangingPunct="1">
              <a:lnSpc>
                <a:spcPts val="16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000" b="0" i="0" u="none" strike="noStrike" kern="1200" cap="all" spc="-5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Tw Cen MT Condensed" panose="020B0606020104020203"/>
                <a:ea typeface="+mn-ea"/>
                <a:cs typeface="+mn-cs"/>
              </a:rPr>
              <a:t>Merja</a:t>
            </a:r>
            <a:r>
              <a:rPr kumimoji="0" sz="1000" b="0" i="0" u="none" strike="noStrike" kern="1200" cap="all" spc="-75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Tw Cen MT Condensed" panose="020B0606020104020203"/>
                <a:ea typeface="+mn-ea"/>
                <a:cs typeface="+mn-cs"/>
              </a:rPr>
              <a:t> </a:t>
            </a:r>
            <a:r>
              <a:rPr kumimoji="0" sz="1000" b="0" i="0" u="none" strike="noStrike" kern="1200" cap="all" spc="-5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Tw Cen MT Condensed" panose="020B0606020104020203"/>
                <a:ea typeface="+mn-ea"/>
                <a:cs typeface="+mn-cs"/>
              </a:rPr>
              <a:t>Marin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8425" marR="0" lvl="0" indent="0" algn="l" defTabSz="457200" rtl="0" eaLnBrk="1" fontAlgn="auto" latinLnBrk="0" hangingPunct="1">
              <a:lnSpc>
                <a:spcPts val="16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Tw Cen MT Condensed" panose="020B0606020104020203"/>
                <a:ea typeface="+mn-ea"/>
                <a:cs typeface="+mn-cs"/>
              </a:rPr>
              <a:pPr marL="98425" marR="0" lvl="0" indent="0" algn="l" defTabSz="457200" rtl="0" eaLnBrk="1" fontAlgn="auto" latinLnBrk="0" hangingPunct="1">
                <a:lnSpc>
                  <a:spcPts val="165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Tw Cen MT Condensed" panose="020B0606020104020203"/>
              <a:ea typeface="+mn-ea"/>
              <a:cs typeface="+mn-cs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605205" y="1406397"/>
          <a:ext cx="7848929" cy="46056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454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1620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872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79400">
                <a:tc>
                  <a:txBody>
                    <a:bodyPr/>
                    <a:lstStyle/>
                    <a:p>
                      <a:pPr marL="62230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14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Elementti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28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333399"/>
                    </a:solidFill>
                  </a:tcPr>
                </a:tc>
                <a:tc>
                  <a:txBody>
                    <a:bodyPr/>
                    <a:lstStyle/>
                    <a:p>
                      <a:pPr marL="62230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1400" b="1" spc="-1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Tarkoitus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28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333399"/>
                    </a:solidFill>
                  </a:tcPr>
                </a:tc>
                <a:tc>
                  <a:txBody>
                    <a:bodyPr/>
                    <a:lstStyle/>
                    <a:p>
                      <a:pPr marL="62865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14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koodi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28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3333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marL="62230">
                        <a:lnSpc>
                          <a:spcPct val="100000"/>
                        </a:lnSpc>
                        <a:spcBef>
                          <a:spcPts val="80"/>
                        </a:spcBef>
                      </a:pPr>
                      <a:r>
                        <a:rPr sz="1400" b="1" dirty="0">
                          <a:latin typeface="Arial"/>
                          <a:cs typeface="Arial"/>
                        </a:rPr>
                        <a:t>a</a:t>
                      </a:r>
                      <a:endParaRPr sz="1400" b="1">
                        <a:latin typeface="Arial"/>
                        <a:cs typeface="Arial"/>
                      </a:endParaRPr>
                    </a:p>
                  </a:txBody>
                  <a:tcPr marL="0" marR="0" marT="101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CDDE"/>
                    </a:solidFill>
                  </a:tcPr>
                </a:tc>
                <a:tc>
                  <a:txBody>
                    <a:bodyPr/>
                    <a:lstStyle/>
                    <a:p>
                      <a:pPr marL="62230">
                        <a:lnSpc>
                          <a:spcPct val="100000"/>
                        </a:lnSpc>
                        <a:spcBef>
                          <a:spcPts val="8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Linkki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101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CDDE"/>
                    </a:solidFill>
                  </a:tcPr>
                </a:tc>
                <a:tc>
                  <a:txBody>
                    <a:bodyPr/>
                    <a:lstStyle/>
                    <a:p>
                      <a:pPr marL="62865">
                        <a:lnSpc>
                          <a:spcPct val="100000"/>
                        </a:lnSpc>
                        <a:spcBef>
                          <a:spcPts val="8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&lt;a </a:t>
                      </a:r>
                      <a:r>
                        <a:rPr sz="1400" spc="-5" dirty="0">
                          <a:latin typeface="Arial"/>
                          <a:cs typeface="Arial"/>
                        </a:rPr>
                        <a:t>href=”kissat.html”&gt;</a:t>
                      </a:r>
                      <a:r>
                        <a:rPr sz="1400" spc="-9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5" dirty="0">
                          <a:latin typeface="Arial"/>
                          <a:cs typeface="Arial"/>
                        </a:rPr>
                        <a:t>kissat&lt;/a&gt;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101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CD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62230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1400" b="1" spc="-5" dirty="0">
                          <a:latin typeface="Arial"/>
                          <a:cs typeface="Arial"/>
                        </a:rPr>
                        <a:t>em</a:t>
                      </a:r>
                      <a:endParaRPr sz="1400" b="1">
                        <a:latin typeface="Arial"/>
                        <a:cs typeface="Arial"/>
                      </a:endParaRPr>
                    </a:p>
                  </a:txBody>
                  <a:tcPr marL="0" marR="0" marT="228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8EE"/>
                    </a:solidFill>
                  </a:tcPr>
                </a:tc>
                <a:tc>
                  <a:txBody>
                    <a:bodyPr/>
                    <a:lstStyle/>
                    <a:p>
                      <a:pPr marL="62230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Korostus,</a:t>
                      </a:r>
                      <a:r>
                        <a:rPr sz="1400" spc="-1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painotus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28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8EE"/>
                    </a:solidFill>
                  </a:tcPr>
                </a:tc>
                <a:tc>
                  <a:txBody>
                    <a:bodyPr/>
                    <a:lstStyle/>
                    <a:p>
                      <a:pPr marL="62865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Minä &lt;em&gt;en&gt;/em&gt; käynyt</a:t>
                      </a:r>
                      <a:r>
                        <a:rPr sz="1400" spc="-1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siellä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28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8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62230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1400" b="1" dirty="0">
                          <a:latin typeface="Arial"/>
                          <a:cs typeface="Arial"/>
                        </a:rPr>
                        <a:t>strong</a:t>
                      </a:r>
                      <a:endParaRPr sz="1400" b="1">
                        <a:latin typeface="Arial"/>
                        <a:cs typeface="Arial"/>
                      </a:endParaRPr>
                    </a:p>
                  </a:txBody>
                  <a:tcPr marL="0" marR="0" marT="228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CDDE"/>
                    </a:solidFill>
                  </a:tcPr>
                </a:tc>
                <a:tc>
                  <a:txBody>
                    <a:bodyPr/>
                    <a:lstStyle/>
                    <a:p>
                      <a:pPr marL="62230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Tärkeys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28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CDDE"/>
                    </a:solidFill>
                  </a:tcPr>
                </a:tc>
                <a:tc>
                  <a:txBody>
                    <a:bodyPr/>
                    <a:lstStyle/>
                    <a:p>
                      <a:pPr marL="62865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&lt;strong&gt;Leijonia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ei saa ruokkia</a:t>
                      </a:r>
                      <a:r>
                        <a:rPr sz="1400" spc="-1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&lt;/strong&gt;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28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CD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marL="62230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1400" b="1" dirty="0">
                          <a:latin typeface="Arial"/>
                          <a:cs typeface="Arial"/>
                        </a:rPr>
                        <a:t>small</a:t>
                      </a:r>
                      <a:endParaRPr sz="1400" b="1">
                        <a:latin typeface="Arial"/>
                        <a:cs typeface="Arial"/>
                      </a:endParaRPr>
                    </a:p>
                  </a:txBody>
                  <a:tcPr marL="0" marR="0" marT="228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8EE"/>
                    </a:solidFill>
                  </a:tcPr>
                </a:tc>
                <a:tc>
                  <a:txBody>
                    <a:bodyPr/>
                    <a:lstStyle/>
                    <a:p>
                      <a:pPr marL="62230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Sivuhuomautus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28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8EE"/>
                    </a:solidFill>
                  </a:tcPr>
                </a:tc>
                <a:tc>
                  <a:txBody>
                    <a:bodyPr/>
                    <a:lstStyle/>
                    <a:p>
                      <a:pPr marL="62865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&lt;small&gt;Kuvaaja: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Matti</a:t>
                      </a:r>
                      <a:r>
                        <a:rPr sz="1400" spc="-5" dirty="0">
                          <a:latin typeface="Arial"/>
                          <a:cs typeface="Arial"/>
                        </a:rPr>
                        <a:t> Meikäläinen.&lt;/small&gt;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28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8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62230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1400" b="1" dirty="0">
                          <a:latin typeface="Arial"/>
                          <a:cs typeface="Arial"/>
                        </a:rPr>
                        <a:t>s</a:t>
                      </a:r>
                      <a:endParaRPr sz="1400" b="1">
                        <a:latin typeface="Arial"/>
                        <a:cs typeface="Arial"/>
                      </a:endParaRPr>
                    </a:p>
                  </a:txBody>
                  <a:tcPr marL="0" marR="0" marT="228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CDDE"/>
                    </a:solidFill>
                  </a:tcPr>
                </a:tc>
                <a:tc>
                  <a:txBody>
                    <a:bodyPr/>
                    <a:lstStyle/>
                    <a:p>
                      <a:pPr marL="62230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Yliviivaus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28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CDDE"/>
                    </a:solidFill>
                  </a:tcPr>
                </a:tc>
                <a:tc>
                  <a:txBody>
                    <a:bodyPr/>
                    <a:lstStyle/>
                    <a:p>
                      <a:pPr marL="62865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1400" spc="-20" dirty="0">
                          <a:latin typeface="Arial"/>
                          <a:cs typeface="Arial"/>
                        </a:rPr>
                        <a:t>Vanha </a:t>
                      </a:r>
                      <a:r>
                        <a:rPr sz="1400" spc="-5" dirty="0">
                          <a:latin typeface="Arial"/>
                          <a:cs typeface="Arial"/>
                        </a:rPr>
                        <a:t>hinta&lt;s&gt;4,5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€&lt;/s&gt;, </a:t>
                      </a:r>
                      <a:r>
                        <a:rPr sz="1400" spc="-5" dirty="0">
                          <a:latin typeface="Arial"/>
                          <a:cs typeface="Arial"/>
                        </a:rPr>
                        <a:t>nyt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2,5</a:t>
                      </a:r>
                      <a:r>
                        <a:rPr sz="1400" spc="-1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€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28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CD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62230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1400" b="1" dirty="0">
                          <a:latin typeface="Arial"/>
                          <a:cs typeface="Arial"/>
                        </a:rPr>
                        <a:t>cite</a:t>
                      </a:r>
                      <a:endParaRPr sz="1400" b="1">
                        <a:latin typeface="Arial"/>
                        <a:cs typeface="Arial"/>
                      </a:endParaRPr>
                    </a:p>
                  </a:txBody>
                  <a:tcPr marL="0" marR="0" marT="228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8EE"/>
                    </a:solidFill>
                  </a:tcPr>
                </a:tc>
                <a:tc>
                  <a:txBody>
                    <a:bodyPr/>
                    <a:lstStyle/>
                    <a:p>
                      <a:pPr marL="62230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1400" spc="-25" dirty="0">
                          <a:latin typeface="Arial"/>
                          <a:cs typeface="Arial"/>
                        </a:rPr>
                        <a:t>Teoksen</a:t>
                      </a:r>
                      <a:r>
                        <a:rPr sz="1400" spc="-10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5" dirty="0">
                          <a:latin typeface="Arial"/>
                          <a:cs typeface="Arial"/>
                        </a:rPr>
                        <a:t>nimi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28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8EE"/>
                    </a:solidFill>
                  </a:tcPr>
                </a:tc>
                <a:tc>
                  <a:txBody>
                    <a:bodyPr/>
                    <a:lstStyle/>
                    <a:p>
                      <a:pPr marL="62865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Illalla tulee </a:t>
                      </a:r>
                      <a:r>
                        <a:rPr sz="1400" spc="-5" dirty="0">
                          <a:latin typeface="Arial"/>
                          <a:cs typeface="Arial"/>
                        </a:rPr>
                        <a:t>tv:stä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&lt;cite&gt;Kolmas nainen</a:t>
                      </a:r>
                      <a:r>
                        <a:rPr sz="1400" spc="-18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&lt;/cite&gt;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28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8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62230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1400" b="1" dirty="0">
                          <a:latin typeface="Arial"/>
                          <a:cs typeface="Arial"/>
                        </a:rPr>
                        <a:t>q</a:t>
                      </a:r>
                      <a:endParaRPr sz="1400" b="1">
                        <a:latin typeface="Arial"/>
                        <a:cs typeface="Arial"/>
                      </a:endParaRPr>
                    </a:p>
                  </a:txBody>
                  <a:tcPr marL="0" marR="0" marT="234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CDDE"/>
                    </a:solidFill>
                  </a:tcPr>
                </a:tc>
                <a:tc>
                  <a:txBody>
                    <a:bodyPr/>
                    <a:lstStyle/>
                    <a:p>
                      <a:pPr marL="62230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Lainattu</a:t>
                      </a:r>
                      <a:r>
                        <a:rPr sz="1400" spc="-1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teksti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34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CDDE"/>
                    </a:solidFill>
                  </a:tcPr>
                </a:tc>
                <a:tc>
                  <a:txBody>
                    <a:bodyPr/>
                    <a:lstStyle/>
                    <a:p>
                      <a:pPr marL="62865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Hän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sanoi: </a:t>
                      </a:r>
                      <a:r>
                        <a:rPr sz="1400" spc="-20" dirty="0">
                          <a:latin typeface="Arial"/>
                          <a:cs typeface="Arial"/>
                        </a:rPr>
                        <a:t>&lt;q&gt;Tehkää,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niin kuin </a:t>
                      </a:r>
                      <a:r>
                        <a:rPr sz="1400" spc="-5" dirty="0">
                          <a:latin typeface="Arial"/>
                          <a:cs typeface="Arial"/>
                        </a:rPr>
                        <a:t>minä</a:t>
                      </a:r>
                      <a:r>
                        <a:rPr sz="1400" spc="-1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sanon&lt;/q&gt;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34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CD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20700">
                <a:tc>
                  <a:txBody>
                    <a:bodyPr/>
                    <a:lstStyle/>
                    <a:p>
                      <a:pPr marL="62230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1400" b="1" dirty="0">
                          <a:latin typeface="Arial"/>
                          <a:cs typeface="Arial"/>
                        </a:rPr>
                        <a:t>dfn</a:t>
                      </a:r>
                      <a:endParaRPr sz="1400" b="1">
                        <a:latin typeface="Arial"/>
                        <a:cs typeface="Arial"/>
                      </a:endParaRPr>
                    </a:p>
                  </a:txBody>
                  <a:tcPr marL="0" marR="0" marT="228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8EE"/>
                    </a:solidFill>
                  </a:tcPr>
                </a:tc>
                <a:tc>
                  <a:txBody>
                    <a:bodyPr/>
                    <a:lstStyle/>
                    <a:p>
                      <a:pPr marL="62230" marR="697230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Sanan</a:t>
                      </a:r>
                      <a:r>
                        <a:rPr sz="1400" spc="-1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määrittely  </a:t>
                      </a:r>
                      <a:r>
                        <a:rPr sz="1400" spc="-5" dirty="0">
                          <a:latin typeface="Arial"/>
                          <a:cs typeface="Arial"/>
                        </a:rPr>
                        <a:t>esiintymä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28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8EE"/>
                    </a:solidFill>
                  </a:tcPr>
                </a:tc>
                <a:tc>
                  <a:txBody>
                    <a:bodyPr/>
                    <a:lstStyle/>
                    <a:p>
                      <a:pPr marL="62865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&lt;dfn&gt; Kalkas &lt;/dfn&gt; on</a:t>
                      </a:r>
                      <a:r>
                        <a:rPr sz="1400" spc="-17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uroshaahka.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28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8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62230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1400" b="1" spc="-5" dirty="0">
                          <a:latin typeface="Arial"/>
                          <a:cs typeface="Arial"/>
                        </a:rPr>
                        <a:t>abbr</a:t>
                      </a:r>
                      <a:endParaRPr sz="1400" b="1">
                        <a:latin typeface="Arial"/>
                        <a:cs typeface="Arial"/>
                      </a:endParaRPr>
                    </a:p>
                  </a:txBody>
                  <a:tcPr marL="0" marR="0" marT="234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CDDE"/>
                    </a:solidFill>
                  </a:tcPr>
                </a:tc>
                <a:tc>
                  <a:txBody>
                    <a:bodyPr/>
                    <a:lstStyle/>
                    <a:p>
                      <a:pPr marL="62230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1400" spc="-10" dirty="0">
                          <a:latin typeface="Arial"/>
                          <a:cs typeface="Arial"/>
                        </a:rPr>
                        <a:t>Lyhenne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34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CDDE"/>
                    </a:solidFill>
                  </a:tcPr>
                </a:tc>
                <a:tc>
                  <a:txBody>
                    <a:bodyPr/>
                    <a:lstStyle/>
                    <a:p>
                      <a:pPr marL="62865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&lt;abbr title=”aluehallintovirasto”&gt;</a:t>
                      </a:r>
                      <a:r>
                        <a:rPr sz="1400" spc="-7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15" dirty="0">
                          <a:latin typeface="Arial"/>
                          <a:cs typeface="Arial"/>
                        </a:rPr>
                        <a:t>&gt;AVI&lt;/a&gt;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34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CD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62230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1400" b="1" dirty="0">
                          <a:latin typeface="Arial"/>
                          <a:cs typeface="Arial"/>
                        </a:rPr>
                        <a:t>time</a:t>
                      </a:r>
                      <a:endParaRPr sz="1400" b="1">
                        <a:latin typeface="Arial"/>
                        <a:cs typeface="Arial"/>
                      </a:endParaRPr>
                    </a:p>
                  </a:txBody>
                  <a:tcPr marL="0" marR="0" marT="234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8EE"/>
                    </a:solidFill>
                  </a:tcPr>
                </a:tc>
                <a:tc>
                  <a:txBody>
                    <a:bodyPr/>
                    <a:lstStyle/>
                    <a:p>
                      <a:pPr marL="62230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Aika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34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8EE"/>
                    </a:solidFill>
                  </a:tcPr>
                </a:tc>
                <a:tc>
                  <a:txBody>
                    <a:bodyPr/>
                    <a:lstStyle/>
                    <a:p>
                      <a:pPr marL="62865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&lt;tite</a:t>
                      </a:r>
                      <a:r>
                        <a:rPr sz="1400" spc="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10" dirty="0">
                          <a:latin typeface="Arial"/>
                          <a:cs typeface="Arial"/>
                        </a:rPr>
                        <a:t>dateTime=”2014-10-06”&gt;6.10.2014&lt;/time&gt;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34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8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62230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1400" b="1" spc="-5" dirty="0">
                          <a:latin typeface="Arial"/>
                          <a:cs typeface="Arial"/>
                        </a:rPr>
                        <a:t>Sub</a:t>
                      </a:r>
                      <a:endParaRPr sz="1400" b="1">
                        <a:latin typeface="Arial"/>
                        <a:cs typeface="Arial"/>
                      </a:endParaRPr>
                    </a:p>
                  </a:txBody>
                  <a:tcPr marL="0" marR="0" marT="234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CDDE"/>
                    </a:solidFill>
                  </a:tcPr>
                </a:tc>
                <a:tc>
                  <a:txBody>
                    <a:bodyPr/>
                    <a:lstStyle/>
                    <a:p>
                      <a:pPr marL="62230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Alaindeksi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34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CDDE"/>
                    </a:solidFill>
                  </a:tcPr>
                </a:tc>
                <a:tc>
                  <a:txBody>
                    <a:bodyPr/>
                    <a:lstStyle/>
                    <a:p>
                      <a:pPr marL="62865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B&lt;sub&gt;12&lt;/sub&gt;-vitamiini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34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CD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62230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1400" b="1" spc="-5" dirty="0">
                          <a:latin typeface="Arial"/>
                          <a:cs typeface="Arial"/>
                        </a:rPr>
                        <a:t>Sup</a:t>
                      </a:r>
                      <a:endParaRPr sz="1400" b="1">
                        <a:latin typeface="Arial"/>
                        <a:cs typeface="Arial"/>
                      </a:endParaRPr>
                    </a:p>
                  </a:txBody>
                  <a:tcPr marL="0" marR="0" marT="234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8EE"/>
                    </a:solidFill>
                  </a:tcPr>
                </a:tc>
                <a:tc>
                  <a:txBody>
                    <a:bodyPr/>
                    <a:lstStyle/>
                    <a:p>
                      <a:pPr marL="62230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Yläindeksi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34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8EE"/>
                    </a:solidFill>
                  </a:tcPr>
                </a:tc>
                <a:tc>
                  <a:txBody>
                    <a:bodyPr/>
                    <a:lstStyle/>
                    <a:p>
                      <a:pPr marL="62865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1400" spc="-15" dirty="0">
                          <a:latin typeface="Arial"/>
                          <a:cs typeface="Arial"/>
                        </a:rPr>
                        <a:t>Vetyioni</a:t>
                      </a:r>
                      <a:r>
                        <a:rPr sz="14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5" dirty="0">
                          <a:latin typeface="Arial"/>
                          <a:cs typeface="Arial"/>
                        </a:rPr>
                        <a:t>H&lt;sup&gt;+&lt;/sup&gt;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34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8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79503">
                <a:tc>
                  <a:txBody>
                    <a:bodyPr/>
                    <a:lstStyle/>
                    <a:p>
                      <a:pPr marL="62230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1400" b="1" spc="-5" dirty="0">
                          <a:latin typeface="Arial"/>
                          <a:cs typeface="Arial"/>
                        </a:rPr>
                        <a:t>Br</a:t>
                      </a:r>
                      <a:endParaRPr sz="1400" b="1">
                        <a:latin typeface="Arial"/>
                        <a:cs typeface="Arial"/>
                      </a:endParaRPr>
                    </a:p>
                  </a:txBody>
                  <a:tcPr marL="0" marR="0" marT="234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CDDE"/>
                    </a:solidFill>
                  </a:tcPr>
                </a:tc>
                <a:tc>
                  <a:txBody>
                    <a:bodyPr/>
                    <a:lstStyle/>
                    <a:p>
                      <a:pPr marL="62230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Rivinvaihto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34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CDDE"/>
                    </a:solidFill>
                  </a:tcPr>
                </a:tc>
                <a:tc>
                  <a:txBody>
                    <a:bodyPr/>
                    <a:lstStyle/>
                    <a:p>
                      <a:pPr marL="62865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lang="fi-FI" sz="1400" dirty="0">
                          <a:latin typeface="Arial"/>
                          <a:cs typeface="Arial"/>
                        </a:rPr>
                        <a:t>Jokiväylä 9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&lt;</a:t>
                      </a:r>
                      <a:r>
                        <a:rPr sz="1400" dirty="0" err="1">
                          <a:latin typeface="Arial"/>
                          <a:cs typeface="Arial"/>
                        </a:rPr>
                        <a:t>br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&gt;</a:t>
                      </a:r>
                      <a:r>
                        <a:rPr lang="fi-FI" sz="1400" dirty="0">
                          <a:latin typeface="Arial"/>
                          <a:cs typeface="Arial"/>
                        </a:rPr>
                        <a:t>Rovaniemi</a:t>
                      </a:r>
                      <a:endParaRPr sz="1400" dirty="0">
                        <a:latin typeface="Arial"/>
                        <a:cs typeface="Arial"/>
                      </a:endParaRPr>
                    </a:p>
                  </a:txBody>
                  <a:tcPr marL="0" marR="0" marT="234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CD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62230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1400" b="1" dirty="0">
                          <a:latin typeface="Arial"/>
                          <a:cs typeface="Arial"/>
                        </a:rPr>
                        <a:t>I ja</a:t>
                      </a:r>
                      <a:r>
                        <a:rPr sz="1400" b="1" spc="-1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b="1" dirty="0">
                          <a:latin typeface="Arial"/>
                          <a:cs typeface="Arial"/>
                        </a:rPr>
                        <a:t>b</a:t>
                      </a:r>
                    </a:p>
                  </a:txBody>
                  <a:tcPr marL="0" marR="0" marT="234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8EE"/>
                    </a:solidFill>
                  </a:tcPr>
                </a:tc>
                <a:tc>
                  <a:txBody>
                    <a:bodyPr/>
                    <a:lstStyle/>
                    <a:p>
                      <a:pPr marL="62230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Kursivointi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ja</a:t>
                      </a:r>
                      <a:r>
                        <a:rPr sz="14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5" dirty="0">
                          <a:latin typeface="Arial"/>
                          <a:cs typeface="Arial"/>
                        </a:rPr>
                        <a:t>lihavointi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34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8EE"/>
                    </a:solidFill>
                  </a:tcPr>
                </a:tc>
                <a:tc>
                  <a:txBody>
                    <a:bodyPr/>
                    <a:lstStyle/>
                    <a:p>
                      <a:pPr marL="62865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&lt;i&gt;kursivointi&lt;/i&gt;</a:t>
                      </a:r>
                      <a:r>
                        <a:rPr sz="1400" spc="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5" dirty="0">
                          <a:latin typeface="Arial"/>
                          <a:cs typeface="Arial"/>
                        </a:rPr>
                        <a:t>&lt;b&gt;lihavointi&lt;/b&gt;</a:t>
                      </a:r>
                      <a:endParaRPr sz="1400" dirty="0">
                        <a:latin typeface="Arial"/>
                        <a:cs typeface="Arial"/>
                      </a:endParaRPr>
                    </a:p>
                  </a:txBody>
                  <a:tcPr marL="0" marR="0" marT="234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8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273131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94243" y="228600"/>
            <a:ext cx="3217927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0" dirty="0">
                <a:solidFill>
                  <a:schemeClr val="tx2">
                    <a:lumMod val="50000"/>
                  </a:schemeClr>
                </a:solidFill>
                <a:latin typeface="+mn-lt"/>
              </a:rPr>
              <a:t>Ryhmittely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spc="-5" dirty="0"/>
              <a:t>Merja</a:t>
            </a:r>
            <a:r>
              <a:rPr spc="-75" dirty="0"/>
              <a:t> </a:t>
            </a:r>
            <a:r>
              <a:rPr spc="-5" dirty="0"/>
              <a:t>Marin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8425">
              <a:lnSpc>
                <a:spcPts val="1650"/>
              </a:lnSpc>
            </a:pPr>
            <a:fld id="{81D60167-4931-47E6-BA6A-407CBD079E47}" type="slidenum">
              <a:rPr dirty="0"/>
              <a:t>14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432873" y="802912"/>
            <a:ext cx="3327400" cy="5744137"/>
          </a:xfrm>
          <a:prstGeom prst="rect">
            <a:avLst/>
          </a:prstGeom>
          <a:solidFill>
            <a:srgbClr val="FFCCCC"/>
          </a:solidFill>
          <a:ln w="38100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wrap="square" lIns="0" tIns="35560" rIns="0" bIns="0" rtlCol="0">
            <a:spAutoFit/>
          </a:bodyPr>
          <a:lstStyle/>
          <a:p>
            <a:pPr marL="431165" marR="525145" indent="-342900">
              <a:lnSpc>
                <a:spcPct val="80000"/>
              </a:lnSpc>
              <a:spcBef>
                <a:spcPts val="280"/>
              </a:spcBef>
              <a:buChar char="•"/>
              <a:tabLst>
                <a:tab pos="431165" algn="l"/>
                <a:tab pos="431800" algn="l"/>
              </a:tabLst>
            </a:pPr>
            <a:r>
              <a:rPr sz="2400" spc="-5" dirty="0">
                <a:latin typeface="Calibri" panose="020F0502020204030204" pitchFamily="34" charset="0"/>
                <a:cs typeface="Calibri" panose="020F0502020204030204" pitchFamily="34" charset="0"/>
              </a:rPr>
              <a:t>Ryhmittelyyn kuuluu  seuraavia</a:t>
            </a:r>
            <a:r>
              <a:rPr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2400" spc="-5" dirty="0">
                <a:latin typeface="Calibri" panose="020F0502020204030204" pitchFamily="34" charset="0"/>
                <a:cs typeface="Calibri" panose="020F0502020204030204" pitchFamily="34" charset="0"/>
              </a:rPr>
              <a:t>elementtejä:</a:t>
            </a:r>
            <a:endParaRPr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45465" lvl="1">
              <a:lnSpc>
                <a:spcPct val="100000"/>
              </a:lnSpc>
              <a:tabLst>
                <a:tab pos="831850" algn="l"/>
                <a:tab pos="832485" algn="l"/>
              </a:tabLst>
            </a:pPr>
            <a:endParaRPr lang="fi-FI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45465" lvl="1">
              <a:lnSpc>
                <a:spcPct val="100000"/>
              </a:lnSpc>
              <a:tabLst>
                <a:tab pos="831850" algn="l"/>
                <a:tab pos="832485" algn="l"/>
              </a:tabLst>
            </a:pPr>
            <a:r>
              <a:rPr sz="2000" b="1" dirty="0">
                <a:latin typeface="Calibri" panose="020F0502020204030204" pitchFamily="34" charset="0"/>
                <a:cs typeface="Calibri" panose="020F0502020204030204" pitchFamily="34" charset="0"/>
              </a:rPr>
              <a:t>p </a:t>
            </a:r>
            <a:r>
              <a:rPr sz="2000" dirty="0">
                <a:latin typeface="Calibri" panose="020F0502020204030204" pitchFamily="34" charset="0"/>
                <a:cs typeface="Calibri" panose="020F0502020204030204" pitchFamily="34" charset="0"/>
              </a:rPr>
              <a:t>–</a:t>
            </a:r>
            <a:r>
              <a:rPr sz="2000" spc="-1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2000" dirty="0">
                <a:latin typeface="Calibri" panose="020F0502020204030204" pitchFamily="34" charset="0"/>
                <a:cs typeface="Calibri" panose="020F0502020204030204" pitchFamily="34" charset="0"/>
              </a:rPr>
              <a:t>kappale</a:t>
            </a:r>
          </a:p>
          <a:p>
            <a:pPr marL="545465" lvl="1">
              <a:lnSpc>
                <a:spcPct val="100000"/>
              </a:lnSpc>
              <a:tabLst>
                <a:tab pos="831850" algn="l"/>
                <a:tab pos="832485" algn="l"/>
              </a:tabLst>
            </a:pPr>
            <a:endParaRPr lang="fi-FI" sz="2000" b="1" spc="-5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45465" lvl="1">
              <a:lnSpc>
                <a:spcPct val="100000"/>
              </a:lnSpc>
              <a:tabLst>
                <a:tab pos="831850" algn="l"/>
                <a:tab pos="832485" algn="l"/>
              </a:tabLst>
            </a:pPr>
            <a:r>
              <a:rPr sz="2000" b="1" spc="-5" dirty="0" err="1">
                <a:latin typeface="Calibri" panose="020F0502020204030204" pitchFamily="34" charset="0"/>
                <a:cs typeface="Calibri" panose="020F0502020204030204" pitchFamily="34" charset="0"/>
              </a:rPr>
              <a:t>hr</a:t>
            </a:r>
            <a:r>
              <a:rPr sz="2000" b="1" spc="-5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2000" dirty="0">
                <a:latin typeface="Calibri" panose="020F0502020204030204" pitchFamily="34" charset="0"/>
                <a:cs typeface="Calibri" panose="020F0502020204030204" pitchFamily="34" charset="0"/>
              </a:rPr>
              <a:t>– aiheen</a:t>
            </a:r>
            <a:r>
              <a:rPr sz="2000" spc="-105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2000" dirty="0">
                <a:latin typeface="Calibri" panose="020F0502020204030204" pitchFamily="34" charset="0"/>
                <a:cs typeface="Calibri" panose="020F0502020204030204" pitchFamily="34" charset="0"/>
              </a:rPr>
              <a:t>vaihtuminen</a:t>
            </a:r>
          </a:p>
          <a:p>
            <a:pPr marL="545465" lvl="1">
              <a:lnSpc>
                <a:spcPct val="100000"/>
              </a:lnSpc>
              <a:tabLst>
                <a:tab pos="831850" algn="l"/>
                <a:tab pos="832485" algn="l"/>
              </a:tabLst>
            </a:pPr>
            <a:endParaRPr lang="fi-FI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45465" lvl="1">
              <a:lnSpc>
                <a:spcPct val="100000"/>
              </a:lnSpc>
              <a:tabLst>
                <a:tab pos="831850" algn="l"/>
                <a:tab pos="832485" algn="l"/>
              </a:tabLst>
            </a:pPr>
            <a:r>
              <a:rPr sz="2000" b="1" dirty="0" err="1">
                <a:latin typeface="Calibri" panose="020F0502020204030204" pitchFamily="34" charset="0"/>
                <a:cs typeface="Calibri" panose="020F0502020204030204" pitchFamily="34" charset="0"/>
              </a:rPr>
              <a:t>ol</a:t>
            </a:r>
            <a:r>
              <a:rPr sz="20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2000" dirty="0">
                <a:latin typeface="Calibri" panose="020F0502020204030204" pitchFamily="34" charset="0"/>
                <a:cs typeface="Calibri" panose="020F0502020204030204" pitchFamily="34" charset="0"/>
              </a:rPr>
              <a:t>– numeroitu</a:t>
            </a:r>
            <a:r>
              <a:rPr sz="2000" spc="-125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2000" dirty="0">
                <a:latin typeface="Calibri" panose="020F0502020204030204" pitchFamily="34" charset="0"/>
                <a:cs typeface="Calibri" panose="020F0502020204030204" pitchFamily="34" charset="0"/>
              </a:rPr>
              <a:t>lista</a:t>
            </a:r>
          </a:p>
          <a:p>
            <a:pPr marL="545465" lvl="1">
              <a:lnSpc>
                <a:spcPct val="100000"/>
              </a:lnSpc>
              <a:tabLst>
                <a:tab pos="831850" algn="l"/>
                <a:tab pos="832485" algn="l"/>
              </a:tabLst>
            </a:pPr>
            <a:endParaRPr lang="fi-FI" sz="2000" b="1" spc="-5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45465" lvl="1">
              <a:lnSpc>
                <a:spcPct val="100000"/>
              </a:lnSpc>
              <a:tabLst>
                <a:tab pos="831850" algn="l"/>
                <a:tab pos="832485" algn="l"/>
              </a:tabLst>
            </a:pPr>
            <a:r>
              <a:rPr sz="2000" b="1" spc="-5" dirty="0">
                <a:latin typeface="Calibri" panose="020F0502020204030204" pitchFamily="34" charset="0"/>
                <a:cs typeface="Calibri" panose="020F0502020204030204" pitchFamily="34" charset="0"/>
              </a:rPr>
              <a:t>ul </a:t>
            </a:r>
            <a:r>
              <a:rPr sz="2000" dirty="0">
                <a:latin typeface="Calibri" panose="020F0502020204030204" pitchFamily="34" charset="0"/>
                <a:cs typeface="Calibri" panose="020F0502020204030204" pitchFamily="34" charset="0"/>
              </a:rPr>
              <a:t>–</a:t>
            </a:r>
            <a:r>
              <a:rPr sz="2000" spc="-105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2000" dirty="0">
                <a:latin typeface="Calibri" panose="020F0502020204030204" pitchFamily="34" charset="0"/>
                <a:cs typeface="Calibri" panose="020F0502020204030204" pitchFamily="34" charset="0"/>
              </a:rPr>
              <a:t>lista</a:t>
            </a:r>
          </a:p>
          <a:p>
            <a:pPr marL="545465" lvl="1">
              <a:lnSpc>
                <a:spcPct val="100000"/>
              </a:lnSpc>
              <a:tabLst>
                <a:tab pos="831850" algn="l"/>
                <a:tab pos="832485" algn="l"/>
              </a:tabLst>
            </a:pPr>
            <a:endParaRPr lang="fi-FI" sz="2000" b="1" spc="-5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45465" lvl="1">
              <a:lnSpc>
                <a:spcPct val="100000"/>
              </a:lnSpc>
              <a:tabLst>
                <a:tab pos="831850" algn="l"/>
                <a:tab pos="832485" algn="l"/>
              </a:tabLst>
            </a:pPr>
            <a:r>
              <a:rPr sz="2000" b="1" spc="-5" dirty="0">
                <a:latin typeface="Calibri" panose="020F0502020204030204" pitchFamily="34" charset="0"/>
                <a:cs typeface="Calibri" panose="020F0502020204030204" pitchFamily="34" charset="0"/>
              </a:rPr>
              <a:t>li </a:t>
            </a:r>
            <a:r>
              <a:rPr sz="2000" dirty="0">
                <a:latin typeface="Calibri" panose="020F0502020204030204" pitchFamily="34" charset="0"/>
                <a:cs typeface="Calibri" panose="020F0502020204030204" pitchFamily="34" charset="0"/>
              </a:rPr>
              <a:t>– listan</a:t>
            </a:r>
            <a:r>
              <a:rPr sz="2000" spc="-11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2000" dirty="0">
                <a:latin typeface="Calibri" panose="020F0502020204030204" pitchFamily="34" charset="0"/>
                <a:cs typeface="Calibri" panose="020F0502020204030204" pitchFamily="34" charset="0"/>
              </a:rPr>
              <a:t>kohta</a:t>
            </a:r>
          </a:p>
          <a:p>
            <a:pPr marL="545465" lvl="1">
              <a:lnSpc>
                <a:spcPct val="100000"/>
              </a:lnSpc>
              <a:tabLst>
                <a:tab pos="831850" algn="l"/>
                <a:tab pos="832485" algn="l"/>
              </a:tabLst>
            </a:pPr>
            <a:endParaRPr lang="fi-FI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45465" lvl="1">
              <a:lnSpc>
                <a:spcPct val="100000"/>
              </a:lnSpc>
              <a:tabLst>
                <a:tab pos="831850" algn="l"/>
                <a:tab pos="832485" algn="l"/>
              </a:tabLst>
            </a:pPr>
            <a:r>
              <a:rPr sz="2000" b="1" dirty="0">
                <a:latin typeface="Calibri" panose="020F0502020204030204" pitchFamily="34" charset="0"/>
                <a:cs typeface="Calibri" panose="020F0502020204030204" pitchFamily="34" charset="0"/>
              </a:rPr>
              <a:t>figure </a:t>
            </a:r>
            <a:r>
              <a:rPr sz="2000" dirty="0">
                <a:latin typeface="Calibri" panose="020F0502020204030204" pitchFamily="34" charset="0"/>
                <a:cs typeface="Calibri" panose="020F0502020204030204" pitchFamily="34" charset="0"/>
              </a:rPr>
              <a:t>–</a:t>
            </a:r>
            <a:r>
              <a:rPr sz="2000" spc="-12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2000" dirty="0">
                <a:latin typeface="Calibri" panose="020F0502020204030204" pitchFamily="34" charset="0"/>
                <a:cs typeface="Calibri" panose="020F0502020204030204" pitchFamily="34" charset="0"/>
              </a:rPr>
              <a:t>kuvitus</a:t>
            </a:r>
          </a:p>
          <a:p>
            <a:pPr marL="545465" lvl="1">
              <a:lnSpc>
                <a:spcPts val="2160"/>
              </a:lnSpc>
              <a:tabLst>
                <a:tab pos="831850" algn="l"/>
                <a:tab pos="832485" algn="l"/>
              </a:tabLst>
            </a:pPr>
            <a:endParaRPr lang="fi-FI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45465" lvl="1">
              <a:lnSpc>
                <a:spcPts val="2160"/>
              </a:lnSpc>
              <a:tabLst>
                <a:tab pos="831850" algn="l"/>
                <a:tab pos="832485" algn="l"/>
              </a:tabLst>
            </a:pPr>
            <a:r>
              <a:rPr sz="2000" b="1" dirty="0" err="1">
                <a:latin typeface="Calibri" panose="020F0502020204030204" pitchFamily="34" charset="0"/>
                <a:cs typeface="Calibri" panose="020F0502020204030204" pitchFamily="34" charset="0"/>
              </a:rPr>
              <a:t>figcaption</a:t>
            </a:r>
            <a:r>
              <a:rPr sz="20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2000" dirty="0">
                <a:latin typeface="Calibri" panose="020F0502020204030204" pitchFamily="34" charset="0"/>
                <a:cs typeface="Calibri" panose="020F0502020204030204" pitchFamily="34" charset="0"/>
              </a:rPr>
              <a:t>–</a:t>
            </a:r>
            <a:r>
              <a:rPr sz="2000" spc="-11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2000" dirty="0">
                <a:latin typeface="Calibri" panose="020F0502020204030204" pitchFamily="34" charset="0"/>
                <a:cs typeface="Calibri" panose="020F0502020204030204" pitchFamily="34" charset="0"/>
              </a:rPr>
              <a:t>kuvituksen</a:t>
            </a:r>
          </a:p>
          <a:p>
            <a:pPr marR="1652905" algn="ctr">
              <a:lnSpc>
                <a:spcPts val="2160"/>
              </a:lnSpc>
            </a:pPr>
            <a:r>
              <a:rPr sz="2000" dirty="0" err="1">
                <a:latin typeface="Calibri" panose="020F0502020204030204" pitchFamily="34" charset="0"/>
                <a:cs typeface="Calibri" panose="020F0502020204030204" pitchFamily="34" charset="0"/>
              </a:rPr>
              <a:t>selitys</a:t>
            </a:r>
            <a:endParaRPr lang="fi-FI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R="1637030" algn="ctr">
              <a:lnSpc>
                <a:spcPts val="2160"/>
              </a:lnSpc>
            </a:pPr>
            <a:endParaRPr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345644" y="2137657"/>
            <a:ext cx="3486150" cy="4609980"/>
          </a:xfrm>
          <a:prstGeom prst="rect">
            <a:avLst/>
          </a:prstGeom>
          <a:solidFill>
            <a:srgbClr val="FFCCCC"/>
          </a:solidFill>
          <a:ln w="38100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wrap="square" lIns="0" tIns="0" rIns="0" bIns="0" rtlCol="0">
            <a:spAutoFit/>
          </a:bodyPr>
          <a:lstStyle/>
          <a:p>
            <a:pPr marL="545465" marR="1551305" lvl="1">
              <a:lnSpc>
                <a:spcPct val="80000"/>
              </a:lnSpc>
              <a:spcBef>
                <a:spcPts val="480"/>
              </a:spcBef>
              <a:tabLst>
                <a:tab pos="831850" algn="l"/>
                <a:tab pos="2513013" algn="l"/>
              </a:tabLst>
            </a:pPr>
            <a:r>
              <a:rPr lang="fi-FI" sz="2000" b="1" dirty="0">
                <a:latin typeface="Calibri" panose="020F0502020204030204" pitchFamily="34" charset="0"/>
                <a:cs typeface="Calibri" panose="020F0502020204030204" pitchFamily="34" charset="0"/>
              </a:rPr>
              <a:t>div </a:t>
            </a:r>
            <a:r>
              <a:rPr lang="fi-FI" sz="2000" dirty="0">
                <a:latin typeface="Calibri" panose="020F0502020204030204" pitchFamily="34" charset="0"/>
                <a:cs typeface="Calibri" panose="020F0502020204030204" pitchFamily="34" charset="0"/>
              </a:rPr>
              <a:t>– lohko</a:t>
            </a:r>
          </a:p>
          <a:p>
            <a:pPr marL="545465" marR="1551305" lvl="1">
              <a:lnSpc>
                <a:spcPct val="80000"/>
              </a:lnSpc>
              <a:spcBef>
                <a:spcPts val="480"/>
              </a:spcBef>
              <a:tabLst>
                <a:tab pos="831850" algn="l"/>
                <a:tab pos="2513013" algn="l"/>
              </a:tabLst>
            </a:pPr>
            <a:endParaRPr lang="fi-FI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45465" lvl="1">
              <a:lnSpc>
                <a:spcPts val="2160"/>
              </a:lnSpc>
              <a:tabLst>
                <a:tab pos="831850" algn="l"/>
                <a:tab pos="832485" algn="l"/>
              </a:tabLst>
            </a:pPr>
            <a:r>
              <a:rPr lang="fi-FI" sz="2000" b="1" dirty="0">
                <a:latin typeface="Calibri" panose="020F0502020204030204" pitchFamily="34" charset="0"/>
                <a:cs typeface="Calibri" panose="020F0502020204030204" pitchFamily="34" charset="0"/>
              </a:rPr>
              <a:t>main </a:t>
            </a:r>
            <a:r>
              <a:rPr lang="fi-FI" sz="2000" dirty="0">
                <a:latin typeface="Calibri" panose="020F0502020204030204" pitchFamily="34" charset="0"/>
                <a:cs typeface="Calibri" panose="020F0502020204030204" pitchFamily="34" charset="0"/>
              </a:rPr>
              <a:t>– sivun</a:t>
            </a:r>
            <a:r>
              <a:rPr lang="fi-FI" sz="2000" spc="-105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i-FI" sz="2000" dirty="0">
                <a:latin typeface="Calibri" panose="020F0502020204030204" pitchFamily="34" charset="0"/>
                <a:cs typeface="Calibri" panose="020F0502020204030204" pitchFamily="34" charset="0"/>
              </a:rPr>
              <a:t>varsinainen</a:t>
            </a:r>
          </a:p>
          <a:p>
            <a:pPr marR="1637030" algn="ctr">
              <a:lnSpc>
                <a:spcPts val="2160"/>
              </a:lnSpc>
            </a:pPr>
            <a:r>
              <a:rPr lang="fi-FI" sz="2000" dirty="0">
                <a:latin typeface="Calibri" panose="020F0502020204030204" pitchFamily="34" charset="0"/>
                <a:cs typeface="Calibri" panose="020F0502020204030204" pitchFamily="34" charset="0"/>
              </a:rPr>
              <a:t>sisältö</a:t>
            </a:r>
          </a:p>
          <a:p>
            <a:pPr marL="546100">
              <a:lnSpc>
                <a:spcPts val="1964"/>
              </a:lnSpc>
              <a:tabLst>
                <a:tab pos="832485" algn="l"/>
                <a:tab pos="833119" algn="l"/>
              </a:tabLst>
            </a:pPr>
            <a:endParaRPr lang="fi-FI" sz="2000" b="1" spc="-5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46100">
              <a:lnSpc>
                <a:spcPts val="1964"/>
              </a:lnSpc>
              <a:tabLst>
                <a:tab pos="832485" algn="l"/>
                <a:tab pos="833119" algn="l"/>
              </a:tabLst>
            </a:pPr>
            <a:r>
              <a:rPr sz="2000" b="1" spc="-5" dirty="0">
                <a:latin typeface="Calibri" panose="020F0502020204030204" pitchFamily="34" charset="0"/>
                <a:cs typeface="Calibri" panose="020F0502020204030204" pitchFamily="34" charset="0"/>
              </a:rPr>
              <a:t>Pre </a:t>
            </a:r>
            <a:r>
              <a:rPr sz="2000" dirty="0">
                <a:latin typeface="Calibri" panose="020F0502020204030204" pitchFamily="34" charset="0"/>
                <a:cs typeface="Calibri" panose="020F0502020204030204" pitchFamily="34" charset="0"/>
              </a:rPr>
              <a:t>– </a:t>
            </a:r>
            <a:r>
              <a:rPr sz="2000" dirty="0" err="1">
                <a:latin typeface="Calibri" panose="020F0502020204030204" pitchFamily="34" charset="0"/>
                <a:cs typeface="Calibri" panose="020F0502020204030204" pitchFamily="34" charset="0"/>
              </a:rPr>
              <a:t>valmiiksi</a:t>
            </a:r>
            <a:r>
              <a:rPr sz="2000" spc="-1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2000" dirty="0" err="1">
                <a:latin typeface="Calibri" panose="020F0502020204030204" pitchFamily="34" charset="0"/>
                <a:cs typeface="Calibri" panose="020F0502020204030204" pitchFamily="34" charset="0"/>
              </a:rPr>
              <a:t>muotoiltu</a:t>
            </a:r>
            <a:r>
              <a:rPr lang="fi-FI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teksti</a:t>
            </a:r>
            <a:endParaRPr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46100">
              <a:lnSpc>
                <a:spcPct val="100000"/>
              </a:lnSpc>
              <a:tabLst>
                <a:tab pos="832485" algn="l"/>
                <a:tab pos="833119" algn="l"/>
              </a:tabLst>
            </a:pPr>
            <a:endParaRPr lang="fi-FI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46100">
              <a:lnSpc>
                <a:spcPct val="100000"/>
              </a:lnSpc>
              <a:tabLst>
                <a:tab pos="832485" algn="l"/>
                <a:tab pos="833119" algn="l"/>
              </a:tabLst>
            </a:pPr>
            <a:r>
              <a:rPr sz="2000" b="1" dirty="0">
                <a:latin typeface="Calibri" panose="020F0502020204030204" pitchFamily="34" charset="0"/>
                <a:cs typeface="Calibri" panose="020F0502020204030204" pitchFamily="34" charset="0"/>
              </a:rPr>
              <a:t>Blockquote </a:t>
            </a:r>
            <a:r>
              <a:rPr sz="2000" dirty="0">
                <a:latin typeface="Calibri" panose="020F0502020204030204" pitchFamily="34" charset="0"/>
                <a:cs typeface="Calibri" panose="020F0502020204030204" pitchFamily="34" charset="0"/>
              </a:rPr>
              <a:t>–</a:t>
            </a:r>
            <a:r>
              <a:rPr sz="2000" spc="-85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2000" dirty="0">
                <a:latin typeface="Calibri" panose="020F0502020204030204" pitchFamily="34" charset="0"/>
                <a:cs typeface="Calibri" panose="020F0502020204030204" pitchFamily="34" charset="0"/>
              </a:rPr>
              <a:t>lohkositaatti</a:t>
            </a:r>
          </a:p>
          <a:p>
            <a:pPr marL="546100">
              <a:lnSpc>
                <a:spcPct val="100000"/>
              </a:lnSpc>
              <a:tabLst>
                <a:tab pos="832485" algn="l"/>
                <a:tab pos="833119" algn="l"/>
              </a:tabLst>
            </a:pPr>
            <a:endParaRPr lang="fi-FI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46100">
              <a:lnSpc>
                <a:spcPct val="100000"/>
              </a:lnSpc>
              <a:tabLst>
                <a:tab pos="832485" algn="l"/>
                <a:tab pos="833119" algn="l"/>
              </a:tabLst>
            </a:pPr>
            <a:r>
              <a:rPr sz="2000" b="1" dirty="0">
                <a:latin typeface="Calibri" panose="020F0502020204030204" pitchFamily="34" charset="0"/>
                <a:cs typeface="Calibri" panose="020F0502020204030204" pitchFamily="34" charset="0"/>
              </a:rPr>
              <a:t>Dl </a:t>
            </a:r>
            <a:r>
              <a:rPr sz="2000" dirty="0">
                <a:latin typeface="Calibri" panose="020F0502020204030204" pitchFamily="34" charset="0"/>
                <a:cs typeface="Calibri" panose="020F0502020204030204" pitchFamily="34" charset="0"/>
              </a:rPr>
              <a:t>–</a:t>
            </a:r>
            <a:r>
              <a:rPr sz="2000" spc="-9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2000" dirty="0">
                <a:latin typeface="Calibri" panose="020F0502020204030204" pitchFamily="34" charset="0"/>
                <a:cs typeface="Calibri" panose="020F0502020204030204" pitchFamily="34" charset="0"/>
              </a:rPr>
              <a:t>kuvauslista</a:t>
            </a:r>
          </a:p>
          <a:p>
            <a:pPr marL="546100">
              <a:lnSpc>
                <a:spcPct val="100000"/>
              </a:lnSpc>
              <a:tabLst>
                <a:tab pos="832485" algn="l"/>
                <a:tab pos="833119" algn="l"/>
              </a:tabLst>
            </a:pPr>
            <a:endParaRPr lang="fi-FI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46100">
              <a:lnSpc>
                <a:spcPct val="100000"/>
              </a:lnSpc>
              <a:tabLst>
                <a:tab pos="832485" algn="l"/>
                <a:tab pos="833119" algn="l"/>
              </a:tabLst>
            </a:pPr>
            <a:r>
              <a:rPr sz="2000" b="1" dirty="0">
                <a:latin typeface="Calibri" panose="020F0502020204030204" pitchFamily="34" charset="0"/>
                <a:cs typeface="Calibri" panose="020F0502020204030204" pitchFamily="34" charset="0"/>
              </a:rPr>
              <a:t>Dt </a:t>
            </a:r>
            <a:r>
              <a:rPr sz="2000" dirty="0">
                <a:latin typeface="Calibri" panose="020F0502020204030204" pitchFamily="34" charset="0"/>
                <a:cs typeface="Calibri" panose="020F0502020204030204" pitchFamily="34" charset="0"/>
              </a:rPr>
              <a:t>– nimi</a:t>
            </a:r>
            <a:r>
              <a:rPr sz="2000" spc="-85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2000" dirty="0">
                <a:latin typeface="Calibri" panose="020F0502020204030204" pitchFamily="34" charset="0"/>
                <a:cs typeface="Calibri" panose="020F0502020204030204" pitchFamily="34" charset="0"/>
              </a:rPr>
              <a:t>kuvauslistasta</a:t>
            </a:r>
          </a:p>
          <a:p>
            <a:pPr marL="546100" marR="82550">
              <a:lnSpc>
                <a:spcPct val="80000"/>
              </a:lnSpc>
              <a:spcBef>
                <a:spcPts val="480"/>
              </a:spcBef>
              <a:tabLst>
                <a:tab pos="832485" algn="l"/>
                <a:tab pos="833119" algn="l"/>
              </a:tabLst>
            </a:pPr>
            <a:endParaRPr lang="fi-FI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46100" marR="82550">
              <a:lnSpc>
                <a:spcPct val="80000"/>
              </a:lnSpc>
              <a:spcBef>
                <a:spcPts val="480"/>
              </a:spcBef>
              <a:tabLst>
                <a:tab pos="832485" algn="l"/>
                <a:tab pos="833119" algn="l"/>
              </a:tabLst>
            </a:pPr>
            <a:r>
              <a:rPr sz="2000" b="1" dirty="0">
                <a:latin typeface="Calibri" panose="020F0502020204030204" pitchFamily="34" charset="0"/>
                <a:cs typeface="Calibri" panose="020F0502020204030204" pitchFamily="34" charset="0"/>
              </a:rPr>
              <a:t>Dd </a:t>
            </a:r>
            <a:r>
              <a:rPr sz="2000" dirty="0">
                <a:latin typeface="Calibri" panose="020F0502020204030204" pitchFamily="34" charset="0"/>
                <a:cs typeface="Calibri" panose="020F0502020204030204" pitchFamily="34" charset="0"/>
              </a:rPr>
              <a:t>– kuvauslistaan</a:t>
            </a:r>
            <a:r>
              <a:rPr sz="2000" spc="-9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2000" dirty="0">
                <a:latin typeface="Calibri" panose="020F0502020204030204" pitchFamily="34" charset="0"/>
                <a:cs typeface="Calibri" panose="020F0502020204030204" pitchFamily="34" charset="0"/>
              </a:rPr>
              <a:t>kuuluva  kuvaus</a:t>
            </a:r>
          </a:p>
        </p:txBody>
      </p:sp>
      <p:pic>
        <p:nvPicPr>
          <p:cNvPr id="8" name="Kuva 7">
            <a:extLst>
              <a:ext uri="{FF2B5EF4-FFF2-40B4-BE49-F238E27FC236}">
                <a16:creationId xmlns:a16="http://schemas.microsoft.com/office/drawing/2014/main" id="{26C893AF-A878-4903-BD79-E61DF83011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0600" y="152400"/>
            <a:ext cx="2379986" cy="1837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5254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66800" y="858396"/>
            <a:ext cx="38608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P-elementti,</a:t>
            </a:r>
            <a:r>
              <a:rPr spc="-85" dirty="0"/>
              <a:t> </a:t>
            </a:r>
            <a:r>
              <a:rPr spc="-15" dirty="0"/>
              <a:t>kappale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41030" y="1524000"/>
            <a:ext cx="8002270" cy="4580100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675"/>
              </a:spcBef>
              <a:buFont typeface="Calibri"/>
              <a:buChar char="•"/>
              <a:tabLst>
                <a:tab pos="355600" algn="l"/>
                <a:tab pos="356235" algn="l"/>
              </a:tabLst>
            </a:pPr>
            <a:r>
              <a:rPr sz="2400" b="1" spc="-5" dirty="0">
                <a:latin typeface="Calibri"/>
                <a:cs typeface="Calibri"/>
              </a:rPr>
              <a:t>Merkitys</a:t>
            </a:r>
            <a:r>
              <a:rPr sz="2400" spc="-5" dirty="0">
                <a:latin typeface="Calibri"/>
                <a:cs typeface="Calibri"/>
              </a:rPr>
              <a:t>: </a:t>
            </a:r>
            <a:r>
              <a:rPr sz="2400" spc="-20" dirty="0">
                <a:latin typeface="Calibri"/>
                <a:cs typeface="Calibri"/>
              </a:rPr>
              <a:t>erottaa </a:t>
            </a:r>
            <a:r>
              <a:rPr sz="2400" spc="-5" dirty="0">
                <a:latin typeface="Calibri"/>
                <a:cs typeface="Calibri"/>
              </a:rPr>
              <a:t>kappaleet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toisistaan.</a:t>
            </a:r>
            <a:endParaRPr sz="2400" dirty="0">
              <a:latin typeface="Calibri"/>
              <a:cs typeface="Calibri"/>
            </a:endParaRPr>
          </a:p>
          <a:p>
            <a:pPr marL="355600" marR="5080" indent="-342900">
              <a:lnSpc>
                <a:spcPct val="100000"/>
              </a:lnSpc>
              <a:spcBef>
                <a:spcPts val="575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Calibri"/>
                <a:cs typeface="Calibri"/>
              </a:rPr>
              <a:t>Esim. </a:t>
            </a:r>
            <a:r>
              <a:rPr sz="2000" b="1" spc="-15" dirty="0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  <a:cs typeface="Calibri"/>
              </a:rPr>
              <a:t>&lt;p&gt;Liikevaihtomme </a:t>
            </a:r>
            <a:r>
              <a:rPr sz="2000" b="1" spc="-20" dirty="0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  <a:cs typeface="Calibri"/>
              </a:rPr>
              <a:t>kasvaa </a:t>
            </a:r>
            <a:r>
              <a:rPr sz="2000" b="1" spc="-5" dirty="0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  <a:cs typeface="Calibri"/>
              </a:rPr>
              <a:t>ja </a:t>
            </a:r>
            <a:r>
              <a:rPr sz="2000" b="1" dirty="0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  <a:cs typeface="Calibri"/>
              </a:rPr>
              <a:t>9,4 </a:t>
            </a:r>
            <a:r>
              <a:rPr sz="2000" b="1" spc="-5" dirty="0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  <a:cs typeface="Calibri"/>
              </a:rPr>
              <a:t>miljoonaa euroa  </a:t>
            </a:r>
            <a:r>
              <a:rPr sz="2000" b="1" dirty="0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  <a:cs typeface="Calibri"/>
              </a:rPr>
              <a:t>vuonna </a:t>
            </a:r>
            <a:r>
              <a:rPr sz="2000" b="1" spc="-5" dirty="0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  <a:cs typeface="Calibri"/>
              </a:rPr>
              <a:t>2013.</a:t>
            </a:r>
            <a:r>
              <a:rPr lang="fi-FI" sz="2000" b="1" spc="-5" dirty="0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  <a:cs typeface="Calibri"/>
              </a:rPr>
              <a:t> </a:t>
            </a:r>
            <a:r>
              <a:rPr sz="2000" b="1" spc="-10" dirty="0" err="1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  <a:cs typeface="Calibri"/>
              </a:rPr>
              <a:t>Palveluksessamme</a:t>
            </a:r>
            <a:r>
              <a:rPr sz="2000" b="1" spc="-10" dirty="0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  <a:cs typeface="Calibri"/>
              </a:rPr>
              <a:t> </a:t>
            </a:r>
            <a:r>
              <a:rPr sz="2000" b="1" spc="-5" dirty="0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  <a:cs typeface="Calibri"/>
              </a:rPr>
              <a:t>on noin </a:t>
            </a:r>
            <a:r>
              <a:rPr sz="2000" b="1" dirty="0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  <a:cs typeface="Calibri"/>
              </a:rPr>
              <a:t>10 </a:t>
            </a:r>
            <a:r>
              <a:rPr sz="2000" b="1" spc="-10" dirty="0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  <a:cs typeface="Calibri"/>
              </a:rPr>
              <a:t>it-ammattilaista. </a:t>
            </a:r>
            <a:r>
              <a:rPr sz="2000" b="1" spc="-40" dirty="0" err="1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  <a:cs typeface="Calibri"/>
              </a:rPr>
              <a:t>Teemme</a:t>
            </a:r>
            <a:r>
              <a:rPr sz="2000" b="1" spc="-40" dirty="0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  <a:cs typeface="Calibri"/>
              </a:rPr>
              <a:t> </a:t>
            </a:r>
            <a:r>
              <a:rPr sz="2000" b="1" spc="-5" dirty="0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  <a:cs typeface="Calibri"/>
              </a:rPr>
              <a:t>uusia sovelluksia </a:t>
            </a:r>
            <a:r>
              <a:rPr sz="2000" b="1" spc="-20" dirty="0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  <a:cs typeface="Calibri"/>
              </a:rPr>
              <a:t>ketterin </a:t>
            </a:r>
            <a:r>
              <a:rPr sz="2000" b="1" spc="-5" dirty="0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  <a:cs typeface="Calibri"/>
              </a:rPr>
              <a:t>menetelmin. </a:t>
            </a:r>
            <a:r>
              <a:rPr sz="2000" b="1" spc="-40" dirty="0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  <a:cs typeface="Calibri"/>
              </a:rPr>
              <a:t>Teemme </a:t>
            </a:r>
            <a:r>
              <a:rPr sz="2000" b="1" spc="-20" dirty="0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  <a:cs typeface="Calibri"/>
              </a:rPr>
              <a:t>myös  </a:t>
            </a:r>
            <a:r>
              <a:rPr sz="2000" b="1" spc="-5" dirty="0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  <a:cs typeface="Calibri"/>
              </a:rPr>
              <a:t>pieniä mobiilipelejä!</a:t>
            </a:r>
            <a:r>
              <a:rPr sz="2000" b="1" spc="-55" dirty="0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  <a:cs typeface="Calibri"/>
              </a:rPr>
              <a:t> </a:t>
            </a:r>
            <a:r>
              <a:rPr sz="2000" b="1" spc="0" dirty="0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  <a:cs typeface="Calibri"/>
              </a:rPr>
              <a:t>&lt;/p&gt;</a:t>
            </a:r>
            <a:endParaRPr sz="2000" b="1" dirty="0">
              <a:solidFill>
                <a:schemeClr val="tx2">
                  <a:lumMod val="50000"/>
                </a:schemeClr>
              </a:solidFill>
              <a:latin typeface="Consolas" panose="020B0609020204030204" pitchFamily="49" charset="0"/>
              <a:cs typeface="Calibri"/>
            </a:endParaRPr>
          </a:p>
          <a:p>
            <a:pPr marL="354330">
              <a:lnSpc>
                <a:spcPct val="100000"/>
              </a:lnSpc>
              <a:spcBef>
                <a:spcPts val="575"/>
              </a:spcBef>
            </a:pPr>
            <a:r>
              <a:rPr sz="2000" b="1" spc="-5" dirty="0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  <a:cs typeface="Calibri"/>
              </a:rPr>
              <a:t>&lt;p&gt;&lt;strong&gt; </a:t>
            </a:r>
            <a:r>
              <a:rPr sz="2000" b="1" spc="-20" dirty="0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  <a:cs typeface="Calibri"/>
              </a:rPr>
              <a:t>Tervetuloa</a:t>
            </a:r>
            <a:r>
              <a:rPr sz="2000" b="1" spc="55" dirty="0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  <a:cs typeface="Calibri"/>
              </a:rPr>
              <a:t> </a:t>
            </a:r>
            <a:r>
              <a:rPr sz="2000" b="1" spc="-10" dirty="0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  <a:cs typeface="Calibri"/>
              </a:rPr>
              <a:t>piipahtamaan!&lt;/strong&gt;&lt;/p&gt;</a:t>
            </a:r>
            <a:endParaRPr sz="2000" b="1" dirty="0">
              <a:solidFill>
                <a:schemeClr val="tx2">
                  <a:lumMod val="50000"/>
                </a:schemeClr>
              </a:solidFill>
              <a:latin typeface="Consolas" panose="020B0609020204030204" pitchFamily="49" charset="0"/>
              <a:cs typeface="Calibri"/>
            </a:endParaRPr>
          </a:p>
          <a:p>
            <a:pPr marL="355600" marR="36830" indent="-342900">
              <a:lnSpc>
                <a:spcPct val="100000"/>
              </a:lnSpc>
              <a:spcBef>
                <a:spcPts val="575"/>
              </a:spcBef>
              <a:buFont typeface="Calibri"/>
              <a:buChar char="•"/>
              <a:tabLst>
                <a:tab pos="355600" algn="l"/>
                <a:tab pos="356235" algn="l"/>
              </a:tabLst>
            </a:pPr>
            <a:r>
              <a:rPr sz="2400" b="1" spc="-25" dirty="0">
                <a:latin typeface="Calibri"/>
                <a:cs typeface="Calibri"/>
              </a:rPr>
              <a:t>Käyttö</a:t>
            </a:r>
            <a:r>
              <a:rPr sz="2400" spc="-25" dirty="0">
                <a:latin typeface="Calibri"/>
                <a:cs typeface="Calibri"/>
              </a:rPr>
              <a:t>: </a:t>
            </a:r>
            <a:r>
              <a:rPr sz="2400" spc="-10" dirty="0">
                <a:latin typeface="Calibri"/>
                <a:cs typeface="Calibri"/>
              </a:rPr>
              <a:t>tekstikappaleille </a:t>
            </a:r>
            <a:r>
              <a:rPr sz="2400" spc="-5" dirty="0">
                <a:latin typeface="Calibri"/>
                <a:cs typeface="Calibri"/>
              </a:rPr>
              <a:t>ja sellaisille </a:t>
            </a:r>
            <a:r>
              <a:rPr sz="2400" spc="-15" dirty="0">
                <a:latin typeface="Calibri"/>
                <a:cs typeface="Calibri"/>
              </a:rPr>
              <a:t>tekstilohkoille, jotka voi  </a:t>
            </a:r>
            <a:r>
              <a:rPr sz="2400" spc="-20" dirty="0">
                <a:latin typeface="Calibri"/>
                <a:cs typeface="Calibri"/>
              </a:rPr>
              <a:t>erottaa </a:t>
            </a:r>
            <a:r>
              <a:rPr sz="2400" spc="-10" dirty="0">
                <a:latin typeface="Calibri"/>
                <a:cs typeface="Calibri"/>
              </a:rPr>
              <a:t>muusta sisällöstä </a:t>
            </a:r>
            <a:r>
              <a:rPr sz="2400" dirty="0">
                <a:latin typeface="Calibri"/>
                <a:cs typeface="Calibri"/>
              </a:rPr>
              <a:t>tyhjillä </a:t>
            </a:r>
            <a:r>
              <a:rPr sz="2400" spc="-5" dirty="0">
                <a:latin typeface="Calibri"/>
                <a:cs typeface="Calibri"/>
              </a:rPr>
              <a:t>riveillä. </a:t>
            </a:r>
            <a:r>
              <a:rPr sz="2400" spc="-10" dirty="0">
                <a:latin typeface="Calibri"/>
                <a:cs typeface="Calibri"/>
              </a:rPr>
              <a:t>Myös lyhyt, </a:t>
            </a:r>
            <a:r>
              <a:rPr sz="2400" spc="-5" dirty="0">
                <a:latin typeface="Calibri"/>
                <a:cs typeface="Calibri"/>
              </a:rPr>
              <a:t>irrallinen  </a:t>
            </a:r>
            <a:r>
              <a:rPr sz="2400" spc="-15" dirty="0">
                <a:latin typeface="Calibri"/>
                <a:cs typeface="Calibri"/>
              </a:rPr>
              <a:t>teksti </a:t>
            </a:r>
            <a:r>
              <a:rPr sz="2400" spc="-10" dirty="0">
                <a:latin typeface="Calibri"/>
                <a:cs typeface="Calibri"/>
              </a:rPr>
              <a:t>voidaan </a:t>
            </a:r>
            <a:r>
              <a:rPr sz="2400" spc="-15" dirty="0">
                <a:latin typeface="Calibri"/>
                <a:cs typeface="Calibri"/>
              </a:rPr>
              <a:t>merkata </a:t>
            </a:r>
            <a:r>
              <a:rPr sz="2400" spc="-5" dirty="0">
                <a:latin typeface="Calibri"/>
                <a:cs typeface="Calibri"/>
              </a:rPr>
              <a:t>p-elementiksi. </a:t>
            </a:r>
            <a:r>
              <a:rPr sz="2400" spc="-20" dirty="0">
                <a:latin typeface="Calibri"/>
                <a:cs typeface="Calibri"/>
              </a:rPr>
              <a:t>Voidaan käyttää myös  </a:t>
            </a:r>
            <a:r>
              <a:rPr sz="2400" spc="-10" dirty="0">
                <a:latin typeface="Calibri"/>
                <a:cs typeface="Calibri"/>
              </a:rPr>
              <a:t>tehtäessä</a:t>
            </a:r>
            <a:r>
              <a:rPr sz="2400" spc="-9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lomakkeita.</a:t>
            </a:r>
            <a:endParaRPr sz="2400" dirty="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575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Calibri"/>
                <a:cs typeface="Calibri"/>
              </a:rPr>
              <a:t>Esim.</a:t>
            </a:r>
            <a:endParaRPr sz="2400" dirty="0">
              <a:latin typeface="Calibri"/>
              <a:cs typeface="Calibri"/>
            </a:endParaRPr>
          </a:p>
          <a:p>
            <a:pPr marL="355600">
              <a:lnSpc>
                <a:spcPct val="100000"/>
              </a:lnSpc>
            </a:pPr>
            <a:r>
              <a:rPr sz="2400" b="1" spc="-5" dirty="0">
                <a:solidFill>
                  <a:schemeClr val="tx2">
                    <a:lumMod val="50000"/>
                  </a:schemeClr>
                </a:solidFill>
                <a:latin typeface="Calibri"/>
                <a:cs typeface="Calibri"/>
              </a:rPr>
              <a:t>&lt;p&gt; </a:t>
            </a:r>
            <a:r>
              <a:rPr sz="2400" b="1" spc="-10" dirty="0" err="1">
                <a:solidFill>
                  <a:schemeClr val="tx2">
                    <a:lumMod val="50000"/>
                  </a:schemeClr>
                </a:solidFill>
                <a:latin typeface="Calibri"/>
                <a:cs typeface="Calibri"/>
              </a:rPr>
              <a:t>päivitetty</a:t>
            </a:r>
            <a:r>
              <a:rPr sz="2400" b="1" spc="-40" dirty="0">
                <a:solidFill>
                  <a:schemeClr val="tx2">
                    <a:lumMod val="50000"/>
                  </a:schemeClr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chemeClr val="tx2">
                    <a:lumMod val="50000"/>
                  </a:schemeClr>
                </a:solidFill>
                <a:latin typeface="Calibri"/>
                <a:cs typeface="Calibri"/>
              </a:rPr>
              <a:t>1.12.20</a:t>
            </a:r>
            <a:r>
              <a:rPr lang="fi-FI" sz="2400" b="1" spc="-5" dirty="0">
                <a:solidFill>
                  <a:schemeClr val="tx2">
                    <a:lumMod val="50000"/>
                  </a:schemeClr>
                </a:solidFill>
                <a:latin typeface="Calibri"/>
                <a:cs typeface="Calibri"/>
              </a:rPr>
              <a:t>20</a:t>
            </a:r>
            <a:r>
              <a:rPr sz="2400" b="1" spc="-5" dirty="0">
                <a:solidFill>
                  <a:schemeClr val="tx2">
                    <a:lumMod val="50000"/>
                  </a:schemeClr>
                </a:solidFill>
                <a:latin typeface="Calibri"/>
                <a:cs typeface="Calibri"/>
              </a:rPr>
              <a:t>.&lt;/p&gt;</a:t>
            </a:r>
            <a:endParaRPr sz="2400" b="1" dirty="0">
              <a:solidFill>
                <a:schemeClr val="tx2">
                  <a:lumMod val="50000"/>
                </a:schemeClr>
              </a:solidFill>
              <a:latin typeface="Calibri"/>
              <a:cs typeface="Calibri"/>
            </a:endParaRPr>
          </a:p>
        </p:txBody>
      </p:sp>
      <p:pic>
        <p:nvPicPr>
          <p:cNvPr id="7" name="Kuva 6">
            <a:extLst>
              <a:ext uri="{FF2B5EF4-FFF2-40B4-BE49-F238E27FC236}">
                <a16:creationId xmlns:a16="http://schemas.microsoft.com/office/drawing/2014/main" id="{EA382331-A7E0-412C-8102-E19F0F43B4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4328" y="152400"/>
            <a:ext cx="1283922" cy="1576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5307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8096" y="585216"/>
            <a:ext cx="6013704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12700"/>
            <a:r>
              <a:rPr lang="en-US" sz="5000"/>
              <a:t>hr – aiheen vaihtuminen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68096" y="1828800"/>
            <a:ext cx="6013703" cy="44805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marL="355600" indent="-342900" defTabSz="914400">
              <a:lnSpc>
                <a:spcPct val="90000"/>
              </a:lnSpc>
              <a:spcBef>
                <a:spcPts val="95"/>
              </a:spcBef>
              <a:buClr>
                <a:schemeClr val="accent1"/>
              </a:buClr>
              <a:buFont typeface="Calibri"/>
              <a:buChar char="•"/>
              <a:tabLst>
                <a:tab pos="355600" algn="l"/>
                <a:tab pos="356235" algn="l"/>
              </a:tabLst>
            </a:pPr>
            <a:r>
              <a:rPr lang="en-US" sz="2800" b="1" spc="-10" dirty="0" err="1">
                <a:latin typeface="Calibri" panose="020F0502020204030204" pitchFamily="34" charset="0"/>
                <a:cs typeface="Calibri" panose="020F0502020204030204" pitchFamily="34" charset="0"/>
              </a:rPr>
              <a:t>Merkitys</a:t>
            </a:r>
            <a:r>
              <a:rPr lang="en-US" sz="2800" spc="-10" dirty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sz="2800" spc="-5" dirty="0" err="1">
                <a:latin typeface="Calibri" panose="020F0502020204030204" pitchFamily="34" charset="0"/>
                <a:cs typeface="Calibri" panose="020F0502020204030204" pitchFamily="34" charset="0"/>
              </a:rPr>
              <a:t>Aiheen</a:t>
            </a:r>
            <a:r>
              <a:rPr lang="en-US" sz="2800" spc="-5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spc="-15" dirty="0" err="1">
                <a:latin typeface="Calibri" panose="020F0502020204030204" pitchFamily="34" charset="0"/>
                <a:cs typeface="Calibri" panose="020F0502020204030204" pitchFamily="34" charset="0"/>
              </a:rPr>
              <a:t>vaihtuminen</a:t>
            </a:r>
            <a:r>
              <a:rPr lang="en-US" sz="2800" spc="-15" dirty="0">
                <a:latin typeface="Calibri" panose="020F0502020204030204" pitchFamily="34" charset="0"/>
                <a:cs typeface="Calibri" panose="020F0502020204030204" pitchFamily="34" charset="0"/>
              </a:rPr>
              <a:t>,</a:t>
            </a:r>
            <a:r>
              <a:rPr lang="en-US" sz="2800" spc="11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spc="110" dirty="0" err="1">
                <a:latin typeface="Calibri" panose="020F0502020204030204" pitchFamily="34" charset="0"/>
                <a:cs typeface="Calibri" panose="020F0502020204030204" pitchFamily="34" charset="0"/>
              </a:rPr>
              <a:t>vaakaviiva</a:t>
            </a:r>
            <a:endParaRPr lang="en-US" sz="2800" spc="11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2700" defTabSz="914400">
              <a:lnSpc>
                <a:spcPct val="90000"/>
              </a:lnSpc>
              <a:spcBef>
                <a:spcPts val="95"/>
              </a:spcBef>
              <a:buClr>
                <a:schemeClr val="accent1"/>
              </a:buClr>
              <a:tabLst>
                <a:tab pos="355600" algn="l"/>
                <a:tab pos="356235" algn="l"/>
              </a:tabLst>
            </a:pPr>
            <a:r>
              <a:rPr lang="en-US" spc="110" dirty="0"/>
              <a:t> </a:t>
            </a:r>
          </a:p>
          <a:p>
            <a:pPr marL="355600" indent="-342900" defTabSz="914400">
              <a:lnSpc>
                <a:spcPct val="90000"/>
              </a:lnSpc>
              <a:spcBef>
                <a:spcPts val="95"/>
              </a:spcBef>
              <a:buClr>
                <a:schemeClr val="accent1"/>
              </a:buClr>
              <a:buFont typeface="Calibri"/>
              <a:buChar char="•"/>
              <a:tabLst>
                <a:tab pos="355600" algn="l"/>
                <a:tab pos="356235" algn="l"/>
              </a:tabLst>
            </a:pPr>
            <a:r>
              <a:rPr lang="en-US" spc="-10" dirty="0" err="1"/>
              <a:t>Esim</a:t>
            </a:r>
            <a:r>
              <a:rPr lang="en-US" spc="-10" dirty="0"/>
              <a:t>.</a:t>
            </a:r>
            <a:endParaRPr lang="en-US" dirty="0"/>
          </a:p>
          <a:p>
            <a:pPr marL="355600" defTabSz="914400">
              <a:lnSpc>
                <a:spcPct val="90000"/>
              </a:lnSpc>
              <a:buClr>
                <a:schemeClr val="accent1"/>
              </a:buClr>
            </a:pPr>
            <a:r>
              <a:rPr lang="en-US" sz="2000" b="1" spc="-5" dirty="0">
                <a:latin typeface="Consolas" panose="020B0609020204030204" pitchFamily="49" charset="0"/>
              </a:rPr>
              <a:t>&lt;p&gt; - - ja </a:t>
            </a:r>
            <a:r>
              <a:rPr lang="en-US" sz="2000" b="1" spc="-10" dirty="0" err="1">
                <a:latin typeface="Consolas" panose="020B0609020204030204" pitchFamily="49" charset="0"/>
              </a:rPr>
              <a:t>niin</a:t>
            </a:r>
            <a:r>
              <a:rPr lang="en-US" sz="2000" b="1" spc="-10" dirty="0">
                <a:latin typeface="Consolas" panose="020B0609020204030204" pitchFamily="49" charset="0"/>
              </a:rPr>
              <a:t> </a:t>
            </a:r>
            <a:r>
              <a:rPr lang="en-US" sz="2000" b="1" spc="-15" dirty="0" err="1">
                <a:latin typeface="Consolas" panose="020B0609020204030204" pitchFamily="49" charset="0"/>
              </a:rPr>
              <a:t>päivä</a:t>
            </a:r>
            <a:r>
              <a:rPr lang="en-US" sz="2000" b="1" spc="-15" dirty="0">
                <a:latin typeface="Consolas" panose="020B0609020204030204" pitchFamily="49" charset="0"/>
              </a:rPr>
              <a:t> </a:t>
            </a:r>
            <a:r>
              <a:rPr lang="en-US" sz="2000" b="1" spc="-10" dirty="0" err="1">
                <a:latin typeface="Consolas" panose="020B0609020204030204" pitchFamily="49" charset="0"/>
              </a:rPr>
              <a:t>painui</a:t>
            </a:r>
            <a:r>
              <a:rPr lang="en-US" sz="2000" b="1" spc="-10" dirty="0">
                <a:latin typeface="Consolas" panose="020B0609020204030204" pitchFamily="49" charset="0"/>
              </a:rPr>
              <a:t> </a:t>
            </a:r>
            <a:r>
              <a:rPr lang="en-US" sz="2000" b="1" spc="-15" dirty="0" err="1">
                <a:latin typeface="Consolas" panose="020B0609020204030204" pitchFamily="49" charset="0"/>
              </a:rPr>
              <a:t>iltaan</a:t>
            </a:r>
            <a:r>
              <a:rPr lang="en-US" sz="2000" b="1" spc="155" dirty="0">
                <a:latin typeface="Consolas" panose="020B0609020204030204" pitchFamily="49" charset="0"/>
              </a:rPr>
              <a:t> </a:t>
            </a:r>
            <a:r>
              <a:rPr lang="en-US" sz="2000" b="1" spc="-10" dirty="0" err="1">
                <a:latin typeface="Consolas" panose="020B0609020204030204" pitchFamily="49" charset="0"/>
              </a:rPr>
              <a:t>hiljalleen</a:t>
            </a:r>
            <a:r>
              <a:rPr lang="en-US" sz="2000" b="1" spc="-10" dirty="0">
                <a:latin typeface="Consolas" panose="020B0609020204030204" pitchFamily="49" charset="0"/>
              </a:rPr>
              <a:t>…&lt;/p&gt;</a:t>
            </a:r>
            <a:endParaRPr lang="en-US" sz="2000" b="1" dirty="0">
              <a:latin typeface="Consolas" panose="020B0609020204030204" pitchFamily="49" charset="0"/>
            </a:endParaRPr>
          </a:p>
          <a:p>
            <a:pPr marL="355600" defTabSz="914400">
              <a:lnSpc>
                <a:spcPct val="90000"/>
              </a:lnSpc>
              <a:spcBef>
                <a:spcPts val="5"/>
              </a:spcBef>
              <a:buClr>
                <a:schemeClr val="accent1"/>
              </a:buClr>
            </a:pPr>
            <a:r>
              <a:rPr lang="en-US" sz="2000" b="1" spc="-10" dirty="0">
                <a:latin typeface="Consolas" panose="020B0609020204030204" pitchFamily="49" charset="0"/>
              </a:rPr>
              <a:t>&lt;</a:t>
            </a:r>
            <a:r>
              <a:rPr lang="en-US" sz="2000" b="1" spc="-10" dirty="0" err="1">
                <a:latin typeface="Consolas" panose="020B0609020204030204" pitchFamily="49" charset="0"/>
              </a:rPr>
              <a:t>hr</a:t>
            </a:r>
            <a:r>
              <a:rPr lang="en-US" sz="2000" b="1" spc="-10" dirty="0">
                <a:latin typeface="Consolas" panose="020B0609020204030204" pitchFamily="49" charset="0"/>
              </a:rPr>
              <a:t>&gt;</a:t>
            </a:r>
            <a:endParaRPr lang="en-US" sz="2000" b="1" dirty="0">
              <a:latin typeface="Consolas" panose="020B0609020204030204" pitchFamily="49" charset="0"/>
            </a:endParaRPr>
          </a:p>
          <a:p>
            <a:pPr marL="355600" defTabSz="914400">
              <a:lnSpc>
                <a:spcPct val="90000"/>
              </a:lnSpc>
              <a:buClr>
                <a:schemeClr val="accent1"/>
              </a:buClr>
            </a:pPr>
            <a:r>
              <a:rPr lang="en-US" sz="2000" b="1" spc="-10" dirty="0">
                <a:latin typeface="Consolas" panose="020B0609020204030204" pitchFamily="49" charset="0"/>
              </a:rPr>
              <a:t>&lt;p&gt; </a:t>
            </a:r>
            <a:r>
              <a:rPr lang="en-US" sz="2000" b="1" spc="-20" dirty="0" err="1">
                <a:latin typeface="Consolas" panose="020B0609020204030204" pitchFamily="49" charset="0"/>
              </a:rPr>
              <a:t>Seuraavana</a:t>
            </a:r>
            <a:r>
              <a:rPr lang="en-US" sz="2000" b="1" spc="-20" dirty="0">
                <a:latin typeface="Consolas" panose="020B0609020204030204" pitchFamily="49" charset="0"/>
              </a:rPr>
              <a:t> </a:t>
            </a:r>
            <a:r>
              <a:rPr lang="en-US" sz="2000" b="1" spc="-5" dirty="0" err="1">
                <a:latin typeface="Consolas" panose="020B0609020204030204" pitchFamily="49" charset="0"/>
              </a:rPr>
              <a:t>aamun</a:t>
            </a:r>
            <a:r>
              <a:rPr lang="en-US" sz="2000" b="1" spc="-5" dirty="0">
                <a:latin typeface="Consolas" panose="020B0609020204030204" pitchFamily="49" charset="0"/>
              </a:rPr>
              <a:t> </a:t>
            </a:r>
            <a:r>
              <a:rPr lang="en-US" sz="2000" b="1" spc="-25" dirty="0" err="1">
                <a:latin typeface="Consolas" panose="020B0609020204030204" pitchFamily="49" charset="0"/>
              </a:rPr>
              <a:t>aurinko</a:t>
            </a:r>
            <a:r>
              <a:rPr lang="en-US" sz="2000" b="1" spc="50" dirty="0">
                <a:latin typeface="Consolas" panose="020B0609020204030204" pitchFamily="49" charset="0"/>
              </a:rPr>
              <a:t> </a:t>
            </a:r>
            <a:r>
              <a:rPr lang="en-US" sz="2000" b="1" spc="-20" dirty="0" err="1">
                <a:latin typeface="Consolas" panose="020B0609020204030204" pitchFamily="49" charset="0"/>
              </a:rPr>
              <a:t>paistoi</a:t>
            </a:r>
            <a:r>
              <a:rPr lang="en-US" sz="2000" b="1" dirty="0">
                <a:latin typeface="Consolas" panose="020B0609020204030204" pitchFamily="49" charset="0"/>
              </a:rPr>
              <a:t> </a:t>
            </a:r>
            <a:r>
              <a:rPr lang="en-US" sz="2000" b="1" spc="-10" dirty="0" err="1">
                <a:latin typeface="Consolas" panose="020B0609020204030204" pitchFamily="49" charset="0"/>
              </a:rPr>
              <a:t>lämpimästi</a:t>
            </a:r>
            <a:r>
              <a:rPr lang="en-US" sz="2000" b="1" spc="-10" dirty="0">
                <a:latin typeface="Consolas" panose="020B0609020204030204" pitchFamily="49" charset="0"/>
              </a:rPr>
              <a:t>.&lt;/p&gt;</a:t>
            </a:r>
            <a:endParaRPr lang="en-US" sz="2000" b="1" dirty="0">
              <a:latin typeface="Consolas" panose="020B0609020204030204" pitchFamily="49" charset="0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11"/>
          </p:nvPr>
        </p:nvSpPr>
        <p:spPr>
          <a:xfrm>
            <a:off x="3632199" y="6470704"/>
            <a:ext cx="4426094" cy="2743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cap="all" spc="-5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n-ea"/>
                <a:cs typeface="+mn-cs"/>
              </a:rPr>
              <a:t>Merja</a:t>
            </a:r>
            <a:r>
              <a:rPr lang="en-US" kern="1200" cap="all" spc="-75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n-ea"/>
                <a:cs typeface="+mn-cs"/>
              </a:rPr>
              <a:t> </a:t>
            </a:r>
            <a:r>
              <a:rPr lang="en-US" kern="1200" cap="all" spc="-5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n-ea"/>
                <a:cs typeface="+mn-cs"/>
              </a:rPr>
              <a:t>Marin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12"/>
          </p:nvPr>
        </p:nvSpPr>
        <p:spPr>
          <a:xfrm>
            <a:off x="8127999" y="6470704"/>
            <a:ext cx="730251" cy="2743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1D60167-4931-47E6-BA6A-407CBD079E47}" type="slidenum">
              <a:rPr lang="en-US" kern="12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n-ea"/>
                <a:cs typeface="+mn-cs"/>
              </a:rPr>
              <a:pPr>
                <a:spcAft>
                  <a:spcPts val="600"/>
                </a:spcAft>
              </a:pPr>
              <a:t>16</a:t>
            </a:fld>
            <a:endParaRPr lang="en-US" kern="1200" dirty="0">
              <a:solidFill>
                <a:schemeClr val="tx1">
                  <a:lumMod val="95000"/>
                  <a:lumOff val="5000"/>
                </a:schemeClr>
              </a:solidFill>
              <a:latin typeface="+mj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59541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17231" y="177777"/>
            <a:ext cx="80772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>
                <a:solidFill>
                  <a:schemeClr val="tx2">
                    <a:lumMod val="50000"/>
                  </a:schemeClr>
                </a:solidFill>
                <a:latin typeface="+mn-lt"/>
              </a:rPr>
              <a:t>Ol-elementti </a:t>
            </a:r>
            <a:r>
              <a:rPr dirty="0">
                <a:solidFill>
                  <a:schemeClr val="tx2">
                    <a:lumMod val="50000"/>
                  </a:schemeClr>
                </a:solidFill>
                <a:latin typeface="+mn-lt"/>
              </a:rPr>
              <a:t>– </a:t>
            </a:r>
            <a:r>
              <a:rPr spc="-10" dirty="0">
                <a:solidFill>
                  <a:schemeClr val="tx2">
                    <a:lumMod val="50000"/>
                  </a:schemeClr>
                </a:solidFill>
                <a:latin typeface="+mn-lt"/>
              </a:rPr>
              <a:t>numeroitu</a:t>
            </a:r>
            <a:r>
              <a:rPr spc="-135" dirty="0">
                <a:solidFill>
                  <a:schemeClr val="tx2">
                    <a:lumMod val="50000"/>
                  </a:schemeClr>
                </a:solidFill>
                <a:latin typeface="+mn-lt"/>
              </a:rPr>
              <a:t> </a:t>
            </a:r>
            <a:r>
              <a:rPr spc="-20" dirty="0">
                <a:solidFill>
                  <a:schemeClr val="tx2">
                    <a:lumMod val="50000"/>
                  </a:schemeClr>
                </a:solidFill>
              </a:rPr>
              <a:t>lista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spc="-5" dirty="0"/>
              <a:t>Merja</a:t>
            </a:r>
            <a:r>
              <a:rPr spc="-75" dirty="0"/>
              <a:t> </a:t>
            </a:r>
            <a:r>
              <a:rPr spc="-5" dirty="0"/>
              <a:t>Marin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8425">
              <a:lnSpc>
                <a:spcPts val="1650"/>
              </a:lnSpc>
            </a:pPr>
            <a:fld id="{81D60167-4931-47E6-BA6A-407CBD079E47}" type="slidenum">
              <a:rPr dirty="0"/>
              <a:t>17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609600" y="918554"/>
            <a:ext cx="4445635" cy="630364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95"/>
              </a:spcBef>
              <a:buChar char="•"/>
              <a:tabLst>
                <a:tab pos="354965" algn="l"/>
                <a:tab pos="355600" algn="l"/>
              </a:tabLst>
            </a:pPr>
            <a:r>
              <a:rPr sz="2200" spc="-15" dirty="0">
                <a:latin typeface="Calibri"/>
                <a:cs typeface="Calibri"/>
              </a:rPr>
              <a:t>Järjestetty lista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(periaatteessa)</a:t>
            </a:r>
            <a:endParaRPr sz="2200" dirty="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buFont typeface="Calibri"/>
              <a:buChar char="•"/>
              <a:tabLst>
                <a:tab pos="354965" algn="l"/>
                <a:tab pos="355600" algn="l"/>
              </a:tabLst>
            </a:pPr>
            <a:r>
              <a:rPr sz="2200" b="1" spc="-10" dirty="0">
                <a:latin typeface="Calibri"/>
                <a:cs typeface="Calibri"/>
              </a:rPr>
              <a:t>Numeroitu </a:t>
            </a:r>
            <a:r>
              <a:rPr sz="2200" b="1" spc="-15" dirty="0">
                <a:latin typeface="Calibri"/>
                <a:cs typeface="Calibri"/>
              </a:rPr>
              <a:t>lista</a:t>
            </a:r>
            <a:r>
              <a:rPr sz="2200" b="1" spc="25" dirty="0">
                <a:latin typeface="Calibri"/>
                <a:cs typeface="Calibri"/>
              </a:rPr>
              <a:t> </a:t>
            </a:r>
            <a:r>
              <a:rPr sz="2200" b="1" spc="-15" dirty="0">
                <a:latin typeface="Calibri"/>
                <a:cs typeface="Calibri"/>
              </a:rPr>
              <a:t>(käytännössä)</a:t>
            </a:r>
            <a:endParaRPr sz="22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endParaRPr lang="fi-FI" sz="2200" i="1" spc="-10" dirty="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fi-FI" sz="2200" spc="-10" dirty="0">
                <a:latin typeface="Calibri"/>
                <a:cs typeface="Calibri"/>
              </a:rPr>
              <a:t>Esimerkki Ohjelmointi Oy:stä</a:t>
            </a:r>
          </a:p>
          <a:p>
            <a:pPr marL="12700">
              <a:lnSpc>
                <a:spcPct val="100000"/>
              </a:lnSpc>
            </a:pPr>
            <a:endParaRPr sz="2250" dirty="0">
              <a:latin typeface="Times New Roman"/>
              <a:cs typeface="Times New Roman"/>
            </a:endParaRPr>
          </a:p>
          <a:p>
            <a:pPr marL="12700">
              <a:lnSpc>
                <a:spcPts val="2615"/>
              </a:lnSpc>
            </a:pPr>
            <a:r>
              <a:rPr b="1" spc="-10" dirty="0">
                <a:solidFill>
                  <a:schemeClr val="tx2">
                    <a:lumMod val="50000"/>
                  </a:schemeClr>
                </a:solidFill>
                <a:latin typeface="Calibri"/>
                <a:cs typeface="Calibri"/>
              </a:rPr>
              <a:t>&lt;</a:t>
            </a:r>
            <a:r>
              <a:rPr b="1" spc="-10" dirty="0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  <a:cs typeface="Calibri"/>
              </a:rPr>
              <a:t>article&gt;</a:t>
            </a:r>
            <a:endParaRPr b="1" dirty="0">
              <a:solidFill>
                <a:schemeClr val="tx2">
                  <a:lumMod val="50000"/>
                </a:schemeClr>
              </a:solidFill>
              <a:latin typeface="Consolas" panose="020B0609020204030204" pitchFamily="49" charset="0"/>
              <a:cs typeface="Calibri"/>
            </a:endParaRPr>
          </a:p>
          <a:p>
            <a:pPr marL="12700">
              <a:lnSpc>
                <a:spcPts val="2615"/>
              </a:lnSpc>
            </a:pPr>
            <a:r>
              <a:rPr b="1" spc="-10" dirty="0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  <a:cs typeface="Calibri"/>
              </a:rPr>
              <a:t>&lt;h2&gt; </a:t>
            </a:r>
            <a:r>
              <a:rPr b="1" spc="-15" dirty="0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  <a:cs typeface="Calibri"/>
              </a:rPr>
              <a:t>Tieto- </a:t>
            </a:r>
            <a:r>
              <a:rPr b="1" spc="-5" dirty="0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  <a:cs typeface="Calibri"/>
              </a:rPr>
              <a:t>ja</a:t>
            </a:r>
            <a:r>
              <a:rPr b="1" spc="15" dirty="0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  <a:cs typeface="Calibri"/>
              </a:rPr>
              <a:t> </a:t>
            </a:r>
            <a:r>
              <a:rPr b="1" spc="-15" dirty="0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  <a:cs typeface="Calibri"/>
              </a:rPr>
              <a:t>viestintätekniikka&lt;/h2&gt;</a:t>
            </a:r>
            <a:endParaRPr b="1" dirty="0">
              <a:solidFill>
                <a:schemeClr val="tx2">
                  <a:lumMod val="50000"/>
                </a:schemeClr>
              </a:solidFill>
              <a:latin typeface="Consolas" panose="020B0609020204030204" pitchFamily="49" charset="0"/>
              <a:cs typeface="Calibri"/>
            </a:endParaRPr>
          </a:p>
          <a:p>
            <a:pPr marR="3293110" algn="ctr">
              <a:lnSpc>
                <a:spcPct val="100000"/>
              </a:lnSpc>
            </a:pPr>
            <a:r>
              <a:rPr b="1" spc="-5" dirty="0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  <a:cs typeface="Calibri"/>
              </a:rPr>
              <a:t>&lt;ol&gt;</a:t>
            </a:r>
            <a:endParaRPr b="1" dirty="0">
              <a:solidFill>
                <a:schemeClr val="tx2">
                  <a:lumMod val="50000"/>
                </a:schemeClr>
              </a:solidFill>
              <a:latin typeface="Consolas" panose="020B0609020204030204" pitchFamily="49" charset="0"/>
              <a:cs typeface="Calibri"/>
            </a:endParaRPr>
          </a:p>
          <a:p>
            <a:pPr marL="926465">
              <a:lnSpc>
                <a:spcPct val="100000"/>
              </a:lnSpc>
              <a:spcBef>
                <a:spcPts val="5"/>
              </a:spcBef>
            </a:pPr>
            <a:r>
              <a:rPr sz="1600" b="1" spc="-10" dirty="0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  <a:cs typeface="Calibri"/>
              </a:rPr>
              <a:t>&lt;li&gt;suunnittelu </a:t>
            </a:r>
            <a:r>
              <a:rPr sz="1600" b="1" spc="-5" dirty="0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  <a:cs typeface="Calibri"/>
              </a:rPr>
              <a:t>ja</a:t>
            </a:r>
            <a:r>
              <a:rPr sz="1600" b="1" spc="30" dirty="0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  <a:cs typeface="Calibri"/>
              </a:rPr>
              <a:t> </a:t>
            </a:r>
            <a:r>
              <a:rPr sz="1600" b="1" spc="-10" dirty="0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  <a:cs typeface="Calibri"/>
              </a:rPr>
              <a:t>ohjelmointi&lt;/li&gt;</a:t>
            </a:r>
            <a:endParaRPr sz="1600" b="1" dirty="0">
              <a:solidFill>
                <a:schemeClr val="tx2">
                  <a:lumMod val="50000"/>
                </a:schemeClr>
              </a:solidFill>
              <a:latin typeface="Consolas" panose="020B0609020204030204" pitchFamily="49" charset="0"/>
              <a:cs typeface="Calibri"/>
            </a:endParaRPr>
          </a:p>
          <a:p>
            <a:pPr marL="926465">
              <a:lnSpc>
                <a:spcPct val="100000"/>
              </a:lnSpc>
            </a:pPr>
            <a:r>
              <a:rPr sz="1600" b="1" spc="-10" dirty="0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  <a:cs typeface="Calibri"/>
              </a:rPr>
              <a:t>&lt;li&gt;koulutuspalvelut&lt;/li&gt;</a:t>
            </a:r>
            <a:endParaRPr sz="1600" b="1" dirty="0">
              <a:solidFill>
                <a:schemeClr val="tx2">
                  <a:lumMod val="50000"/>
                </a:schemeClr>
              </a:solidFill>
              <a:latin typeface="Consolas" panose="020B0609020204030204" pitchFamily="49" charset="0"/>
              <a:cs typeface="Calibri"/>
            </a:endParaRPr>
          </a:p>
          <a:p>
            <a:pPr marL="926465">
              <a:lnSpc>
                <a:spcPts val="2275"/>
              </a:lnSpc>
              <a:spcBef>
                <a:spcPts val="5"/>
              </a:spcBef>
            </a:pPr>
            <a:r>
              <a:rPr sz="1600" b="1" spc="-15" dirty="0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  <a:cs typeface="Calibri"/>
              </a:rPr>
              <a:t>&lt;li&gt;neuvonta- </a:t>
            </a:r>
            <a:r>
              <a:rPr sz="1600" b="1" spc="-5" dirty="0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  <a:cs typeface="Calibri"/>
              </a:rPr>
              <a:t>ja</a:t>
            </a:r>
            <a:r>
              <a:rPr sz="1600" b="1" spc="90" dirty="0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  <a:cs typeface="Calibri"/>
              </a:rPr>
              <a:t> </a:t>
            </a:r>
            <a:r>
              <a:rPr sz="1600" b="1" spc="-10" dirty="0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  <a:cs typeface="Calibri"/>
              </a:rPr>
              <a:t>ohjauspalvelut&lt;/li&gt;</a:t>
            </a:r>
            <a:endParaRPr sz="1600" b="1" dirty="0">
              <a:solidFill>
                <a:schemeClr val="tx2">
                  <a:lumMod val="50000"/>
                </a:schemeClr>
              </a:solidFill>
              <a:latin typeface="Consolas" panose="020B0609020204030204" pitchFamily="49" charset="0"/>
              <a:cs typeface="Calibri"/>
            </a:endParaRPr>
          </a:p>
          <a:p>
            <a:pPr marL="926465">
              <a:lnSpc>
                <a:spcPts val="2635"/>
              </a:lnSpc>
            </a:pPr>
            <a:r>
              <a:rPr b="1" spc="-10" dirty="0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  <a:cs typeface="Calibri"/>
              </a:rPr>
              <a:t>&lt;/ol&gt;</a:t>
            </a:r>
            <a:endParaRPr b="1" dirty="0">
              <a:solidFill>
                <a:schemeClr val="tx2">
                  <a:lumMod val="50000"/>
                </a:schemeClr>
              </a:solidFill>
              <a:latin typeface="Consolas" panose="020B0609020204030204" pitchFamily="49" charset="0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b="1" spc="-10" dirty="0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  <a:cs typeface="Calibri"/>
              </a:rPr>
              <a:t>&lt;/article&gt;</a:t>
            </a:r>
            <a:endParaRPr b="1" dirty="0">
              <a:solidFill>
                <a:schemeClr val="tx2">
                  <a:lumMod val="50000"/>
                </a:schemeClr>
              </a:solidFill>
              <a:latin typeface="Consolas" panose="020B0609020204030204" pitchFamily="49" charset="0"/>
              <a:cs typeface="Calibri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250" dirty="0">
              <a:latin typeface="Times New Roman"/>
              <a:cs typeface="Times New Roman"/>
            </a:endParaRPr>
          </a:p>
          <a:p>
            <a:pPr marL="355600" marR="734060" indent="-342900">
              <a:lnSpc>
                <a:spcPct val="100000"/>
              </a:lnSpc>
              <a:buChar char="•"/>
              <a:tabLst>
                <a:tab pos="354965" algn="l"/>
                <a:tab pos="355600" algn="l"/>
              </a:tabLst>
            </a:pPr>
            <a:r>
              <a:rPr sz="2200" b="1" spc="-25" dirty="0">
                <a:latin typeface="Calibri"/>
                <a:cs typeface="Calibri"/>
              </a:rPr>
              <a:t>Käyttö: </a:t>
            </a:r>
            <a:r>
              <a:rPr sz="2200" spc="-5" dirty="0">
                <a:latin typeface="Calibri"/>
                <a:cs typeface="Calibri"/>
              </a:rPr>
              <a:t>Asioiden </a:t>
            </a:r>
            <a:r>
              <a:rPr sz="2200" spc="-15" dirty="0">
                <a:latin typeface="Calibri"/>
                <a:cs typeface="Calibri"/>
              </a:rPr>
              <a:t>esittämiseen  </a:t>
            </a:r>
            <a:r>
              <a:rPr sz="2200" spc="-10" dirty="0">
                <a:latin typeface="Calibri"/>
                <a:cs typeface="Calibri"/>
              </a:rPr>
              <a:t>numeroituina luetelmina  </a:t>
            </a:r>
            <a:r>
              <a:rPr sz="2200" spc="-15" dirty="0">
                <a:latin typeface="Calibri"/>
                <a:cs typeface="Calibri"/>
              </a:rPr>
              <a:t>yksinkertaisissa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tapauksissa</a:t>
            </a:r>
            <a:endParaRPr sz="2200" dirty="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377180" y="993106"/>
            <a:ext cx="3481070" cy="5721438"/>
          </a:xfrm>
          <a:prstGeom prst="rect">
            <a:avLst/>
          </a:prstGeom>
          <a:solidFill>
            <a:srgbClr val="FFCCCC"/>
          </a:solidFill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0" tIns="27305" rIns="0" bIns="0" rtlCol="0">
            <a:spAutoFit/>
          </a:bodyPr>
          <a:lstStyle/>
          <a:p>
            <a:pPr marL="431800" marR="147320" indent="-342900">
              <a:lnSpc>
                <a:spcPct val="100000"/>
              </a:lnSpc>
              <a:spcBef>
                <a:spcPts val="215"/>
              </a:spcBef>
              <a:buChar char="•"/>
              <a:tabLst>
                <a:tab pos="431800" algn="l"/>
                <a:tab pos="432434" algn="l"/>
              </a:tabLst>
            </a:pPr>
            <a:r>
              <a:rPr sz="1800" b="1" spc="-5" dirty="0">
                <a:latin typeface="Calibri"/>
                <a:cs typeface="Calibri"/>
              </a:rPr>
              <a:t>CSS</a:t>
            </a:r>
            <a:r>
              <a:rPr sz="1800" spc="-5" dirty="0">
                <a:latin typeface="Calibri"/>
                <a:cs typeface="Calibri"/>
              </a:rPr>
              <a:t>: </a:t>
            </a:r>
            <a:r>
              <a:rPr sz="1800" spc="-20" dirty="0">
                <a:latin typeface="Calibri"/>
                <a:cs typeface="Calibri"/>
              </a:rPr>
              <a:t>lohko, </a:t>
            </a:r>
            <a:r>
              <a:rPr sz="1800" spc="-5" dirty="0">
                <a:latin typeface="Calibri"/>
                <a:cs typeface="Calibri"/>
              </a:rPr>
              <a:t>jolla on </a:t>
            </a:r>
            <a:r>
              <a:rPr sz="1800" dirty="0">
                <a:latin typeface="Calibri"/>
                <a:cs typeface="Calibri"/>
              </a:rPr>
              <a:t>1 em:n  </a:t>
            </a:r>
            <a:r>
              <a:rPr sz="1800" spc="-5" dirty="0">
                <a:latin typeface="Calibri"/>
                <a:cs typeface="Calibri"/>
              </a:rPr>
              <a:t>reunus yllä. </a:t>
            </a:r>
            <a:r>
              <a:rPr sz="1800" dirty="0">
                <a:latin typeface="Calibri"/>
                <a:cs typeface="Calibri"/>
              </a:rPr>
              <a:t>Nämä </a:t>
            </a:r>
            <a:r>
              <a:rPr sz="1800" spc="-10" dirty="0">
                <a:latin typeface="Calibri"/>
                <a:cs typeface="Calibri"/>
              </a:rPr>
              <a:t>reunukset  puuttuvat, </a:t>
            </a:r>
            <a:r>
              <a:rPr sz="1800" spc="-5" dirty="0">
                <a:latin typeface="Calibri"/>
                <a:cs typeface="Calibri"/>
              </a:rPr>
              <a:t>jos elementti on  </a:t>
            </a:r>
            <a:r>
              <a:rPr sz="1800" spc="-10" dirty="0">
                <a:latin typeface="Calibri"/>
                <a:cs typeface="Calibri"/>
              </a:rPr>
              <a:t>listan </a:t>
            </a:r>
            <a:r>
              <a:rPr sz="1800" spc="-5" dirty="0">
                <a:latin typeface="Calibri"/>
                <a:cs typeface="Calibri"/>
              </a:rPr>
              <a:t>sisällä. </a:t>
            </a:r>
            <a:r>
              <a:rPr sz="1800" dirty="0">
                <a:latin typeface="Calibri"/>
                <a:cs typeface="Calibri"/>
              </a:rPr>
              <a:t>40 </a:t>
            </a:r>
            <a:r>
              <a:rPr sz="1800" spc="-20" dirty="0">
                <a:latin typeface="Calibri"/>
                <a:cs typeface="Calibri"/>
              </a:rPr>
              <a:t>px </a:t>
            </a:r>
            <a:r>
              <a:rPr sz="1800" spc="-10" dirty="0">
                <a:latin typeface="Calibri"/>
                <a:cs typeface="Calibri"/>
              </a:rPr>
              <a:t>sisennys,  </a:t>
            </a:r>
            <a:r>
              <a:rPr sz="1800" spc="-15" dirty="0">
                <a:latin typeface="Calibri"/>
                <a:cs typeface="Calibri"/>
              </a:rPr>
              <a:t>joka </a:t>
            </a:r>
            <a:r>
              <a:rPr sz="1800" spc="-5" dirty="0">
                <a:latin typeface="Calibri"/>
                <a:cs typeface="Calibri"/>
              </a:rPr>
              <a:t>on </a:t>
            </a:r>
            <a:r>
              <a:rPr sz="1800" spc="-10" dirty="0">
                <a:latin typeface="Calibri"/>
                <a:cs typeface="Calibri"/>
              </a:rPr>
              <a:t>suuntaisuusriippuva,  tavalliset numerot  luetelmamerkkeinä</a:t>
            </a:r>
            <a:endParaRPr sz="1800" dirty="0">
              <a:latin typeface="Calibri"/>
              <a:cs typeface="Calibri"/>
            </a:endParaRPr>
          </a:p>
          <a:p>
            <a:pPr marL="88900">
              <a:lnSpc>
                <a:spcPct val="100000"/>
              </a:lnSpc>
              <a:spcBef>
                <a:spcPts val="425"/>
              </a:spcBef>
            </a:pPr>
            <a:r>
              <a:rPr sz="1800" dirty="0">
                <a:latin typeface="Calibri"/>
                <a:cs typeface="Calibri"/>
              </a:rPr>
              <a:t>•</a:t>
            </a:r>
          </a:p>
          <a:p>
            <a:pPr marL="431800">
              <a:lnSpc>
                <a:spcPct val="100000"/>
              </a:lnSpc>
            </a:pPr>
            <a:r>
              <a:rPr sz="1800" i="1" spc="-5" dirty="0">
                <a:latin typeface="Consolas" panose="020B0609020204030204" pitchFamily="49" charset="0"/>
                <a:cs typeface="Calibri"/>
              </a:rPr>
              <a:t>ol{</a:t>
            </a:r>
            <a:endParaRPr sz="1800" dirty="0">
              <a:latin typeface="Consolas" panose="020B0609020204030204" pitchFamily="49" charset="0"/>
              <a:cs typeface="Calibri"/>
            </a:endParaRPr>
          </a:p>
          <a:p>
            <a:pPr marL="431800">
              <a:lnSpc>
                <a:spcPct val="100000"/>
              </a:lnSpc>
            </a:pPr>
            <a:r>
              <a:rPr sz="1800" i="1" spc="-10" dirty="0">
                <a:latin typeface="Consolas" panose="020B0609020204030204" pitchFamily="49" charset="0"/>
                <a:cs typeface="Calibri"/>
              </a:rPr>
              <a:t>display:</a:t>
            </a:r>
            <a:r>
              <a:rPr sz="1800" i="1" spc="-45" dirty="0">
                <a:latin typeface="Consolas" panose="020B0609020204030204" pitchFamily="49" charset="0"/>
                <a:cs typeface="Calibri"/>
              </a:rPr>
              <a:t> </a:t>
            </a:r>
            <a:r>
              <a:rPr sz="1800" i="1" spc="-5" dirty="0">
                <a:latin typeface="Consolas" panose="020B0609020204030204" pitchFamily="49" charset="0"/>
                <a:cs typeface="Calibri"/>
              </a:rPr>
              <a:t>block;</a:t>
            </a:r>
            <a:endParaRPr sz="1800" dirty="0">
              <a:latin typeface="Consolas" panose="020B0609020204030204" pitchFamily="49" charset="0"/>
              <a:cs typeface="Calibri"/>
            </a:endParaRPr>
          </a:p>
          <a:p>
            <a:pPr marL="431800" marR="755650">
              <a:lnSpc>
                <a:spcPct val="100000"/>
              </a:lnSpc>
            </a:pPr>
            <a:r>
              <a:rPr sz="1800" i="1" spc="-10" dirty="0">
                <a:latin typeface="Consolas" panose="020B0609020204030204" pitchFamily="49" charset="0"/>
                <a:cs typeface="Calibri"/>
              </a:rPr>
              <a:t>margin-top; </a:t>
            </a:r>
            <a:r>
              <a:rPr sz="1800" i="1" dirty="0">
                <a:latin typeface="Consolas" panose="020B0609020204030204" pitchFamily="49" charset="0"/>
                <a:cs typeface="Calibri"/>
              </a:rPr>
              <a:t>1em;  </a:t>
            </a:r>
            <a:r>
              <a:rPr sz="1800" i="1" spc="-10" dirty="0">
                <a:latin typeface="Consolas" panose="020B0609020204030204" pitchFamily="49" charset="0"/>
                <a:cs typeface="Calibri"/>
              </a:rPr>
              <a:t>margin-bottom; </a:t>
            </a:r>
            <a:r>
              <a:rPr sz="1800" i="1" dirty="0">
                <a:latin typeface="Consolas" panose="020B0609020204030204" pitchFamily="49" charset="0"/>
                <a:cs typeface="Calibri"/>
              </a:rPr>
              <a:t>1 em;  </a:t>
            </a:r>
            <a:r>
              <a:rPr sz="1800" i="1" spc="-5" dirty="0">
                <a:latin typeface="Consolas" panose="020B0609020204030204" pitchFamily="49" charset="0"/>
                <a:cs typeface="Calibri"/>
              </a:rPr>
              <a:t>padding-left:</a:t>
            </a:r>
            <a:r>
              <a:rPr sz="1800" i="1" spc="-65" dirty="0">
                <a:latin typeface="Consolas" panose="020B0609020204030204" pitchFamily="49" charset="0"/>
                <a:cs typeface="Calibri"/>
              </a:rPr>
              <a:t> </a:t>
            </a:r>
            <a:r>
              <a:rPr sz="1800" i="1" spc="-10" dirty="0">
                <a:latin typeface="Consolas" panose="020B0609020204030204" pitchFamily="49" charset="0"/>
                <a:cs typeface="Calibri"/>
              </a:rPr>
              <a:t>40px;</a:t>
            </a:r>
            <a:endParaRPr sz="1800" dirty="0">
              <a:latin typeface="Consolas" panose="020B0609020204030204" pitchFamily="49" charset="0"/>
              <a:cs typeface="Calibri"/>
            </a:endParaRPr>
          </a:p>
          <a:p>
            <a:pPr marL="431800">
              <a:lnSpc>
                <a:spcPct val="100000"/>
              </a:lnSpc>
            </a:pPr>
            <a:r>
              <a:rPr sz="1800" i="1" spc="-5" dirty="0" err="1">
                <a:latin typeface="Consolas" panose="020B0609020204030204" pitchFamily="49" charset="0"/>
                <a:cs typeface="Calibri"/>
              </a:rPr>
              <a:t>list-style-type;decimal</a:t>
            </a:r>
            <a:r>
              <a:rPr sz="1800" i="1" spc="-5" dirty="0">
                <a:latin typeface="Consolas" panose="020B0609020204030204" pitchFamily="49" charset="0"/>
                <a:cs typeface="Calibri"/>
              </a:rPr>
              <a:t>;}</a:t>
            </a:r>
            <a:endParaRPr lang="fi-FI" sz="1800" i="1" spc="-5" dirty="0">
              <a:latin typeface="Consolas" panose="020B0609020204030204" pitchFamily="49" charset="0"/>
              <a:cs typeface="Calibri"/>
            </a:endParaRPr>
          </a:p>
          <a:p>
            <a:pPr marL="431800">
              <a:lnSpc>
                <a:spcPct val="100000"/>
              </a:lnSpc>
            </a:pPr>
            <a:endParaRPr sz="1800" dirty="0">
              <a:latin typeface="Consolas" panose="020B0609020204030204" pitchFamily="49" charset="0"/>
              <a:cs typeface="Calibri"/>
            </a:endParaRPr>
          </a:p>
          <a:p>
            <a:pPr marL="431800" indent="-342900">
              <a:lnSpc>
                <a:spcPct val="100000"/>
              </a:lnSpc>
              <a:spcBef>
                <a:spcPts val="425"/>
              </a:spcBef>
              <a:buChar char="•"/>
              <a:tabLst>
                <a:tab pos="431800" algn="l"/>
                <a:tab pos="432434" algn="l"/>
              </a:tabLst>
            </a:pPr>
            <a:r>
              <a:rPr sz="1800" spc="-10" dirty="0">
                <a:latin typeface="Calibri"/>
                <a:cs typeface="Calibri"/>
              </a:rPr>
              <a:t>Ol=järjestetty </a:t>
            </a:r>
            <a:r>
              <a:rPr sz="1800" spc="-15" dirty="0">
                <a:latin typeface="Calibri"/>
                <a:cs typeface="Calibri"/>
              </a:rPr>
              <a:t>lista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(numerot)</a:t>
            </a:r>
            <a:endParaRPr sz="1800" dirty="0">
              <a:latin typeface="Calibri"/>
              <a:cs typeface="Calibri"/>
            </a:endParaRPr>
          </a:p>
          <a:p>
            <a:pPr marL="431800" marR="1303655" indent="-342900">
              <a:lnSpc>
                <a:spcPct val="100000"/>
              </a:lnSpc>
              <a:spcBef>
                <a:spcPts val="430"/>
              </a:spcBef>
              <a:buChar char="•"/>
              <a:tabLst>
                <a:tab pos="431800" algn="l"/>
                <a:tab pos="432434" algn="l"/>
              </a:tabLst>
            </a:pPr>
            <a:r>
              <a:rPr sz="1800" spc="-5" dirty="0">
                <a:latin typeface="Calibri"/>
                <a:cs typeface="Calibri"/>
              </a:rPr>
              <a:t>U</a:t>
            </a:r>
            <a:r>
              <a:rPr sz="1800" spc="-10" dirty="0">
                <a:latin typeface="Calibri"/>
                <a:cs typeface="Calibri"/>
              </a:rPr>
              <a:t>l</a:t>
            </a:r>
            <a:r>
              <a:rPr sz="1800" spc="-5" dirty="0">
                <a:latin typeface="Calibri"/>
                <a:cs typeface="Calibri"/>
              </a:rPr>
              <a:t>=lu</a:t>
            </a:r>
            <a:r>
              <a:rPr sz="1800" spc="-10" dirty="0">
                <a:latin typeface="Calibri"/>
                <a:cs typeface="Calibri"/>
              </a:rPr>
              <a:t>e</a:t>
            </a:r>
            <a:r>
              <a:rPr sz="1800" spc="-30" dirty="0">
                <a:latin typeface="Calibri"/>
                <a:cs typeface="Calibri"/>
              </a:rPr>
              <a:t>t</a:t>
            </a:r>
            <a:r>
              <a:rPr sz="1800" dirty="0">
                <a:latin typeface="Calibri"/>
                <a:cs typeface="Calibri"/>
              </a:rPr>
              <a:t>elmal</a:t>
            </a:r>
            <a:r>
              <a:rPr sz="1800" spc="-10" dirty="0">
                <a:latin typeface="Calibri"/>
                <a:cs typeface="Calibri"/>
              </a:rPr>
              <a:t>i</a:t>
            </a:r>
            <a:r>
              <a:rPr sz="1800" spc="-20" dirty="0">
                <a:latin typeface="Calibri"/>
                <a:cs typeface="Calibri"/>
              </a:rPr>
              <a:t>s</a:t>
            </a:r>
            <a:r>
              <a:rPr sz="1800" spc="-30" dirty="0">
                <a:latin typeface="Calibri"/>
                <a:cs typeface="Calibri"/>
              </a:rPr>
              <a:t>t</a:t>
            </a:r>
            <a:r>
              <a:rPr sz="1800" dirty="0">
                <a:latin typeface="Calibri"/>
                <a:cs typeface="Calibri"/>
              </a:rPr>
              <a:t>a  </a:t>
            </a:r>
            <a:r>
              <a:rPr sz="1800" spc="-10" dirty="0">
                <a:latin typeface="Calibri"/>
                <a:cs typeface="Calibri"/>
              </a:rPr>
              <a:t>(luettelomerkit)</a:t>
            </a:r>
            <a:endParaRPr sz="18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723788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524001" y="126839"/>
            <a:ext cx="4708016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Ul-elementti,</a:t>
            </a:r>
            <a:r>
              <a:rPr spc="-100" dirty="0"/>
              <a:t> </a:t>
            </a:r>
            <a:r>
              <a:rPr spc="-20" dirty="0"/>
              <a:t>lista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34339" y="1285494"/>
            <a:ext cx="6210300" cy="94106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5"/>
              </a:spcBef>
              <a:buChar char="•"/>
              <a:tabLst>
                <a:tab pos="355600" algn="l"/>
                <a:tab pos="356235" algn="l"/>
              </a:tabLst>
            </a:pPr>
            <a:r>
              <a:rPr sz="2000" b="1" spc="-5" dirty="0">
                <a:latin typeface="Calibri"/>
                <a:cs typeface="Calibri"/>
              </a:rPr>
              <a:t>Merkitys</a:t>
            </a:r>
            <a:r>
              <a:rPr sz="2000" spc="-5" dirty="0">
                <a:latin typeface="Calibri"/>
                <a:cs typeface="Calibri"/>
              </a:rPr>
              <a:t>: </a:t>
            </a:r>
            <a:r>
              <a:rPr sz="2000" spc="-10" dirty="0">
                <a:latin typeface="Calibri"/>
                <a:cs typeface="Calibri"/>
              </a:rPr>
              <a:t>Järjestämätön </a:t>
            </a:r>
            <a:r>
              <a:rPr sz="2000" spc="-15" dirty="0">
                <a:latin typeface="Calibri"/>
                <a:cs typeface="Calibri"/>
              </a:rPr>
              <a:t>lista </a:t>
            </a:r>
            <a:r>
              <a:rPr sz="2000" spc="-5" dirty="0">
                <a:latin typeface="Calibri"/>
                <a:cs typeface="Calibri"/>
              </a:rPr>
              <a:t>eli luetelma </a:t>
            </a:r>
            <a:r>
              <a:rPr sz="2000" spc="-10" dirty="0">
                <a:latin typeface="Calibri"/>
                <a:cs typeface="Calibri"/>
              </a:rPr>
              <a:t>(</a:t>
            </a:r>
            <a:r>
              <a:rPr sz="2000" b="1" spc="-10" dirty="0">
                <a:latin typeface="Calibri"/>
                <a:cs typeface="Calibri"/>
              </a:rPr>
              <a:t>luettelomerkit </a:t>
            </a:r>
            <a:r>
              <a:rPr sz="2000" spc="-10" dirty="0">
                <a:latin typeface="Calibri"/>
                <a:cs typeface="Calibri"/>
              </a:rPr>
              <a:t> käytännössä)</a:t>
            </a:r>
            <a:endParaRPr sz="20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000" spc="-5" dirty="0">
                <a:latin typeface="Calibri"/>
                <a:cs typeface="Calibri"/>
              </a:rPr>
              <a:t>Esim.</a:t>
            </a:r>
            <a:endParaRPr sz="2000" dirty="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141324" y="4960379"/>
            <a:ext cx="3505199" cy="1270861"/>
          </a:xfrm>
          <a:prstGeom prst="rect">
            <a:avLst/>
          </a:prstGeom>
          <a:solidFill>
            <a:srgbClr val="FFCCCC"/>
          </a:solidFill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0" tIns="39370" rIns="0" bIns="0" rtlCol="0">
            <a:spAutoFit/>
          </a:bodyPr>
          <a:lstStyle/>
          <a:p>
            <a:pPr marL="88900">
              <a:lnSpc>
                <a:spcPct val="100000"/>
              </a:lnSpc>
              <a:spcBef>
                <a:spcPts val="310"/>
              </a:spcBef>
            </a:pPr>
            <a:r>
              <a:rPr sz="1400" b="1" dirty="0">
                <a:latin typeface="Arial"/>
                <a:cs typeface="Arial"/>
              </a:rPr>
              <a:t>CSS</a:t>
            </a:r>
            <a:r>
              <a:rPr sz="1400" dirty="0">
                <a:latin typeface="Arial"/>
                <a:cs typeface="Arial"/>
              </a:rPr>
              <a:t>: </a:t>
            </a:r>
            <a:r>
              <a:rPr sz="1400" spc="-20" dirty="0">
                <a:latin typeface="Arial"/>
                <a:cs typeface="Arial"/>
              </a:rPr>
              <a:t>Vasen </a:t>
            </a:r>
            <a:r>
              <a:rPr sz="1400" spc="-5" dirty="0">
                <a:latin typeface="Arial"/>
                <a:cs typeface="Arial"/>
              </a:rPr>
              <a:t>sisennys, joka on 5</a:t>
            </a:r>
            <a:r>
              <a:rPr sz="140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pikseliä</a:t>
            </a:r>
            <a:endParaRPr sz="1400" dirty="0">
              <a:latin typeface="Arial"/>
              <a:cs typeface="Arial"/>
            </a:endParaRPr>
          </a:p>
          <a:p>
            <a:pPr marL="88900">
              <a:lnSpc>
                <a:spcPct val="100000"/>
              </a:lnSpc>
              <a:spcBef>
                <a:spcPts val="285"/>
              </a:spcBef>
            </a:pPr>
            <a:r>
              <a:rPr sz="1400" spc="-5" dirty="0">
                <a:latin typeface="Arial"/>
                <a:cs typeface="Arial"/>
              </a:rPr>
              <a:t>//basic</a:t>
            </a:r>
            <a:endParaRPr sz="1400" dirty="0">
              <a:latin typeface="Arial"/>
              <a:cs typeface="Arial"/>
            </a:endParaRPr>
          </a:p>
          <a:p>
            <a:pPr marL="88900">
              <a:lnSpc>
                <a:spcPct val="100000"/>
              </a:lnSpc>
              <a:spcBef>
                <a:spcPts val="285"/>
              </a:spcBef>
            </a:pPr>
            <a:r>
              <a:rPr sz="1400" spc="-5" dirty="0">
                <a:latin typeface="Consolas" panose="020B0609020204030204" pitchFamily="49" charset="0"/>
                <a:cs typeface="Arial"/>
              </a:rPr>
              <a:t>li</a:t>
            </a:r>
            <a:r>
              <a:rPr sz="1400" spc="-100" dirty="0">
                <a:latin typeface="Consolas" panose="020B0609020204030204" pitchFamily="49" charset="0"/>
                <a:cs typeface="Arial"/>
              </a:rPr>
              <a:t> </a:t>
            </a:r>
            <a:r>
              <a:rPr sz="1400" dirty="0">
                <a:latin typeface="Consolas" panose="020B0609020204030204" pitchFamily="49" charset="0"/>
                <a:cs typeface="Arial"/>
              </a:rPr>
              <a:t>{</a:t>
            </a:r>
          </a:p>
          <a:p>
            <a:pPr marL="88900">
              <a:lnSpc>
                <a:spcPct val="100000"/>
              </a:lnSpc>
              <a:spcBef>
                <a:spcPts val="285"/>
              </a:spcBef>
            </a:pPr>
            <a:r>
              <a:rPr sz="1400" spc="-5" dirty="0">
                <a:latin typeface="Consolas" panose="020B0609020204030204" pitchFamily="49" charset="0"/>
                <a:cs typeface="Arial"/>
              </a:rPr>
              <a:t>padding-left:</a:t>
            </a:r>
            <a:r>
              <a:rPr sz="1400" spc="-75" dirty="0">
                <a:latin typeface="Consolas" panose="020B0609020204030204" pitchFamily="49" charset="0"/>
                <a:cs typeface="Arial"/>
              </a:rPr>
              <a:t> </a:t>
            </a:r>
            <a:r>
              <a:rPr sz="1400" spc="-5" dirty="0">
                <a:latin typeface="Consolas" panose="020B0609020204030204" pitchFamily="49" charset="0"/>
                <a:cs typeface="Arial"/>
              </a:rPr>
              <a:t>5px;</a:t>
            </a:r>
            <a:endParaRPr sz="1400" dirty="0">
              <a:latin typeface="Consolas" panose="020B0609020204030204" pitchFamily="49" charset="0"/>
              <a:cs typeface="Arial"/>
            </a:endParaRPr>
          </a:p>
          <a:p>
            <a:pPr marL="88900">
              <a:lnSpc>
                <a:spcPct val="100000"/>
              </a:lnSpc>
              <a:spcBef>
                <a:spcPts val="285"/>
              </a:spcBef>
            </a:pPr>
            <a:r>
              <a:rPr sz="1400" dirty="0">
                <a:latin typeface="Consolas" panose="020B0609020204030204" pitchFamily="49" charset="0"/>
                <a:cs typeface="Arial"/>
              </a:rPr>
              <a:t>}</a:t>
            </a:r>
          </a:p>
        </p:txBody>
      </p:sp>
      <p:sp>
        <p:nvSpPr>
          <p:cNvPr id="6" name="object 6"/>
          <p:cNvSpPr/>
          <p:nvPr/>
        </p:nvSpPr>
        <p:spPr>
          <a:xfrm>
            <a:off x="834339" y="2226563"/>
            <a:ext cx="7847889" cy="24978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805472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62000" y="126839"/>
            <a:ext cx="61087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>
                <a:solidFill>
                  <a:schemeClr val="tx2">
                    <a:lumMod val="50000"/>
                  </a:schemeClr>
                </a:solidFill>
              </a:rPr>
              <a:t>Li-elementti, </a:t>
            </a:r>
            <a:r>
              <a:rPr spc="-20" dirty="0">
                <a:solidFill>
                  <a:schemeClr val="tx2">
                    <a:lumMod val="50000"/>
                  </a:schemeClr>
                </a:solidFill>
              </a:rPr>
              <a:t>listan</a:t>
            </a:r>
            <a:r>
              <a:rPr spc="-85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spc="-45" dirty="0">
                <a:solidFill>
                  <a:schemeClr val="tx2">
                    <a:lumMod val="50000"/>
                  </a:schemeClr>
                </a:solidFill>
              </a:rPr>
              <a:t>kohta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spc="-5" dirty="0"/>
              <a:t>Merja</a:t>
            </a:r>
            <a:r>
              <a:rPr spc="-75" dirty="0"/>
              <a:t> </a:t>
            </a:r>
            <a:r>
              <a:rPr spc="-5" dirty="0"/>
              <a:t>Marin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8425">
              <a:lnSpc>
                <a:spcPts val="1650"/>
              </a:lnSpc>
            </a:pPr>
            <a:fld id="{81D60167-4931-47E6-BA6A-407CBD079E47}" type="slidenum">
              <a:rPr dirty="0"/>
              <a:t>19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258267" y="1177518"/>
            <a:ext cx="5277485" cy="256172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1333500" indent="-342900">
              <a:lnSpc>
                <a:spcPct val="112000"/>
              </a:lnSpc>
              <a:spcBef>
                <a:spcPts val="100"/>
              </a:spcBef>
              <a:buChar char="•"/>
              <a:tabLst>
                <a:tab pos="354965" algn="l"/>
                <a:tab pos="355600" algn="l"/>
              </a:tabLst>
            </a:pPr>
            <a:r>
              <a:rPr lang="fi-FI" sz="2000" b="1" spc="-5" dirty="0">
                <a:latin typeface="Calibri"/>
                <a:cs typeface="Calibri"/>
              </a:rPr>
              <a:t>Merkitys</a:t>
            </a:r>
            <a:r>
              <a:rPr lang="fi-FI" sz="2000" spc="-5" dirty="0">
                <a:latin typeface="Calibri"/>
                <a:cs typeface="Calibri"/>
              </a:rPr>
              <a:t>: </a:t>
            </a:r>
            <a:r>
              <a:rPr sz="2000" spc="-5" dirty="0" err="1">
                <a:latin typeface="Calibri"/>
                <a:cs typeface="Calibri"/>
              </a:rPr>
              <a:t>Numeroidun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tai luettelolistan </a:t>
            </a:r>
            <a:r>
              <a:rPr sz="2000" spc="-5" dirty="0">
                <a:latin typeface="Calibri"/>
                <a:cs typeface="Calibri"/>
              </a:rPr>
              <a:t>alkio  Esim.</a:t>
            </a:r>
            <a:endParaRPr sz="2000" dirty="0">
              <a:latin typeface="Calibri"/>
              <a:cs typeface="Calibri"/>
            </a:endParaRPr>
          </a:p>
          <a:p>
            <a:pPr marL="355600">
              <a:lnSpc>
                <a:spcPct val="100000"/>
              </a:lnSpc>
              <a:spcBef>
                <a:spcPts val="480"/>
              </a:spcBef>
            </a:pPr>
            <a:r>
              <a:rPr sz="2000" b="1" i="1" spc="-5" dirty="0">
                <a:solidFill>
                  <a:schemeClr val="accent5">
                    <a:lumMod val="75000"/>
                  </a:schemeClr>
                </a:solidFill>
                <a:latin typeface="Calibri"/>
                <a:cs typeface="Calibri"/>
              </a:rPr>
              <a:t>&lt;li&gt;suunnittelu ja</a:t>
            </a:r>
            <a:r>
              <a:rPr sz="2000" b="1" i="1" spc="-60" dirty="0">
                <a:solidFill>
                  <a:schemeClr val="accent5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sz="2000" b="1" i="1" spc="-5" dirty="0">
                <a:solidFill>
                  <a:schemeClr val="accent5">
                    <a:lumMod val="75000"/>
                  </a:schemeClr>
                </a:solidFill>
                <a:latin typeface="Calibri"/>
                <a:cs typeface="Calibri"/>
              </a:rPr>
              <a:t>ohjelmointi&lt;/li&gt;</a:t>
            </a:r>
            <a:endParaRPr sz="2000" b="1" dirty="0">
              <a:solidFill>
                <a:schemeClr val="accent5">
                  <a:lumMod val="75000"/>
                </a:schemeClr>
              </a:solidFill>
              <a:latin typeface="Calibri"/>
              <a:cs typeface="Calibri"/>
            </a:endParaRPr>
          </a:p>
          <a:p>
            <a:pPr marL="355600">
              <a:lnSpc>
                <a:spcPct val="100000"/>
              </a:lnSpc>
              <a:spcBef>
                <a:spcPts val="480"/>
              </a:spcBef>
            </a:pPr>
            <a:r>
              <a:rPr sz="2000" b="1" i="1" spc="-5" dirty="0">
                <a:solidFill>
                  <a:schemeClr val="accent5">
                    <a:lumMod val="75000"/>
                  </a:schemeClr>
                </a:solidFill>
                <a:latin typeface="Calibri"/>
                <a:cs typeface="Calibri"/>
              </a:rPr>
              <a:t>&lt;li&gt;koulutuspalvelut&lt;/li&gt;</a:t>
            </a:r>
            <a:endParaRPr sz="2000" b="1" dirty="0">
              <a:solidFill>
                <a:schemeClr val="accent5">
                  <a:lumMod val="75000"/>
                </a:schemeClr>
              </a:solidFill>
              <a:latin typeface="Calibri"/>
              <a:cs typeface="Calibri"/>
            </a:endParaRPr>
          </a:p>
          <a:p>
            <a:pPr marL="355600">
              <a:lnSpc>
                <a:spcPct val="100000"/>
              </a:lnSpc>
              <a:spcBef>
                <a:spcPts val="480"/>
              </a:spcBef>
            </a:pPr>
            <a:r>
              <a:rPr sz="2000" b="1" i="1" spc="-10" dirty="0">
                <a:solidFill>
                  <a:schemeClr val="accent5">
                    <a:lumMod val="75000"/>
                  </a:schemeClr>
                </a:solidFill>
                <a:latin typeface="Calibri"/>
                <a:cs typeface="Calibri"/>
              </a:rPr>
              <a:t>&lt;li&gt;neuvonta- </a:t>
            </a:r>
            <a:r>
              <a:rPr sz="2000" b="1" i="1" spc="-5" dirty="0">
                <a:solidFill>
                  <a:schemeClr val="accent5">
                    <a:lumMod val="75000"/>
                  </a:schemeClr>
                </a:solidFill>
                <a:latin typeface="Calibri"/>
                <a:cs typeface="Calibri"/>
              </a:rPr>
              <a:t>ja</a:t>
            </a:r>
            <a:r>
              <a:rPr sz="2000" b="1" i="1" dirty="0">
                <a:solidFill>
                  <a:schemeClr val="accent5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sz="2000" b="1" i="1" spc="-5" dirty="0">
                <a:solidFill>
                  <a:schemeClr val="accent5">
                    <a:lumMod val="75000"/>
                  </a:schemeClr>
                </a:solidFill>
                <a:latin typeface="Calibri"/>
                <a:cs typeface="Calibri"/>
              </a:rPr>
              <a:t>ohjauspalvelut&lt;/li&gt;</a:t>
            </a:r>
            <a:endParaRPr sz="2000" b="1" dirty="0">
              <a:solidFill>
                <a:schemeClr val="accent5">
                  <a:lumMod val="75000"/>
                </a:schemeClr>
              </a:solidFill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475"/>
              </a:spcBef>
              <a:buChar char="•"/>
              <a:tabLst>
                <a:tab pos="354965" algn="l"/>
                <a:tab pos="355600" algn="l"/>
              </a:tabLst>
            </a:pPr>
            <a:r>
              <a:rPr sz="2000" spc="-20" dirty="0">
                <a:latin typeface="Calibri"/>
                <a:cs typeface="Calibri"/>
              </a:rPr>
              <a:t>Käyttö: </a:t>
            </a:r>
            <a:r>
              <a:rPr sz="2000" spc="-5" dirty="0">
                <a:latin typeface="Calibri"/>
                <a:cs typeface="Calibri"/>
              </a:rPr>
              <a:t>Ul- </a:t>
            </a:r>
            <a:r>
              <a:rPr sz="2000" dirty="0">
                <a:latin typeface="Calibri"/>
                <a:cs typeface="Calibri"/>
              </a:rPr>
              <a:t>ja </a:t>
            </a:r>
            <a:r>
              <a:rPr sz="2000" spc="-5" dirty="0">
                <a:latin typeface="Calibri"/>
                <a:cs typeface="Calibri"/>
              </a:rPr>
              <a:t>ol-elementin </a:t>
            </a:r>
            <a:r>
              <a:rPr sz="2000" spc="-15" dirty="0" err="1">
                <a:latin typeface="Calibri"/>
                <a:cs typeface="Calibri"/>
              </a:rPr>
              <a:t>kohtien</a:t>
            </a:r>
            <a:r>
              <a:rPr sz="2000" spc="35" dirty="0">
                <a:latin typeface="Calibri"/>
                <a:cs typeface="Calibri"/>
              </a:rPr>
              <a:t> </a:t>
            </a:r>
            <a:r>
              <a:rPr sz="2000" spc="-10" dirty="0" err="1">
                <a:latin typeface="Calibri"/>
                <a:cs typeface="Calibri"/>
              </a:rPr>
              <a:t>esittämisee</a:t>
            </a:r>
            <a:r>
              <a:rPr lang="fi-FI" sz="2000" spc="-10" dirty="0">
                <a:latin typeface="Calibri"/>
                <a:cs typeface="Calibri"/>
              </a:rPr>
              <a:t>n</a:t>
            </a:r>
          </a:p>
          <a:p>
            <a:pPr marL="355600" indent="-342900">
              <a:lnSpc>
                <a:spcPct val="100000"/>
              </a:lnSpc>
              <a:spcBef>
                <a:spcPts val="475"/>
              </a:spcBef>
              <a:buChar char="•"/>
              <a:tabLst>
                <a:tab pos="354965" algn="l"/>
                <a:tab pos="355600" algn="l"/>
              </a:tabLst>
            </a:pPr>
            <a:r>
              <a:rPr lang="fi-FI" sz="2000" spc="-10" dirty="0">
                <a:latin typeface="Calibri"/>
                <a:cs typeface="Calibri"/>
              </a:rPr>
              <a:t>Esim. linkit</a:t>
            </a:r>
            <a:endParaRPr sz="2000" dirty="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52400" y="5411242"/>
            <a:ext cx="5383352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Consolas" panose="020B0609020204030204" pitchFamily="49" charset="0"/>
                <a:cs typeface="Calibri"/>
              </a:rPr>
              <a:t>&lt;li&gt;&lt;a</a:t>
            </a:r>
            <a:r>
              <a:rPr sz="1600" spc="60" dirty="0">
                <a:latin typeface="Consolas" panose="020B0609020204030204" pitchFamily="49" charset="0"/>
                <a:cs typeface="Calibri"/>
              </a:rPr>
              <a:t> </a:t>
            </a:r>
            <a:r>
              <a:rPr sz="1600" spc="-10" dirty="0">
                <a:latin typeface="Consolas" panose="020B0609020204030204" pitchFamily="49" charset="0"/>
                <a:cs typeface="Calibri"/>
              </a:rPr>
              <a:t>href="linkit.html"&gt;Linkit&lt;/a&gt;&lt;/li&gt;</a:t>
            </a:r>
            <a:endParaRPr sz="1600" dirty="0">
              <a:latin typeface="Consolas" panose="020B0609020204030204" pitchFamily="49" charset="0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562600" y="1196339"/>
            <a:ext cx="3388360" cy="5484707"/>
          </a:xfrm>
          <a:prstGeom prst="rect">
            <a:avLst/>
          </a:prstGeom>
          <a:solidFill>
            <a:srgbClr val="FFCCCC"/>
          </a:solidFill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wrap="square" lIns="0" tIns="36195" rIns="0" bIns="0" rtlCol="0">
            <a:spAutoFit/>
          </a:bodyPr>
          <a:lstStyle/>
          <a:p>
            <a:pPr marL="433070" indent="-342900">
              <a:lnSpc>
                <a:spcPct val="100000"/>
              </a:lnSpc>
              <a:spcBef>
                <a:spcPts val="285"/>
              </a:spcBef>
              <a:buChar char="•"/>
              <a:tabLst>
                <a:tab pos="432434" algn="l"/>
                <a:tab pos="433070" algn="l"/>
              </a:tabLst>
            </a:pPr>
            <a:r>
              <a:rPr sz="2000" b="1" dirty="0">
                <a:latin typeface="Calibri" panose="020F0502020204030204" pitchFamily="34" charset="0"/>
                <a:cs typeface="Calibri" panose="020F0502020204030204" pitchFamily="34" charset="0"/>
              </a:rPr>
              <a:t>Css</a:t>
            </a:r>
            <a:r>
              <a:rPr sz="2000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r>
              <a:rPr sz="2000" spc="-1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2000" dirty="0">
                <a:latin typeface="Calibri" panose="020F0502020204030204" pitchFamily="34" charset="0"/>
                <a:cs typeface="Calibri" panose="020F0502020204030204" pitchFamily="34" charset="0"/>
              </a:rPr>
              <a:t>lista-alkio</a:t>
            </a:r>
          </a:p>
          <a:p>
            <a:pPr marL="433070" indent="-342900">
              <a:lnSpc>
                <a:spcPct val="100000"/>
              </a:lnSpc>
              <a:spcBef>
                <a:spcPts val="475"/>
              </a:spcBef>
              <a:buChar char="•"/>
              <a:tabLst>
                <a:tab pos="432434" algn="l"/>
                <a:tab pos="433070" algn="l"/>
              </a:tabLst>
            </a:pPr>
            <a:r>
              <a:rPr sz="2000" dirty="0">
                <a:latin typeface="Calibri" panose="020F0502020204030204" pitchFamily="34" charset="0"/>
                <a:cs typeface="Calibri" panose="020F0502020204030204" pitchFamily="34" charset="0"/>
              </a:rPr>
              <a:t>Esim.</a:t>
            </a:r>
          </a:p>
          <a:p>
            <a:pPr marL="432434">
              <a:lnSpc>
                <a:spcPct val="100000"/>
              </a:lnSpc>
            </a:pPr>
            <a:r>
              <a:rPr sz="2000" dirty="0">
                <a:latin typeface="Calibri" panose="020F0502020204030204" pitchFamily="34" charset="0"/>
                <a:cs typeface="Calibri" panose="020F0502020204030204" pitchFamily="34" charset="0"/>
              </a:rPr>
              <a:t>li {display:</a:t>
            </a:r>
            <a:r>
              <a:rPr sz="2000" spc="-11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2000" dirty="0">
                <a:latin typeface="Calibri" panose="020F0502020204030204" pitchFamily="34" charset="0"/>
                <a:cs typeface="Calibri" panose="020F0502020204030204" pitchFamily="34" charset="0"/>
              </a:rPr>
              <a:t>list-item}</a:t>
            </a:r>
          </a:p>
          <a:p>
            <a:pPr marL="433070" indent="-342900">
              <a:lnSpc>
                <a:spcPct val="100000"/>
              </a:lnSpc>
              <a:spcBef>
                <a:spcPts val="480"/>
              </a:spcBef>
              <a:buChar char="•"/>
              <a:tabLst>
                <a:tab pos="432434" algn="l"/>
                <a:tab pos="433070" algn="l"/>
              </a:tabLst>
            </a:pPr>
            <a:r>
              <a:rPr sz="2000" dirty="0">
                <a:latin typeface="Calibri" panose="020F0502020204030204" pitchFamily="34" charset="0"/>
                <a:cs typeface="Calibri" panose="020F0502020204030204" pitchFamily="34" charset="0"/>
              </a:rPr>
              <a:t>Esim</a:t>
            </a:r>
            <a:r>
              <a:rPr sz="2000" spc="-7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2000" dirty="0">
                <a:latin typeface="Calibri" panose="020F0502020204030204" pitchFamily="34" charset="0"/>
                <a:cs typeface="Calibri" panose="020F0502020204030204" pitchFamily="34" charset="0"/>
              </a:rPr>
              <a:t>navigoinnissa</a:t>
            </a:r>
          </a:p>
          <a:p>
            <a:pPr marL="775970" marR="1389380">
              <a:lnSpc>
                <a:spcPct val="120000"/>
              </a:lnSpc>
              <a:spcBef>
                <a:spcPts val="1935"/>
              </a:spcBef>
            </a:pPr>
            <a:r>
              <a:rPr sz="1600" i="1" spc="-5" dirty="0">
                <a:latin typeface="Consolas" panose="020B0609020204030204" pitchFamily="49" charset="0"/>
                <a:cs typeface="Arial"/>
              </a:rPr>
              <a:t>nav ul {  margin:</a:t>
            </a:r>
            <a:r>
              <a:rPr sz="1600" i="1" spc="-65" dirty="0">
                <a:latin typeface="Consolas" panose="020B0609020204030204" pitchFamily="49" charset="0"/>
                <a:cs typeface="Arial"/>
              </a:rPr>
              <a:t> </a:t>
            </a:r>
            <a:r>
              <a:rPr sz="1600" i="1" spc="-5" dirty="0">
                <a:latin typeface="Consolas" panose="020B0609020204030204" pitchFamily="49" charset="0"/>
                <a:cs typeface="Arial"/>
              </a:rPr>
              <a:t>0;</a:t>
            </a:r>
            <a:endParaRPr sz="1600" dirty="0">
              <a:latin typeface="Consolas" panose="020B0609020204030204" pitchFamily="49" charset="0"/>
              <a:cs typeface="Arial"/>
            </a:endParaRPr>
          </a:p>
          <a:p>
            <a:pPr marL="775970" marR="124460">
              <a:lnSpc>
                <a:spcPts val="2310"/>
              </a:lnSpc>
              <a:spcBef>
                <a:spcPts val="135"/>
              </a:spcBef>
            </a:pPr>
            <a:r>
              <a:rPr sz="1600" i="1" spc="-5" dirty="0">
                <a:latin typeface="Consolas" panose="020B0609020204030204" pitchFamily="49" charset="0"/>
                <a:cs typeface="Arial"/>
              </a:rPr>
              <a:t>padding: 17px 0 0 20px;  list-style:</a:t>
            </a:r>
            <a:r>
              <a:rPr sz="1600" i="1" spc="-55" dirty="0">
                <a:latin typeface="Consolas" panose="020B0609020204030204" pitchFamily="49" charset="0"/>
                <a:cs typeface="Arial"/>
              </a:rPr>
              <a:t> </a:t>
            </a:r>
            <a:r>
              <a:rPr sz="1600" i="1" spc="-5" dirty="0">
                <a:latin typeface="Consolas" panose="020B0609020204030204" pitchFamily="49" charset="0"/>
                <a:cs typeface="Arial"/>
              </a:rPr>
              <a:t>none;</a:t>
            </a:r>
            <a:endParaRPr sz="1600" dirty="0">
              <a:latin typeface="Consolas" panose="020B0609020204030204" pitchFamily="49" charset="0"/>
              <a:cs typeface="Arial"/>
            </a:endParaRPr>
          </a:p>
          <a:p>
            <a:pPr marL="775970">
              <a:lnSpc>
                <a:spcPct val="100000"/>
              </a:lnSpc>
              <a:spcBef>
                <a:spcPts val="240"/>
              </a:spcBef>
            </a:pPr>
            <a:r>
              <a:rPr sz="1600" i="1" spc="-5" dirty="0">
                <a:latin typeface="Consolas" panose="020B0609020204030204" pitchFamily="49" charset="0"/>
                <a:cs typeface="Arial"/>
              </a:rPr>
              <a:t>line-height:</a:t>
            </a:r>
            <a:r>
              <a:rPr sz="1600" i="1" spc="-60" dirty="0">
                <a:latin typeface="Consolas" panose="020B0609020204030204" pitchFamily="49" charset="0"/>
                <a:cs typeface="Arial"/>
              </a:rPr>
              <a:t> </a:t>
            </a:r>
            <a:r>
              <a:rPr sz="1600" i="1" spc="-5" dirty="0">
                <a:latin typeface="Consolas" panose="020B0609020204030204" pitchFamily="49" charset="0"/>
                <a:cs typeface="Arial"/>
              </a:rPr>
              <a:t>normal;</a:t>
            </a:r>
            <a:endParaRPr sz="1600" dirty="0">
              <a:latin typeface="Consolas" panose="020B0609020204030204" pitchFamily="49" charset="0"/>
              <a:cs typeface="Arial"/>
            </a:endParaRPr>
          </a:p>
          <a:p>
            <a:pPr marL="775970">
              <a:lnSpc>
                <a:spcPct val="100000"/>
              </a:lnSpc>
              <a:spcBef>
                <a:spcPts val="380"/>
              </a:spcBef>
            </a:pPr>
            <a:r>
              <a:rPr sz="1600" i="1" spc="-5" dirty="0">
                <a:latin typeface="Consolas" panose="020B0609020204030204" pitchFamily="49" charset="0"/>
                <a:cs typeface="Arial"/>
              </a:rPr>
              <a:t>}</a:t>
            </a:r>
            <a:endParaRPr sz="1600" dirty="0">
              <a:latin typeface="Consolas" panose="020B0609020204030204" pitchFamily="49" charset="0"/>
              <a:cs typeface="Arial"/>
            </a:endParaRPr>
          </a:p>
          <a:p>
            <a:pPr>
              <a:lnSpc>
                <a:spcPct val="100000"/>
              </a:lnSpc>
            </a:pPr>
            <a:endParaRPr sz="2000" dirty="0">
              <a:latin typeface="Consolas" panose="020B0609020204030204" pitchFamily="49" charset="0"/>
              <a:cs typeface="Times New Roman"/>
            </a:endParaRPr>
          </a:p>
          <a:p>
            <a:pPr marL="775970" marR="1015365">
              <a:lnSpc>
                <a:spcPct val="120100"/>
              </a:lnSpc>
            </a:pPr>
            <a:r>
              <a:rPr sz="1600" i="1" spc="-5" dirty="0">
                <a:latin typeface="Consolas" panose="020B0609020204030204" pitchFamily="49" charset="0"/>
                <a:cs typeface="Arial"/>
              </a:rPr>
              <a:t>nav li {  display: block;  float:</a:t>
            </a:r>
            <a:r>
              <a:rPr sz="1600" i="1" spc="-55" dirty="0">
                <a:latin typeface="Consolas" panose="020B0609020204030204" pitchFamily="49" charset="0"/>
                <a:cs typeface="Arial"/>
              </a:rPr>
              <a:t> </a:t>
            </a:r>
            <a:r>
              <a:rPr sz="1600" i="1" spc="-5" dirty="0">
                <a:latin typeface="Consolas" panose="020B0609020204030204" pitchFamily="49" charset="0"/>
                <a:cs typeface="Arial"/>
              </a:rPr>
              <a:t>left;</a:t>
            </a:r>
            <a:endParaRPr sz="1600" dirty="0">
              <a:latin typeface="Consolas" panose="020B0609020204030204" pitchFamily="49" charset="0"/>
              <a:cs typeface="Arial"/>
            </a:endParaRPr>
          </a:p>
          <a:p>
            <a:pPr marL="775970">
              <a:lnSpc>
                <a:spcPct val="100000"/>
              </a:lnSpc>
              <a:spcBef>
                <a:spcPts val="380"/>
              </a:spcBef>
            </a:pPr>
            <a:r>
              <a:rPr sz="1600" i="1" spc="-5" dirty="0">
                <a:latin typeface="Consolas" panose="020B0609020204030204" pitchFamily="49" charset="0"/>
                <a:cs typeface="Arial"/>
              </a:rPr>
              <a:t>}</a:t>
            </a:r>
            <a:endParaRPr sz="1600" dirty="0">
              <a:latin typeface="Consolas" panose="020B0609020204030204" pitchFamily="49" charset="0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9623" y="4076700"/>
            <a:ext cx="5496129" cy="13685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657565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939295"/>
            <a:ext cx="5453634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Materiaalin</a:t>
            </a:r>
            <a:r>
              <a:rPr spc="-65" dirty="0"/>
              <a:t> </a:t>
            </a:r>
            <a:r>
              <a:rPr spc="-15" dirty="0"/>
              <a:t>sisältö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spc="-5" dirty="0"/>
              <a:t>Merja</a:t>
            </a:r>
            <a:r>
              <a:rPr spc="-75" dirty="0"/>
              <a:t> </a:t>
            </a:r>
            <a:r>
              <a:rPr spc="-5" dirty="0"/>
              <a:t>Marin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8425">
              <a:lnSpc>
                <a:spcPts val="1650"/>
              </a:lnSpc>
            </a:pPr>
            <a:fld id="{81D60167-4931-47E6-BA6A-407CBD079E47}" type="slidenum">
              <a:rPr dirty="0"/>
              <a:t>2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1981201" y="1905000"/>
            <a:ext cx="2971800" cy="1940275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770"/>
              </a:spcBef>
              <a:buChar char="•"/>
              <a:tabLst>
                <a:tab pos="355600" algn="l"/>
                <a:tab pos="356235" algn="l"/>
              </a:tabLst>
            </a:pPr>
            <a:r>
              <a:rPr lang="fi-FI" sz="3600" spc="-10" dirty="0">
                <a:latin typeface="Calibri"/>
                <a:cs typeface="Calibri"/>
              </a:rPr>
              <a:t>H</a:t>
            </a:r>
            <a:r>
              <a:rPr sz="3600" spc="-10" dirty="0">
                <a:latin typeface="Calibri"/>
                <a:cs typeface="Calibri"/>
              </a:rPr>
              <a:t>tml5</a:t>
            </a:r>
            <a:endParaRPr sz="3600" dirty="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670"/>
              </a:spcBef>
              <a:buChar char="•"/>
              <a:tabLst>
                <a:tab pos="355600" algn="l"/>
                <a:tab pos="356235" algn="l"/>
              </a:tabLst>
            </a:pPr>
            <a:r>
              <a:rPr lang="fi-FI" sz="3600" spc="-5" dirty="0">
                <a:latin typeface="Calibri"/>
                <a:cs typeface="Calibri"/>
              </a:rPr>
              <a:t>C</a:t>
            </a:r>
            <a:r>
              <a:rPr sz="3600" spc="-5" dirty="0">
                <a:latin typeface="Calibri"/>
                <a:cs typeface="Calibri"/>
              </a:rPr>
              <a:t>ss</a:t>
            </a:r>
            <a:r>
              <a:rPr lang="fi-FI" sz="3600" spc="-5" dirty="0">
                <a:latin typeface="Calibri"/>
                <a:cs typeface="Calibri"/>
              </a:rPr>
              <a:t>3</a:t>
            </a:r>
            <a:r>
              <a:rPr sz="3600" spc="-5" dirty="0">
                <a:latin typeface="Calibri"/>
                <a:cs typeface="Calibri"/>
              </a:rPr>
              <a:t>-</a:t>
            </a:r>
            <a:r>
              <a:rPr sz="3600" spc="-5" dirty="0" err="1">
                <a:latin typeface="Calibri"/>
                <a:cs typeface="Calibri"/>
              </a:rPr>
              <a:t>kieli</a:t>
            </a:r>
            <a:endParaRPr sz="3600" dirty="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670"/>
              </a:spcBef>
              <a:buChar char="•"/>
              <a:tabLst>
                <a:tab pos="355600" algn="l"/>
                <a:tab pos="356235" algn="l"/>
              </a:tabLst>
            </a:pPr>
            <a:r>
              <a:rPr lang="fi-FI" sz="3600" spc="-15" dirty="0">
                <a:latin typeface="Calibri"/>
                <a:cs typeface="Calibri"/>
              </a:rPr>
              <a:t>J</a:t>
            </a:r>
            <a:r>
              <a:rPr sz="3600" spc="-15" dirty="0" err="1">
                <a:latin typeface="Calibri"/>
                <a:cs typeface="Calibri"/>
              </a:rPr>
              <a:t>avascript</a:t>
            </a:r>
            <a:endParaRPr sz="3600" dirty="0">
              <a:latin typeface="Calibri"/>
              <a:cs typeface="Calibri"/>
            </a:endParaRPr>
          </a:p>
        </p:txBody>
      </p:sp>
      <p:pic>
        <p:nvPicPr>
          <p:cNvPr id="7" name="Kuva 6" descr="Kuva, joka sisältää kohteen objekti, merkki, piirtäminen&#10;&#10;Kuvaus luotu automaattisesti">
            <a:extLst>
              <a:ext uri="{FF2B5EF4-FFF2-40B4-BE49-F238E27FC236}">
                <a16:creationId xmlns:a16="http://schemas.microsoft.com/office/drawing/2014/main" id="{60E928FC-4BA8-4FCF-8DF6-8714AC4492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495800" y="1752600"/>
            <a:ext cx="4286250" cy="3476625"/>
          </a:xfrm>
          <a:prstGeom prst="rect">
            <a:avLst/>
          </a:prstGeom>
        </p:spPr>
      </p:pic>
      <p:sp>
        <p:nvSpPr>
          <p:cNvPr id="8" name="Tekstiruutu 7">
            <a:extLst>
              <a:ext uri="{FF2B5EF4-FFF2-40B4-BE49-F238E27FC236}">
                <a16:creationId xmlns:a16="http://schemas.microsoft.com/office/drawing/2014/main" id="{A01F4B5C-657E-45C1-925E-28096D537C9C}"/>
              </a:ext>
            </a:extLst>
          </p:cNvPr>
          <p:cNvSpPr txBox="1"/>
          <p:nvPr/>
        </p:nvSpPr>
        <p:spPr>
          <a:xfrm>
            <a:off x="4495800" y="5229225"/>
            <a:ext cx="428625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900">
                <a:hlinkClick r:id="rId3" tooltip="https://www.nosinmiubuntu.com/curso-de-desarrollo-en-html5-css-y-javascript-de-apps-web-octava-edicion/"/>
              </a:rPr>
              <a:t>Tämä kuva</a:t>
            </a:r>
            <a:r>
              <a:rPr lang="fi-FI" sz="900"/>
              <a:t>, tekijä Tuntematon tekijä, käyttöoikeus: </a:t>
            </a:r>
            <a:r>
              <a:rPr lang="fi-FI" sz="900">
                <a:hlinkClick r:id="rId4" tooltip="https://creativecommons.org/licenses/by-nc-sa/3.0/"/>
              </a:rPr>
              <a:t>CC BY-SA-NC</a:t>
            </a:r>
            <a:endParaRPr lang="fi-FI" sz="9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65034" y="246447"/>
            <a:ext cx="4242815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" dirty="0">
                <a:solidFill>
                  <a:schemeClr val="tx2">
                    <a:lumMod val="50000"/>
                  </a:schemeClr>
                </a:solidFill>
              </a:rPr>
              <a:t>Figure </a:t>
            </a:r>
            <a:r>
              <a:rPr dirty="0">
                <a:solidFill>
                  <a:schemeClr val="tx2">
                    <a:lumMod val="50000"/>
                  </a:schemeClr>
                </a:solidFill>
              </a:rPr>
              <a:t>-</a:t>
            </a:r>
            <a:r>
              <a:rPr spc="-5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spc="-15" dirty="0">
                <a:solidFill>
                  <a:schemeClr val="tx2">
                    <a:lumMod val="50000"/>
                  </a:schemeClr>
                </a:solidFill>
              </a:rPr>
              <a:t>kuvitus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50582" y="1092477"/>
            <a:ext cx="5563235" cy="103682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5"/>
              </a:spcBef>
              <a:buFont typeface="Calibri"/>
              <a:buChar char="•"/>
              <a:tabLst>
                <a:tab pos="355600" algn="l"/>
                <a:tab pos="356235" algn="l"/>
              </a:tabLst>
            </a:pPr>
            <a:r>
              <a:rPr sz="1600" b="1" spc="-5" dirty="0">
                <a:latin typeface="Calibri"/>
                <a:cs typeface="Calibri"/>
              </a:rPr>
              <a:t>Merkitys</a:t>
            </a:r>
            <a:r>
              <a:rPr sz="1600" spc="-5" dirty="0">
                <a:latin typeface="Calibri"/>
                <a:cs typeface="Calibri"/>
              </a:rPr>
              <a:t>: </a:t>
            </a:r>
            <a:r>
              <a:rPr sz="1600" dirty="0">
                <a:latin typeface="Calibri"/>
                <a:cs typeface="Calibri"/>
              </a:rPr>
              <a:t>erillisen </a:t>
            </a:r>
            <a:r>
              <a:rPr sz="1600" spc="-15" dirty="0">
                <a:latin typeface="Calibri"/>
                <a:cs typeface="Calibri"/>
              </a:rPr>
              <a:t>kokonaisuuden </a:t>
            </a:r>
            <a:r>
              <a:rPr sz="1600" spc="-5" dirty="0">
                <a:latin typeface="Calibri"/>
                <a:cs typeface="Calibri"/>
              </a:rPr>
              <a:t>muodostama elementti, </a:t>
            </a:r>
            <a:r>
              <a:rPr sz="1600" dirty="0">
                <a:latin typeface="Calibri"/>
                <a:cs typeface="Calibri"/>
              </a:rPr>
              <a:t>jolla </a:t>
            </a:r>
            <a:r>
              <a:rPr sz="1600" spc="-10" dirty="0">
                <a:latin typeface="Calibri"/>
                <a:cs typeface="Calibri"/>
              </a:rPr>
              <a:t>voi </a:t>
            </a:r>
            <a:r>
              <a:rPr sz="1600" dirty="0">
                <a:latin typeface="Calibri"/>
                <a:cs typeface="Calibri"/>
              </a:rPr>
              <a:t>olla  </a:t>
            </a:r>
            <a:r>
              <a:rPr sz="1600" b="1" spc="-10" dirty="0">
                <a:latin typeface="Calibri"/>
                <a:cs typeface="Calibri"/>
              </a:rPr>
              <a:t>selitysteksti (kuvateksti) </a:t>
            </a:r>
            <a:r>
              <a:rPr sz="1600" spc="-5" dirty="0">
                <a:latin typeface="Calibri"/>
                <a:cs typeface="Calibri"/>
              </a:rPr>
              <a:t>ja johon viitataan </a:t>
            </a:r>
            <a:r>
              <a:rPr sz="1600" spc="-10" dirty="0">
                <a:latin typeface="Calibri"/>
                <a:cs typeface="Calibri"/>
              </a:rPr>
              <a:t>yhtenä </a:t>
            </a:r>
            <a:r>
              <a:rPr sz="1600" spc="-15" dirty="0">
                <a:latin typeface="Calibri"/>
                <a:cs typeface="Calibri"/>
              </a:rPr>
              <a:t>kokonaisuutena </a:t>
            </a:r>
            <a:r>
              <a:rPr sz="1600" spc="-5" dirty="0" err="1">
                <a:latin typeface="Calibri"/>
                <a:cs typeface="Calibri"/>
              </a:rPr>
              <a:t>sivun</a:t>
            </a:r>
            <a:r>
              <a:rPr sz="1600" spc="-5" dirty="0">
                <a:latin typeface="Calibri"/>
                <a:cs typeface="Calibri"/>
              </a:rPr>
              <a:t> </a:t>
            </a:r>
            <a:r>
              <a:rPr sz="1600" spc="-5" dirty="0" err="1">
                <a:latin typeface="Calibri"/>
                <a:cs typeface="Calibri"/>
              </a:rPr>
              <a:t>sisällöstä</a:t>
            </a:r>
            <a:r>
              <a:rPr sz="1600" spc="-5" dirty="0">
                <a:latin typeface="Calibri"/>
                <a:cs typeface="Calibri"/>
              </a:rPr>
              <a:t>.</a:t>
            </a:r>
            <a:endParaRPr sz="1600" dirty="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335"/>
              </a:spcBef>
              <a:buChar char="•"/>
              <a:tabLst>
                <a:tab pos="355600" algn="l"/>
                <a:tab pos="356235" algn="l"/>
              </a:tabLst>
            </a:pPr>
            <a:r>
              <a:rPr lang="fi-FI" sz="1600" spc="-5" dirty="0">
                <a:latin typeface="Calibri"/>
                <a:cs typeface="Calibri"/>
              </a:rPr>
              <a:t>Esim. o</a:t>
            </a:r>
            <a:r>
              <a:rPr sz="1600" spc="-5" dirty="0" err="1">
                <a:latin typeface="Calibri"/>
                <a:cs typeface="Calibri"/>
              </a:rPr>
              <a:t>hjelmointikielet</a:t>
            </a:r>
            <a:r>
              <a:rPr sz="1600" spc="-5" dirty="0">
                <a:latin typeface="Calibri"/>
                <a:cs typeface="Calibri"/>
              </a:rPr>
              <a:t>–sivulla </a:t>
            </a:r>
            <a:r>
              <a:rPr sz="1600" dirty="0">
                <a:latin typeface="Calibri"/>
                <a:cs typeface="Calibri"/>
              </a:rPr>
              <a:t>Article </a:t>
            </a:r>
            <a:r>
              <a:rPr sz="1600" spc="-5" dirty="0">
                <a:latin typeface="Calibri"/>
                <a:cs typeface="Calibri"/>
              </a:rPr>
              <a:t>tekstien</a:t>
            </a:r>
            <a:r>
              <a:rPr sz="1600" spc="6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alapuolella:</a:t>
            </a:r>
            <a:endParaRPr sz="1600" dirty="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21333" y="2207303"/>
            <a:ext cx="62357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solidFill>
                  <a:schemeClr val="accent5">
                    <a:lumMod val="75000"/>
                  </a:schemeClr>
                </a:solidFill>
                <a:latin typeface="Calibri"/>
                <a:cs typeface="Calibri"/>
              </a:rPr>
              <a:t>&lt;f</a:t>
            </a:r>
            <a:r>
              <a:rPr sz="1400" b="1" dirty="0">
                <a:solidFill>
                  <a:schemeClr val="accent5">
                    <a:lumMod val="75000"/>
                  </a:schemeClr>
                </a:solidFill>
                <a:latin typeface="Calibri"/>
                <a:cs typeface="Calibri"/>
              </a:rPr>
              <a:t>ig</a:t>
            </a:r>
            <a:r>
              <a:rPr sz="1400" b="1" spc="-10" dirty="0">
                <a:solidFill>
                  <a:schemeClr val="accent5">
                    <a:lumMod val="75000"/>
                  </a:schemeClr>
                </a:solidFill>
                <a:latin typeface="Calibri"/>
                <a:cs typeface="Calibri"/>
              </a:rPr>
              <a:t>u</a:t>
            </a:r>
            <a:r>
              <a:rPr sz="1400" b="1" spc="-25" dirty="0">
                <a:solidFill>
                  <a:schemeClr val="accent5">
                    <a:lumMod val="75000"/>
                  </a:schemeClr>
                </a:solidFill>
                <a:latin typeface="Calibri"/>
                <a:cs typeface="Calibri"/>
              </a:rPr>
              <a:t>r</a:t>
            </a:r>
            <a:r>
              <a:rPr sz="1400" b="1" dirty="0">
                <a:solidFill>
                  <a:schemeClr val="accent5">
                    <a:lumMod val="75000"/>
                  </a:schemeClr>
                </a:solidFill>
                <a:latin typeface="Calibri"/>
                <a:cs typeface="Calibri"/>
              </a:rPr>
              <a:t>e&gt;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244903" y="2298928"/>
            <a:ext cx="3809823" cy="2048637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34"/>
              </a:spcBef>
            </a:pPr>
            <a:r>
              <a:rPr sz="1400" b="1" spc="-5" dirty="0">
                <a:solidFill>
                  <a:schemeClr val="accent5">
                    <a:lumMod val="75000"/>
                  </a:schemeClr>
                </a:solidFill>
                <a:latin typeface="Calibri"/>
                <a:cs typeface="Calibri"/>
              </a:rPr>
              <a:t>&lt;p&gt;&lt;img src="images/aspnet.jpg"</a:t>
            </a:r>
            <a:r>
              <a:rPr sz="1400" b="1" spc="-15" dirty="0">
                <a:solidFill>
                  <a:schemeClr val="accent5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chemeClr val="accent5">
                    <a:lumMod val="75000"/>
                  </a:schemeClr>
                </a:solidFill>
                <a:latin typeface="Calibri"/>
                <a:cs typeface="Calibri"/>
              </a:rPr>
              <a:t>alt=""&gt;</a:t>
            </a:r>
          </a:p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sz="1400" b="1" spc="-5" dirty="0">
                <a:solidFill>
                  <a:schemeClr val="accent5">
                    <a:lumMod val="75000"/>
                  </a:schemeClr>
                </a:solidFill>
                <a:latin typeface="Calibri"/>
                <a:cs typeface="Calibri"/>
              </a:rPr>
              <a:t>&lt;img src="images/unity3d.jpg"</a:t>
            </a:r>
            <a:r>
              <a:rPr sz="1400" b="1" dirty="0">
                <a:solidFill>
                  <a:schemeClr val="accent5">
                    <a:lumMod val="75000"/>
                  </a:schemeClr>
                </a:solidFill>
                <a:latin typeface="Calibri"/>
                <a:cs typeface="Calibri"/>
              </a:rPr>
              <a:t> alt=""&gt;</a:t>
            </a:r>
          </a:p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sz="1400" b="1" spc="-5" dirty="0">
                <a:solidFill>
                  <a:schemeClr val="accent5">
                    <a:lumMod val="75000"/>
                  </a:schemeClr>
                </a:solidFill>
                <a:latin typeface="Calibri"/>
                <a:cs typeface="Calibri"/>
              </a:rPr>
              <a:t>&lt;img src="images/java.png"</a:t>
            </a:r>
            <a:r>
              <a:rPr sz="1400" b="1" spc="-70" dirty="0">
                <a:solidFill>
                  <a:schemeClr val="accent5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chemeClr val="accent5">
                    <a:lumMod val="75000"/>
                  </a:schemeClr>
                </a:solidFill>
                <a:latin typeface="Calibri"/>
                <a:cs typeface="Calibri"/>
              </a:rPr>
              <a:t>alt=""&gt;</a:t>
            </a:r>
          </a:p>
          <a:p>
            <a:pPr marL="12700">
              <a:lnSpc>
                <a:spcPct val="100000"/>
              </a:lnSpc>
              <a:spcBef>
                <a:spcPts val="330"/>
              </a:spcBef>
            </a:pPr>
            <a:r>
              <a:rPr sz="1400" b="1" spc="-5" dirty="0">
                <a:solidFill>
                  <a:schemeClr val="accent5">
                    <a:lumMod val="75000"/>
                  </a:schemeClr>
                </a:solidFill>
                <a:latin typeface="Calibri"/>
                <a:cs typeface="Calibri"/>
              </a:rPr>
              <a:t>&lt;img src="images/gimp.jpg"</a:t>
            </a:r>
            <a:r>
              <a:rPr sz="1400" b="1" spc="-15" dirty="0">
                <a:solidFill>
                  <a:schemeClr val="accent5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sz="1400" b="1" spc="-5" dirty="0">
                <a:solidFill>
                  <a:schemeClr val="accent5">
                    <a:lumMod val="75000"/>
                  </a:schemeClr>
                </a:solidFill>
                <a:latin typeface="Calibri"/>
                <a:cs typeface="Calibri"/>
              </a:rPr>
              <a:t>alt=""&gt;&lt;/p&gt;</a:t>
            </a:r>
            <a:endParaRPr sz="1400" b="1" dirty="0">
              <a:solidFill>
                <a:schemeClr val="accent5">
                  <a:lumMod val="75000"/>
                </a:schemeClr>
              </a:solidFill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30"/>
              </a:spcBef>
            </a:pPr>
            <a:r>
              <a:rPr sz="1400" b="1" spc="-5" dirty="0">
                <a:solidFill>
                  <a:schemeClr val="accent5">
                    <a:lumMod val="75000"/>
                  </a:schemeClr>
                </a:solidFill>
                <a:latin typeface="Calibri"/>
                <a:cs typeface="Calibri"/>
              </a:rPr>
              <a:t>&lt;img src="images/jscsshtml.jpg"</a:t>
            </a:r>
            <a:r>
              <a:rPr sz="1400" b="1" spc="-25" dirty="0">
                <a:solidFill>
                  <a:schemeClr val="accent5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chemeClr val="accent5">
                    <a:lumMod val="75000"/>
                  </a:schemeClr>
                </a:solidFill>
                <a:latin typeface="Calibri"/>
                <a:cs typeface="Calibri"/>
              </a:rPr>
              <a:t>alt=""&gt;</a:t>
            </a:r>
          </a:p>
          <a:p>
            <a:pPr marL="12700">
              <a:lnSpc>
                <a:spcPct val="100000"/>
              </a:lnSpc>
              <a:spcBef>
                <a:spcPts val="330"/>
              </a:spcBef>
            </a:pPr>
            <a:r>
              <a:rPr sz="1400" b="1" spc="-5" dirty="0">
                <a:solidFill>
                  <a:schemeClr val="accent5">
                    <a:lumMod val="75000"/>
                  </a:schemeClr>
                </a:solidFill>
                <a:latin typeface="Calibri"/>
                <a:cs typeface="Calibri"/>
              </a:rPr>
              <a:t>&lt;img src="images/php.jpg"</a:t>
            </a:r>
            <a:r>
              <a:rPr sz="1400" b="1" spc="-40" dirty="0">
                <a:solidFill>
                  <a:schemeClr val="accent5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chemeClr val="accent5">
                    <a:lumMod val="75000"/>
                  </a:schemeClr>
                </a:solidFill>
                <a:latin typeface="Calibri"/>
                <a:cs typeface="Calibri"/>
              </a:rPr>
              <a:t>alt=""&gt;</a:t>
            </a:r>
          </a:p>
          <a:p>
            <a:pPr marL="12700">
              <a:lnSpc>
                <a:spcPct val="100000"/>
              </a:lnSpc>
              <a:spcBef>
                <a:spcPts val="330"/>
              </a:spcBef>
            </a:pPr>
            <a:r>
              <a:rPr sz="1400" b="1" spc="-5" dirty="0">
                <a:solidFill>
                  <a:schemeClr val="accent5">
                    <a:lumMod val="75000"/>
                  </a:schemeClr>
                </a:solidFill>
                <a:latin typeface="Calibri"/>
                <a:cs typeface="Calibri"/>
              </a:rPr>
              <a:t>&lt;img src="images/oikeacsharp.jpg"</a:t>
            </a:r>
            <a:r>
              <a:rPr sz="1400" b="1" spc="-25" dirty="0">
                <a:solidFill>
                  <a:schemeClr val="accent5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sz="1400" b="1" spc="-5" dirty="0">
                <a:solidFill>
                  <a:schemeClr val="accent5">
                    <a:lumMod val="75000"/>
                  </a:schemeClr>
                </a:solidFill>
                <a:latin typeface="Calibri"/>
                <a:cs typeface="Calibri"/>
              </a:rPr>
              <a:t>alt=""&gt;&lt;/p&gt;</a:t>
            </a:r>
            <a:endParaRPr sz="1400" b="1" dirty="0">
              <a:solidFill>
                <a:schemeClr val="accent5">
                  <a:lumMod val="75000"/>
                </a:schemeClr>
              </a:solidFill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sz="1400" b="1" spc="-5" dirty="0">
                <a:solidFill>
                  <a:schemeClr val="accent5">
                    <a:lumMod val="75000"/>
                  </a:schemeClr>
                </a:solidFill>
                <a:latin typeface="Calibri"/>
                <a:cs typeface="Calibri"/>
              </a:rPr>
              <a:t>&lt;figcaption&gt; Logot</a:t>
            </a:r>
            <a:r>
              <a:rPr sz="1400" b="1" spc="-55" dirty="0">
                <a:solidFill>
                  <a:schemeClr val="accent5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sz="1400" b="1" spc="-5" dirty="0">
                <a:solidFill>
                  <a:schemeClr val="accent5">
                    <a:lumMod val="75000"/>
                  </a:schemeClr>
                </a:solidFill>
                <a:latin typeface="Calibri"/>
                <a:cs typeface="Calibri"/>
              </a:rPr>
              <a:t>&lt;/figcaption&gt;</a:t>
            </a:r>
            <a:endParaRPr sz="1400" b="1" dirty="0">
              <a:solidFill>
                <a:schemeClr val="accent5">
                  <a:lumMod val="75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42669" y="4347750"/>
            <a:ext cx="69215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solidFill>
                  <a:schemeClr val="accent5">
                    <a:lumMod val="75000"/>
                  </a:schemeClr>
                </a:solidFill>
                <a:latin typeface="Calibri"/>
                <a:cs typeface="Calibri"/>
              </a:rPr>
              <a:t>&lt;</a:t>
            </a:r>
            <a:r>
              <a:rPr sz="1400" b="1" dirty="0">
                <a:solidFill>
                  <a:schemeClr val="accent5">
                    <a:lumMod val="75000"/>
                  </a:schemeClr>
                </a:solidFill>
                <a:latin typeface="Calibri"/>
                <a:cs typeface="Calibri"/>
              </a:rPr>
              <a:t>/</a:t>
            </a:r>
            <a:r>
              <a:rPr sz="1400" b="1" spc="-5" dirty="0">
                <a:solidFill>
                  <a:schemeClr val="accent5">
                    <a:lumMod val="75000"/>
                  </a:schemeClr>
                </a:solidFill>
                <a:latin typeface="Calibri"/>
                <a:cs typeface="Calibri"/>
              </a:rPr>
              <a:t>f</a:t>
            </a:r>
            <a:r>
              <a:rPr sz="1400" b="1" dirty="0">
                <a:solidFill>
                  <a:schemeClr val="accent5">
                    <a:lumMod val="75000"/>
                  </a:schemeClr>
                </a:solidFill>
                <a:latin typeface="Calibri"/>
                <a:cs typeface="Calibri"/>
              </a:rPr>
              <a:t>ig</a:t>
            </a:r>
            <a:r>
              <a:rPr sz="1400" b="1" spc="-10" dirty="0">
                <a:solidFill>
                  <a:schemeClr val="accent5">
                    <a:lumMod val="75000"/>
                  </a:schemeClr>
                </a:solidFill>
                <a:latin typeface="Calibri"/>
                <a:cs typeface="Calibri"/>
              </a:rPr>
              <a:t>u</a:t>
            </a:r>
            <a:r>
              <a:rPr sz="1400" b="1" spc="-25" dirty="0">
                <a:solidFill>
                  <a:schemeClr val="accent5">
                    <a:lumMod val="75000"/>
                  </a:schemeClr>
                </a:solidFill>
                <a:latin typeface="Calibri"/>
                <a:cs typeface="Calibri"/>
              </a:rPr>
              <a:t>r</a:t>
            </a:r>
            <a:r>
              <a:rPr sz="1400" b="1" dirty="0">
                <a:solidFill>
                  <a:schemeClr val="accent5">
                    <a:lumMod val="75000"/>
                  </a:schemeClr>
                </a:solidFill>
                <a:latin typeface="Calibri"/>
                <a:cs typeface="Calibri"/>
              </a:rPr>
              <a:t>e&gt;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734695" y="4958932"/>
            <a:ext cx="6047105" cy="15292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marR="163830" indent="-342900">
              <a:lnSpc>
                <a:spcPct val="100000"/>
              </a:lnSpc>
              <a:spcBef>
                <a:spcPts val="105"/>
              </a:spcBef>
              <a:buFont typeface="Calibri"/>
              <a:buChar char="•"/>
              <a:tabLst>
                <a:tab pos="355600" algn="l"/>
                <a:tab pos="356235" algn="l"/>
              </a:tabLst>
            </a:pPr>
            <a:r>
              <a:rPr sz="1600" b="1" spc="-10" dirty="0">
                <a:latin typeface="Calibri"/>
                <a:cs typeface="Calibri"/>
              </a:rPr>
              <a:t>Käyttö</a:t>
            </a:r>
            <a:r>
              <a:rPr sz="1600" spc="-10" dirty="0">
                <a:latin typeface="Calibri"/>
                <a:cs typeface="Calibri"/>
              </a:rPr>
              <a:t>: </a:t>
            </a:r>
            <a:r>
              <a:rPr sz="1600" spc="-5" dirty="0">
                <a:latin typeface="Calibri"/>
                <a:cs typeface="Calibri"/>
              </a:rPr>
              <a:t>kuville, </a:t>
            </a:r>
            <a:r>
              <a:rPr sz="1600" dirty="0">
                <a:latin typeface="Calibri"/>
                <a:cs typeface="Calibri"/>
              </a:rPr>
              <a:t>joihin </a:t>
            </a:r>
            <a:r>
              <a:rPr sz="1600" spc="-5" dirty="0">
                <a:latin typeface="Calibri"/>
                <a:cs typeface="Calibri"/>
              </a:rPr>
              <a:t>liittyy </a:t>
            </a:r>
            <a:r>
              <a:rPr sz="1600" spc="-10" dirty="0">
                <a:latin typeface="Calibri"/>
                <a:cs typeface="Calibri"/>
              </a:rPr>
              <a:t>kuvateksti, </a:t>
            </a:r>
            <a:r>
              <a:rPr sz="1600" spc="-5" dirty="0">
                <a:latin typeface="Calibri"/>
                <a:cs typeface="Calibri"/>
              </a:rPr>
              <a:t>usealle toisiinsa liittyvälle </a:t>
            </a:r>
            <a:r>
              <a:rPr sz="1600" spc="-10" dirty="0">
                <a:latin typeface="Calibri"/>
                <a:cs typeface="Calibri"/>
              </a:rPr>
              <a:t>kuvalle </a:t>
            </a:r>
            <a:r>
              <a:rPr sz="1600" spc="-5" dirty="0">
                <a:latin typeface="Calibri"/>
                <a:cs typeface="Calibri"/>
              </a:rPr>
              <a:t>jne. </a:t>
            </a:r>
            <a:r>
              <a:rPr lang="fi-FI" sz="1600" spc="-5" dirty="0" err="1">
                <a:latin typeface="Calibri"/>
                <a:cs typeface="Calibri"/>
              </a:rPr>
              <a:t>Si</a:t>
            </a:r>
            <a:r>
              <a:rPr sz="1600" spc="-5" dirty="0" err="1">
                <a:latin typeface="Calibri"/>
                <a:cs typeface="Calibri"/>
              </a:rPr>
              <a:t>lloin</a:t>
            </a:r>
            <a:r>
              <a:rPr sz="1600" spc="-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kun </a:t>
            </a:r>
            <a:r>
              <a:rPr sz="1600" spc="-5" dirty="0">
                <a:latin typeface="Calibri"/>
                <a:cs typeface="Calibri"/>
              </a:rPr>
              <a:t>voidaan </a:t>
            </a:r>
            <a:r>
              <a:rPr sz="1600" spc="-15" dirty="0">
                <a:latin typeface="Calibri"/>
                <a:cs typeface="Calibri"/>
              </a:rPr>
              <a:t>kuvat </a:t>
            </a:r>
            <a:r>
              <a:rPr sz="1600" spc="-10" dirty="0">
                <a:latin typeface="Calibri"/>
                <a:cs typeface="Calibri"/>
              </a:rPr>
              <a:t>sijoittaa </a:t>
            </a:r>
            <a:r>
              <a:rPr sz="1600" spc="-5" dirty="0">
                <a:latin typeface="Calibri"/>
                <a:cs typeface="Calibri"/>
              </a:rPr>
              <a:t>mihin tahansa </a:t>
            </a:r>
            <a:r>
              <a:rPr sz="1600" spc="-15" dirty="0">
                <a:latin typeface="Calibri"/>
                <a:cs typeface="Calibri"/>
              </a:rPr>
              <a:t>kohtaan</a:t>
            </a:r>
            <a:r>
              <a:rPr sz="1600" spc="16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sivua.</a:t>
            </a:r>
            <a:endParaRPr sz="1600" dirty="0">
              <a:latin typeface="Calibri"/>
              <a:cs typeface="Calibri"/>
            </a:endParaRPr>
          </a:p>
          <a:p>
            <a:pPr marL="355600" marR="5080" indent="-342900">
              <a:lnSpc>
                <a:spcPct val="100000"/>
              </a:lnSpc>
              <a:spcBef>
                <a:spcPts val="335"/>
              </a:spcBef>
              <a:buChar char="•"/>
              <a:tabLst>
                <a:tab pos="355600" algn="l"/>
                <a:tab pos="356235" algn="l"/>
              </a:tabLst>
            </a:pPr>
            <a:r>
              <a:rPr sz="1600" spc="-5" dirty="0">
                <a:latin typeface="Calibri"/>
                <a:cs typeface="Calibri"/>
              </a:rPr>
              <a:t>Sisältö </a:t>
            </a:r>
            <a:r>
              <a:rPr sz="1600" b="1" spc="-10" dirty="0">
                <a:latin typeface="Calibri"/>
                <a:cs typeface="Calibri"/>
              </a:rPr>
              <a:t>muodostaa lohkon</a:t>
            </a:r>
            <a:r>
              <a:rPr sz="1600" spc="-10" dirty="0">
                <a:latin typeface="Calibri"/>
                <a:cs typeface="Calibri"/>
              </a:rPr>
              <a:t>, jonka </a:t>
            </a:r>
            <a:r>
              <a:rPr sz="1600" spc="-5" dirty="0" err="1">
                <a:latin typeface="Calibri"/>
                <a:cs typeface="Calibri"/>
              </a:rPr>
              <a:t>ympärillä</a:t>
            </a:r>
            <a:r>
              <a:rPr sz="1600" spc="-5" dirty="0">
                <a:latin typeface="Calibri"/>
                <a:cs typeface="Calibri"/>
              </a:rPr>
              <a:t> </a:t>
            </a:r>
            <a:r>
              <a:rPr lang="fi-FI" sz="1600" spc="-5" dirty="0">
                <a:latin typeface="Calibri"/>
                <a:cs typeface="Calibri"/>
              </a:rPr>
              <a:t>o</a:t>
            </a:r>
            <a:r>
              <a:rPr sz="1600" dirty="0">
                <a:latin typeface="Calibri"/>
                <a:cs typeface="Calibri"/>
              </a:rPr>
              <a:t>n </a:t>
            </a:r>
            <a:r>
              <a:rPr sz="1600" spc="-5" dirty="0">
                <a:latin typeface="Calibri"/>
                <a:cs typeface="Calibri"/>
              </a:rPr>
              <a:t>tyhjää </a:t>
            </a:r>
            <a:r>
              <a:rPr sz="1600" dirty="0">
                <a:latin typeface="Calibri"/>
                <a:cs typeface="Calibri"/>
              </a:rPr>
              <a:t>tilaa. </a:t>
            </a:r>
            <a:r>
              <a:rPr sz="1600" b="1" spc="-5" dirty="0">
                <a:latin typeface="Calibri"/>
                <a:cs typeface="Calibri"/>
              </a:rPr>
              <a:t>Figcaption </a:t>
            </a:r>
            <a:r>
              <a:rPr sz="1600" b="1" spc="-10" dirty="0">
                <a:latin typeface="Calibri"/>
                <a:cs typeface="Calibri"/>
              </a:rPr>
              <a:t>–elementti  muodostaa </a:t>
            </a:r>
            <a:r>
              <a:rPr sz="1600" b="1" spc="-5" dirty="0">
                <a:latin typeface="Calibri"/>
                <a:cs typeface="Calibri"/>
              </a:rPr>
              <a:t>oman </a:t>
            </a:r>
            <a:r>
              <a:rPr sz="1600" b="1" spc="-10" dirty="0">
                <a:latin typeface="Calibri"/>
                <a:cs typeface="Calibri"/>
              </a:rPr>
              <a:t>lohkon. </a:t>
            </a:r>
            <a:r>
              <a:rPr sz="1600" spc="-5" dirty="0">
                <a:latin typeface="Calibri"/>
                <a:cs typeface="Calibri"/>
              </a:rPr>
              <a:t>Muu muotoilu on </a:t>
            </a:r>
            <a:r>
              <a:rPr sz="1600" spc="-15" dirty="0">
                <a:latin typeface="Calibri"/>
                <a:cs typeface="Calibri"/>
              </a:rPr>
              <a:t>asetettava </a:t>
            </a:r>
            <a:r>
              <a:rPr sz="1600" spc="-5" dirty="0">
                <a:latin typeface="Calibri"/>
                <a:cs typeface="Calibri"/>
              </a:rPr>
              <a:t>erikseen </a:t>
            </a:r>
            <a:r>
              <a:rPr sz="1600" dirty="0">
                <a:latin typeface="Calibri"/>
                <a:cs typeface="Calibri"/>
              </a:rPr>
              <a:t>esim </a:t>
            </a:r>
            <a:r>
              <a:rPr sz="1600" spc="-5" dirty="0">
                <a:latin typeface="Calibri"/>
                <a:cs typeface="Calibri"/>
              </a:rPr>
              <a:t>CSS  tiedostossa.</a:t>
            </a:r>
            <a:endParaRPr sz="1600" dirty="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781800" y="659889"/>
            <a:ext cx="2249805" cy="3060453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0" tIns="38735" rIns="0" bIns="0" rtlCol="0">
            <a:spAutoFit/>
          </a:bodyPr>
          <a:lstStyle/>
          <a:p>
            <a:pPr marL="89535">
              <a:lnSpc>
                <a:spcPct val="100000"/>
              </a:lnSpc>
              <a:spcBef>
                <a:spcPts val="305"/>
              </a:spcBef>
            </a:pPr>
            <a:r>
              <a:rPr sz="1600" b="1" spc="-5" dirty="0">
                <a:latin typeface="Calibri" panose="020F0502020204030204" pitchFamily="34" charset="0"/>
                <a:cs typeface="Calibri" panose="020F0502020204030204" pitchFamily="34" charset="0"/>
              </a:rPr>
              <a:t>CSS:</a:t>
            </a:r>
            <a:endParaRPr sz="16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89535" marR="78740">
              <a:lnSpc>
                <a:spcPct val="100000"/>
              </a:lnSpc>
              <a:spcBef>
                <a:spcPts val="380"/>
              </a:spcBef>
            </a:pPr>
            <a:r>
              <a:rPr sz="1600" spc="-5" dirty="0">
                <a:latin typeface="Calibri" panose="020F0502020204030204" pitchFamily="34" charset="0"/>
                <a:cs typeface="Calibri" panose="020F0502020204030204" pitchFamily="34" charset="0"/>
              </a:rPr>
              <a:t>Lohko, jolla on 1  em:n reunus </a:t>
            </a:r>
            <a:r>
              <a:rPr sz="1600" spc="-10" dirty="0">
                <a:latin typeface="Calibri" panose="020F0502020204030204" pitchFamily="34" charset="0"/>
                <a:cs typeface="Calibri" panose="020F0502020204030204" pitchFamily="34" charset="0"/>
              </a:rPr>
              <a:t>yllä </a:t>
            </a:r>
            <a:r>
              <a:rPr sz="1600" spc="-5" dirty="0">
                <a:latin typeface="Calibri" panose="020F0502020204030204" pitchFamily="34" charset="0"/>
                <a:cs typeface="Calibri" panose="020F0502020204030204" pitchFamily="34" charset="0"/>
              </a:rPr>
              <a:t>ja  alla sekä 40 px:n  reunus vasemmalla  ja</a:t>
            </a:r>
            <a:r>
              <a:rPr sz="1600" spc="-75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1600" spc="-5" dirty="0">
                <a:latin typeface="Calibri" panose="020F0502020204030204" pitchFamily="34" charset="0"/>
                <a:cs typeface="Calibri" panose="020F0502020204030204" pitchFamily="34" charset="0"/>
              </a:rPr>
              <a:t>oikealla</a:t>
            </a:r>
            <a:endParaRPr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32434">
              <a:lnSpc>
                <a:spcPct val="100000"/>
              </a:lnSpc>
              <a:spcBef>
                <a:spcPts val="325"/>
              </a:spcBef>
            </a:pPr>
            <a:r>
              <a:rPr sz="1400" dirty="0">
                <a:latin typeface="Consolas" panose="020B0609020204030204" pitchFamily="49" charset="0"/>
                <a:cs typeface="Arial"/>
              </a:rPr>
              <a:t>Figure</a:t>
            </a:r>
          </a:p>
          <a:p>
            <a:pPr marL="432434">
              <a:lnSpc>
                <a:spcPct val="100000"/>
              </a:lnSpc>
              <a:spcBef>
                <a:spcPts val="330"/>
              </a:spcBef>
            </a:pPr>
            <a:r>
              <a:rPr sz="1400" dirty="0">
                <a:latin typeface="Consolas" panose="020B0609020204030204" pitchFamily="49" charset="0"/>
                <a:cs typeface="Arial"/>
              </a:rPr>
              <a:t>{</a:t>
            </a:r>
          </a:p>
          <a:p>
            <a:pPr marL="432434">
              <a:lnSpc>
                <a:spcPct val="100000"/>
              </a:lnSpc>
              <a:spcBef>
                <a:spcPts val="330"/>
              </a:spcBef>
            </a:pPr>
            <a:r>
              <a:rPr sz="1400" spc="-5" dirty="0">
                <a:latin typeface="Consolas" panose="020B0609020204030204" pitchFamily="49" charset="0"/>
                <a:cs typeface="Arial"/>
              </a:rPr>
              <a:t>display:</a:t>
            </a:r>
            <a:r>
              <a:rPr sz="1400" spc="-65" dirty="0">
                <a:latin typeface="Consolas" panose="020B0609020204030204" pitchFamily="49" charset="0"/>
                <a:cs typeface="Arial"/>
              </a:rPr>
              <a:t> </a:t>
            </a:r>
            <a:r>
              <a:rPr sz="1400" dirty="0">
                <a:latin typeface="Consolas" panose="020B0609020204030204" pitchFamily="49" charset="0"/>
                <a:cs typeface="Arial"/>
              </a:rPr>
              <a:t>block;</a:t>
            </a:r>
          </a:p>
          <a:p>
            <a:pPr marL="432434" marR="511175">
              <a:lnSpc>
                <a:spcPct val="100000"/>
              </a:lnSpc>
              <a:spcBef>
                <a:spcPts val="334"/>
              </a:spcBef>
            </a:pPr>
            <a:r>
              <a:rPr sz="1400" spc="-5" dirty="0">
                <a:latin typeface="Consolas" panose="020B0609020204030204" pitchFamily="49" charset="0"/>
                <a:cs typeface="Arial"/>
              </a:rPr>
              <a:t>margin;</a:t>
            </a:r>
            <a:r>
              <a:rPr sz="1400" spc="-80" dirty="0">
                <a:latin typeface="Consolas" panose="020B0609020204030204" pitchFamily="49" charset="0"/>
                <a:cs typeface="Arial"/>
              </a:rPr>
              <a:t> </a:t>
            </a:r>
            <a:r>
              <a:rPr sz="1400" dirty="0">
                <a:latin typeface="Consolas" panose="020B0609020204030204" pitchFamily="49" charset="0"/>
                <a:cs typeface="Arial"/>
              </a:rPr>
              <a:t>1em  </a:t>
            </a:r>
            <a:r>
              <a:rPr sz="1400" spc="-5" dirty="0">
                <a:latin typeface="Consolas" panose="020B0609020204030204" pitchFamily="49" charset="0"/>
                <a:cs typeface="Arial"/>
              </a:rPr>
              <a:t>40px;</a:t>
            </a:r>
            <a:endParaRPr sz="1400" dirty="0">
              <a:latin typeface="Consolas" panose="020B0609020204030204" pitchFamily="49" charset="0"/>
              <a:cs typeface="Arial"/>
            </a:endParaRPr>
          </a:p>
          <a:p>
            <a:pPr marL="432434">
              <a:lnSpc>
                <a:spcPct val="100000"/>
              </a:lnSpc>
              <a:spcBef>
                <a:spcPts val="335"/>
              </a:spcBef>
            </a:pPr>
            <a:r>
              <a:rPr lang="fi-FI" sz="1400" dirty="0">
                <a:latin typeface="Consolas" panose="020B0609020204030204" pitchFamily="49" charset="0"/>
                <a:cs typeface="Arial"/>
              </a:rPr>
              <a:t>}</a:t>
            </a:r>
          </a:p>
          <a:p>
            <a:pPr marL="432434">
              <a:lnSpc>
                <a:spcPct val="100000"/>
              </a:lnSpc>
              <a:spcBef>
                <a:spcPts val="335"/>
              </a:spcBef>
            </a:pPr>
            <a:endParaRPr sz="1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109331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4400" y="644176"/>
            <a:ext cx="6813804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Figcaption, </a:t>
            </a:r>
            <a:r>
              <a:rPr spc="-15" dirty="0"/>
              <a:t>kuvituksen</a:t>
            </a:r>
            <a:r>
              <a:rPr spc="-90" dirty="0"/>
              <a:t> </a:t>
            </a:r>
            <a:r>
              <a:rPr spc="-10" dirty="0"/>
              <a:t>selitys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09600" y="1520190"/>
            <a:ext cx="7866380" cy="3846951"/>
          </a:xfrm>
          <a:prstGeom prst="rect">
            <a:avLst/>
          </a:prstGeom>
        </p:spPr>
        <p:txBody>
          <a:bodyPr vert="horz" wrap="square" lIns="0" tIns="92710" rIns="0" bIns="0" rtlCol="0">
            <a:spAutoFit/>
          </a:bodyPr>
          <a:lstStyle/>
          <a:p>
            <a:pPr marL="355600" marR="101600" indent="-342900">
              <a:lnSpc>
                <a:spcPct val="80000"/>
              </a:lnSpc>
              <a:spcBef>
                <a:spcPts val="730"/>
              </a:spcBef>
              <a:buFont typeface="Calibri"/>
              <a:buChar char="•"/>
              <a:tabLst>
                <a:tab pos="355600" algn="l"/>
                <a:tab pos="356235" algn="l"/>
              </a:tabLst>
            </a:pPr>
            <a:r>
              <a:rPr sz="2000" b="1" spc="-5" dirty="0">
                <a:latin typeface="Calibri"/>
                <a:cs typeface="Calibri"/>
              </a:rPr>
              <a:t>Merkitys</a:t>
            </a:r>
            <a:r>
              <a:rPr sz="2000" spc="-5" dirty="0">
                <a:latin typeface="Calibri"/>
                <a:cs typeface="Calibri"/>
              </a:rPr>
              <a:t>: </a:t>
            </a:r>
            <a:r>
              <a:rPr sz="2000" dirty="0">
                <a:latin typeface="Calibri"/>
                <a:cs typeface="Calibri"/>
              </a:rPr>
              <a:t>esim. </a:t>
            </a:r>
            <a:r>
              <a:rPr sz="2000" spc="-15" dirty="0">
                <a:latin typeface="Calibri"/>
                <a:cs typeface="Calibri"/>
              </a:rPr>
              <a:t>kuvateksteille </a:t>
            </a:r>
            <a:r>
              <a:rPr sz="2000" spc="-5" dirty="0">
                <a:latin typeface="Calibri"/>
                <a:cs typeface="Calibri"/>
              </a:rPr>
              <a:t>ja </a:t>
            </a:r>
            <a:r>
              <a:rPr sz="2000" spc="-15" dirty="0">
                <a:latin typeface="Calibri"/>
                <a:cs typeface="Calibri"/>
              </a:rPr>
              <a:t>vastaaville. </a:t>
            </a:r>
            <a:endParaRPr lang="fi-FI" sz="2000" spc="-15" dirty="0">
              <a:latin typeface="Calibri"/>
              <a:cs typeface="Calibri"/>
            </a:endParaRPr>
          </a:p>
          <a:p>
            <a:pPr marL="355600" marR="101600" indent="-342900">
              <a:lnSpc>
                <a:spcPct val="80000"/>
              </a:lnSpc>
              <a:spcBef>
                <a:spcPts val="730"/>
              </a:spcBef>
              <a:buFont typeface="Calibri"/>
              <a:buChar char="•"/>
              <a:tabLst>
                <a:tab pos="355600" algn="l"/>
                <a:tab pos="356235" algn="l"/>
              </a:tabLst>
            </a:pPr>
            <a:r>
              <a:rPr sz="2000" dirty="0" err="1">
                <a:latin typeface="Calibri"/>
                <a:cs typeface="Calibri"/>
              </a:rPr>
              <a:t>esim</a:t>
            </a:r>
            <a:r>
              <a:rPr sz="2000" dirty="0">
                <a:latin typeface="Calibri"/>
                <a:cs typeface="Calibri"/>
              </a:rPr>
              <a:t>.</a:t>
            </a:r>
          </a:p>
          <a:p>
            <a:pPr marL="927100">
              <a:lnSpc>
                <a:spcPct val="100000"/>
              </a:lnSpc>
            </a:pPr>
            <a:r>
              <a:rPr sz="2400" b="1" spc="-5" dirty="0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  <a:cs typeface="Calibri"/>
              </a:rPr>
              <a:t>&lt;figcaption&gt; </a:t>
            </a:r>
            <a:r>
              <a:rPr sz="2400" b="1" spc="-10" dirty="0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  <a:cs typeface="Calibri"/>
              </a:rPr>
              <a:t>Logot</a:t>
            </a:r>
            <a:r>
              <a:rPr sz="2400" b="1" spc="-50" dirty="0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  <a:cs typeface="Calibri"/>
              </a:rPr>
              <a:t> </a:t>
            </a:r>
            <a:r>
              <a:rPr sz="2400" b="1" spc="-5" dirty="0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  <a:cs typeface="Calibri"/>
              </a:rPr>
              <a:t>&lt;/</a:t>
            </a:r>
            <a:r>
              <a:rPr sz="2400" b="1" spc="-5" dirty="0" err="1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  <a:cs typeface="Calibri"/>
              </a:rPr>
              <a:t>figcaption</a:t>
            </a:r>
            <a:r>
              <a:rPr sz="2400" b="1" spc="-5" dirty="0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  <a:cs typeface="Calibri"/>
              </a:rPr>
              <a:t>&gt;</a:t>
            </a:r>
            <a:endParaRPr lang="fi-FI" sz="2400" b="1" spc="-5" dirty="0">
              <a:solidFill>
                <a:schemeClr val="tx2">
                  <a:lumMod val="50000"/>
                </a:schemeClr>
              </a:solidFill>
              <a:latin typeface="Consolas" panose="020B0609020204030204" pitchFamily="49" charset="0"/>
              <a:cs typeface="Calibri"/>
            </a:endParaRPr>
          </a:p>
          <a:p>
            <a:pPr marL="927100">
              <a:lnSpc>
                <a:spcPct val="100000"/>
              </a:lnSpc>
            </a:pPr>
            <a:endParaRPr sz="2400" b="1" dirty="0">
              <a:solidFill>
                <a:schemeClr val="tx2">
                  <a:lumMod val="50000"/>
                </a:schemeClr>
              </a:solidFill>
              <a:latin typeface="Consolas" panose="020B0609020204030204" pitchFamily="49" charset="0"/>
              <a:cs typeface="Calibri"/>
            </a:endParaRPr>
          </a:p>
          <a:p>
            <a:pPr marL="355600" marR="5080" indent="-342900">
              <a:lnSpc>
                <a:spcPct val="80000"/>
              </a:lnSpc>
              <a:spcBef>
                <a:spcPts val="625"/>
              </a:spcBef>
              <a:buChar char="•"/>
              <a:tabLst>
                <a:tab pos="355600" algn="l"/>
                <a:tab pos="356235" algn="l"/>
              </a:tabLst>
            </a:pPr>
            <a:r>
              <a:rPr sz="2000" spc="-5" dirty="0">
                <a:latin typeface="Calibri"/>
                <a:cs typeface="Calibri"/>
              </a:rPr>
              <a:t>Figcaption-elementtiä </a:t>
            </a:r>
            <a:r>
              <a:rPr sz="2000" spc="-20" dirty="0">
                <a:latin typeface="Calibri"/>
                <a:cs typeface="Calibri"/>
              </a:rPr>
              <a:t>käytetään </a:t>
            </a:r>
            <a:r>
              <a:rPr sz="2000" b="1" spc="-10" dirty="0">
                <a:latin typeface="Calibri"/>
                <a:cs typeface="Calibri"/>
              </a:rPr>
              <a:t>figure </a:t>
            </a:r>
            <a:r>
              <a:rPr sz="2000" b="1" spc="-5" dirty="0">
                <a:latin typeface="Calibri"/>
                <a:cs typeface="Calibri"/>
              </a:rPr>
              <a:t>elementin </a:t>
            </a:r>
            <a:r>
              <a:rPr sz="2000" b="1" spc="-5" dirty="0" err="1">
                <a:latin typeface="Calibri"/>
                <a:cs typeface="Calibri"/>
              </a:rPr>
              <a:t>sisällä</a:t>
            </a:r>
            <a:r>
              <a:rPr sz="2000" b="1" spc="-5" dirty="0">
                <a:latin typeface="Calibri"/>
                <a:cs typeface="Calibri"/>
              </a:rPr>
              <a:t> </a:t>
            </a:r>
            <a:r>
              <a:rPr sz="2000" spc="-10" dirty="0" err="1">
                <a:latin typeface="Calibri"/>
                <a:cs typeface="Calibri"/>
              </a:rPr>
              <a:t>ilmoittamaan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b="1" spc="-10" dirty="0">
                <a:latin typeface="Calibri"/>
                <a:cs typeface="Calibri"/>
              </a:rPr>
              <a:t>kuvitukseen liittyvä</a:t>
            </a:r>
            <a:r>
              <a:rPr sz="2000" b="1" spc="40" dirty="0">
                <a:latin typeface="Calibri"/>
                <a:cs typeface="Calibri"/>
              </a:rPr>
              <a:t> </a:t>
            </a:r>
            <a:r>
              <a:rPr sz="2000" b="1" spc="-15" dirty="0">
                <a:latin typeface="Calibri"/>
                <a:cs typeface="Calibri"/>
              </a:rPr>
              <a:t>selitysteksti</a:t>
            </a:r>
            <a:r>
              <a:rPr sz="2000" spc="-15" dirty="0">
                <a:latin typeface="Calibri"/>
                <a:cs typeface="Calibri"/>
              </a:rPr>
              <a:t>.</a:t>
            </a:r>
            <a:endParaRPr sz="2000" dirty="0">
              <a:latin typeface="Calibri"/>
              <a:cs typeface="Calibri"/>
            </a:endParaRPr>
          </a:p>
          <a:p>
            <a:pPr marL="355600" indent="-342900">
              <a:lnSpc>
                <a:spcPts val="2810"/>
              </a:lnSpc>
              <a:buChar char="•"/>
              <a:tabLst>
                <a:tab pos="355600" algn="l"/>
                <a:tab pos="356235" algn="l"/>
              </a:tabLst>
            </a:pPr>
            <a:r>
              <a:rPr sz="2000" spc="-5" dirty="0">
                <a:latin typeface="Calibri"/>
                <a:cs typeface="Calibri"/>
              </a:rPr>
              <a:t>Sen </a:t>
            </a:r>
            <a:r>
              <a:rPr sz="2000" dirty="0">
                <a:latin typeface="Calibri"/>
                <a:cs typeface="Calibri"/>
              </a:rPr>
              <a:t>tulee </a:t>
            </a:r>
            <a:r>
              <a:rPr sz="2000" b="1" spc="-10" dirty="0">
                <a:latin typeface="Calibri"/>
                <a:cs typeface="Calibri"/>
              </a:rPr>
              <a:t>sijaita </a:t>
            </a:r>
            <a:r>
              <a:rPr sz="2000" b="1" spc="-25" dirty="0">
                <a:latin typeface="Calibri"/>
                <a:cs typeface="Calibri"/>
              </a:rPr>
              <a:t>joko </a:t>
            </a:r>
            <a:r>
              <a:rPr sz="2000" b="1" spc="-5" dirty="0">
                <a:latin typeface="Calibri"/>
                <a:cs typeface="Calibri"/>
              </a:rPr>
              <a:t>figure-elementin sisällön alussa</a:t>
            </a:r>
            <a:r>
              <a:rPr sz="2000" b="1" spc="-25" dirty="0">
                <a:latin typeface="Calibri"/>
                <a:cs typeface="Calibri"/>
              </a:rPr>
              <a:t> </a:t>
            </a:r>
            <a:r>
              <a:rPr sz="2000" b="1" spc="-15" dirty="0">
                <a:latin typeface="Calibri"/>
                <a:cs typeface="Calibri"/>
              </a:rPr>
              <a:t>tai</a:t>
            </a:r>
            <a:endParaRPr sz="2000" b="1" dirty="0">
              <a:latin typeface="Calibri"/>
              <a:cs typeface="Calibri"/>
            </a:endParaRPr>
          </a:p>
          <a:p>
            <a:pPr marL="355600">
              <a:lnSpc>
                <a:spcPts val="2810"/>
              </a:lnSpc>
            </a:pPr>
            <a:r>
              <a:rPr sz="2000" b="1" spc="-5" dirty="0">
                <a:latin typeface="Calibri"/>
                <a:cs typeface="Calibri"/>
              </a:rPr>
              <a:t>sen </a:t>
            </a:r>
            <a:r>
              <a:rPr sz="2000" b="1" dirty="0">
                <a:latin typeface="Calibri"/>
                <a:cs typeface="Calibri"/>
              </a:rPr>
              <a:t>lopussa</a:t>
            </a:r>
            <a:r>
              <a:rPr sz="2000" dirty="0">
                <a:latin typeface="Calibri"/>
                <a:cs typeface="Calibri"/>
              </a:rPr>
              <a:t>. </a:t>
            </a:r>
            <a:r>
              <a:rPr sz="2000" spc="-5" dirty="0">
                <a:latin typeface="Calibri"/>
                <a:cs typeface="Calibri"/>
              </a:rPr>
              <a:t>(yleensä</a:t>
            </a:r>
            <a:r>
              <a:rPr sz="2000" spc="-10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lopussa)</a:t>
            </a:r>
          </a:p>
          <a:p>
            <a:pPr marL="355600" marR="61594" indent="-342900">
              <a:lnSpc>
                <a:spcPct val="80000"/>
              </a:lnSpc>
              <a:spcBef>
                <a:spcPts val="620"/>
              </a:spcBef>
              <a:buChar char="•"/>
              <a:tabLst>
                <a:tab pos="355600" algn="l"/>
                <a:tab pos="356235" algn="l"/>
              </a:tabLst>
            </a:pPr>
            <a:r>
              <a:rPr sz="2000" spc="-5" dirty="0">
                <a:latin typeface="Calibri"/>
                <a:cs typeface="Calibri"/>
              </a:rPr>
              <a:t>Yhdessä figure-elementissä saa olla </a:t>
            </a:r>
            <a:r>
              <a:rPr sz="2000" spc="-15" dirty="0">
                <a:latin typeface="Calibri"/>
                <a:cs typeface="Calibri"/>
              </a:rPr>
              <a:t>vain </a:t>
            </a:r>
            <a:r>
              <a:rPr sz="2000" b="1" spc="-10" dirty="0">
                <a:latin typeface="Calibri"/>
                <a:cs typeface="Calibri"/>
              </a:rPr>
              <a:t>yksi figcaption-  </a:t>
            </a:r>
            <a:r>
              <a:rPr sz="2000" b="1" spc="-5" dirty="0">
                <a:latin typeface="Calibri"/>
                <a:cs typeface="Calibri"/>
              </a:rPr>
              <a:t>elementti</a:t>
            </a:r>
            <a:r>
              <a:rPr sz="2000" spc="-5" dirty="0">
                <a:latin typeface="Calibri"/>
                <a:cs typeface="Calibri"/>
              </a:rPr>
              <a:t>.</a:t>
            </a:r>
            <a:endParaRPr sz="2000" dirty="0">
              <a:latin typeface="Calibri"/>
              <a:cs typeface="Calibri"/>
            </a:endParaRPr>
          </a:p>
          <a:p>
            <a:pPr marL="355600" marR="481965" indent="-342900">
              <a:lnSpc>
                <a:spcPct val="80000"/>
              </a:lnSpc>
              <a:spcBef>
                <a:spcPts val="620"/>
              </a:spcBef>
              <a:buChar char="•"/>
              <a:tabLst>
                <a:tab pos="355600" algn="l"/>
                <a:tab pos="356235" algn="l"/>
              </a:tabLst>
            </a:pPr>
            <a:r>
              <a:rPr sz="2000" b="1" spc="-5" dirty="0">
                <a:latin typeface="Calibri"/>
                <a:cs typeface="Calibri"/>
              </a:rPr>
              <a:t>Elementin muotoilu jää </a:t>
            </a:r>
            <a:r>
              <a:rPr sz="2000" b="1" dirty="0">
                <a:latin typeface="Calibri"/>
                <a:cs typeface="Calibri"/>
              </a:rPr>
              <a:t>css-tyylien </a:t>
            </a:r>
            <a:r>
              <a:rPr sz="2000" b="1" spc="-20" dirty="0">
                <a:latin typeface="Calibri"/>
                <a:cs typeface="Calibri"/>
              </a:rPr>
              <a:t>tehtäväksi</a:t>
            </a:r>
            <a:r>
              <a:rPr sz="2000" spc="-20" dirty="0">
                <a:latin typeface="Calibri"/>
                <a:cs typeface="Calibri"/>
              </a:rPr>
              <a:t>: </a:t>
            </a:r>
            <a:r>
              <a:rPr sz="2000" spc="-10" dirty="0">
                <a:latin typeface="Calibri"/>
                <a:cs typeface="Calibri"/>
              </a:rPr>
              <a:t>figure  elementti voidaan </a:t>
            </a:r>
            <a:r>
              <a:rPr sz="2000" spc="-5" dirty="0">
                <a:latin typeface="Calibri"/>
                <a:cs typeface="Calibri"/>
              </a:rPr>
              <a:t>määritellä </a:t>
            </a:r>
            <a:r>
              <a:rPr sz="2000" spc="-20" dirty="0">
                <a:latin typeface="Calibri"/>
                <a:cs typeface="Calibri"/>
              </a:rPr>
              <a:t>taulukoksi </a:t>
            </a:r>
            <a:r>
              <a:rPr sz="2000" spc="-5" dirty="0">
                <a:latin typeface="Calibri"/>
                <a:cs typeface="Calibri"/>
              </a:rPr>
              <a:t>ja sen sisällä  </a:t>
            </a:r>
            <a:r>
              <a:rPr sz="2000" spc="-15" dirty="0">
                <a:latin typeface="Calibri"/>
                <a:cs typeface="Calibri"/>
              </a:rPr>
              <a:t>oleva </a:t>
            </a:r>
            <a:r>
              <a:rPr sz="2000" spc="-5" dirty="0">
                <a:latin typeface="Calibri"/>
                <a:cs typeface="Calibri"/>
              </a:rPr>
              <a:t>img-elementti </a:t>
            </a:r>
            <a:r>
              <a:rPr sz="2000" spc="-20" dirty="0">
                <a:latin typeface="Calibri"/>
                <a:cs typeface="Calibri"/>
              </a:rPr>
              <a:t>taulukon </a:t>
            </a:r>
            <a:r>
              <a:rPr sz="2000" spc="-10" dirty="0">
                <a:latin typeface="Calibri"/>
                <a:cs typeface="Calibri"/>
              </a:rPr>
              <a:t>soluksi, figcaption-  elementti taas </a:t>
            </a:r>
            <a:r>
              <a:rPr sz="2000" spc="-20" dirty="0">
                <a:latin typeface="Calibri"/>
                <a:cs typeface="Calibri"/>
              </a:rPr>
              <a:t>taulukon</a:t>
            </a:r>
            <a:r>
              <a:rPr sz="2000" spc="25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selitystekstiksi.</a:t>
            </a:r>
            <a:endParaRPr sz="20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462617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753844"/>
            <a:ext cx="5837683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0" dirty="0">
                <a:solidFill>
                  <a:schemeClr val="tx1"/>
                </a:solidFill>
                <a:latin typeface="+mn-lt"/>
              </a:rPr>
              <a:t>Upotettu</a:t>
            </a:r>
            <a:r>
              <a:rPr spc="-60" dirty="0">
                <a:solidFill>
                  <a:schemeClr val="tx1"/>
                </a:solidFill>
                <a:latin typeface="+mn-lt"/>
              </a:rPr>
              <a:t> </a:t>
            </a:r>
            <a:r>
              <a:rPr spc="-10" dirty="0">
                <a:solidFill>
                  <a:schemeClr val="tx1"/>
                </a:solidFill>
                <a:latin typeface="+mn-lt"/>
              </a:rPr>
              <a:t>sisältö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spc="-5" dirty="0"/>
              <a:t>Merja</a:t>
            </a:r>
            <a:r>
              <a:rPr spc="-75" dirty="0"/>
              <a:t> </a:t>
            </a:r>
            <a:r>
              <a:rPr spc="-5" dirty="0"/>
              <a:t>Marin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8425">
              <a:lnSpc>
                <a:spcPts val="1650"/>
              </a:lnSpc>
            </a:pPr>
            <a:fld id="{81D60167-4931-47E6-BA6A-407CBD079E47}" type="slidenum">
              <a:rPr dirty="0"/>
              <a:t>22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846927" y="1474684"/>
            <a:ext cx="3815079" cy="4629472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355600" marR="919480" indent="-342900">
              <a:lnSpc>
                <a:spcPts val="3020"/>
              </a:lnSpc>
              <a:spcBef>
                <a:spcPts val="480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b="1" spc="-10" dirty="0">
                <a:latin typeface="Calibri"/>
                <a:cs typeface="Calibri"/>
              </a:rPr>
              <a:t>Upotetun </a:t>
            </a:r>
            <a:r>
              <a:rPr sz="2400" b="1" spc="-10" dirty="0" err="1">
                <a:latin typeface="Calibri"/>
                <a:cs typeface="Calibri"/>
              </a:rPr>
              <a:t>sisällön</a:t>
            </a:r>
            <a:r>
              <a:rPr sz="2400" b="1" spc="-10" dirty="0">
                <a:latin typeface="Calibri"/>
                <a:cs typeface="Calibri"/>
              </a:rPr>
              <a:t>  </a:t>
            </a:r>
            <a:r>
              <a:rPr sz="2400" b="1" spc="-15" dirty="0" err="1">
                <a:latin typeface="Calibri"/>
                <a:cs typeface="Calibri"/>
              </a:rPr>
              <a:t>elementtejä</a:t>
            </a:r>
            <a:endParaRPr lang="fi-FI" sz="2400" b="1" spc="-15" dirty="0">
              <a:latin typeface="Calibri"/>
              <a:cs typeface="Calibri"/>
            </a:endParaRPr>
          </a:p>
          <a:p>
            <a:pPr marL="355600" marR="919480" indent="-342900">
              <a:lnSpc>
                <a:spcPts val="3020"/>
              </a:lnSpc>
              <a:spcBef>
                <a:spcPts val="480"/>
              </a:spcBef>
              <a:buChar char="•"/>
              <a:tabLst>
                <a:tab pos="355600" algn="l"/>
                <a:tab pos="356235" algn="l"/>
              </a:tabLst>
            </a:pPr>
            <a:endParaRPr sz="2400" b="1" dirty="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290"/>
              </a:spcBef>
              <a:buFont typeface="Calibri"/>
              <a:buChar char="•"/>
              <a:tabLst>
                <a:tab pos="355600" algn="l"/>
                <a:tab pos="356235" algn="l"/>
              </a:tabLst>
            </a:pPr>
            <a:r>
              <a:rPr sz="2400" b="1" spc="-5" dirty="0">
                <a:latin typeface="Consolas" panose="020B0609020204030204" pitchFamily="49" charset="0"/>
                <a:cs typeface="Calibri"/>
              </a:rPr>
              <a:t>Img</a:t>
            </a:r>
            <a:r>
              <a:rPr sz="2400" b="1" spc="-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– </a:t>
            </a:r>
            <a:r>
              <a:rPr sz="2400" spc="-25" dirty="0">
                <a:latin typeface="Calibri"/>
                <a:cs typeface="Calibri"/>
              </a:rPr>
              <a:t>kuvan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upotus</a:t>
            </a:r>
            <a:endParaRPr sz="2400" dirty="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335"/>
              </a:spcBef>
              <a:buFont typeface="Calibri"/>
              <a:buChar char="•"/>
              <a:tabLst>
                <a:tab pos="355600" algn="l"/>
                <a:tab pos="356235" algn="l"/>
              </a:tabLst>
            </a:pPr>
            <a:r>
              <a:rPr sz="2400" b="1" spc="-5" dirty="0">
                <a:latin typeface="Consolas" panose="020B0609020204030204" pitchFamily="49" charset="0"/>
                <a:cs typeface="Calibri"/>
              </a:rPr>
              <a:t>Iframe</a:t>
            </a:r>
            <a:r>
              <a:rPr sz="2400" b="1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– </a:t>
            </a:r>
            <a:r>
              <a:rPr sz="2400" spc="-10" dirty="0">
                <a:latin typeface="Calibri"/>
                <a:cs typeface="Calibri"/>
              </a:rPr>
              <a:t>sivun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upotus</a:t>
            </a:r>
            <a:endParaRPr sz="2400" dirty="0">
              <a:latin typeface="Calibri"/>
              <a:cs typeface="Calibri"/>
            </a:endParaRPr>
          </a:p>
          <a:p>
            <a:pPr marL="355600" indent="-342900">
              <a:lnSpc>
                <a:spcPts val="3190"/>
              </a:lnSpc>
              <a:spcBef>
                <a:spcPts val="334"/>
              </a:spcBef>
              <a:buFont typeface="Calibri"/>
              <a:buChar char="•"/>
              <a:tabLst>
                <a:tab pos="355600" algn="l"/>
                <a:tab pos="356235" algn="l"/>
              </a:tabLst>
            </a:pPr>
            <a:r>
              <a:rPr sz="2400" b="1" spc="-5" dirty="0">
                <a:latin typeface="Consolas" panose="020B0609020204030204" pitchFamily="49" charset="0"/>
                <a:cs typeface="Calibri"/>
              </a:rPr>
              <a:t>Object</a:t>
            </a:r>
            <a:r>
              <a:rPr sz="2400" b="1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– </a:t>
            </a:r>
            <a:r>
              <a:rPr sz="2400" spc="-10" dirty="0">
                <a:latin typeface="Calibri"/>
                <a:cs typeface="Calibri"/>
              </a:rPr>
              <a:t>yleinen</a:t>
            </a:r>
            <a:r>
              <a:rPr sz="2400" spc="2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upotus</a:t>
            </a:r>
            <a:endParaRPr sz="2400" dirty="0">
              <a:latin typeface="Calibri"/>
              <a:cs typeface="Calibri"/>
            </a:endParaRPr>
          </a:p>
          <a:p>
            <a:pPr marL="355600">
              <a:lnSpc>
                <a:spcPts val="3190"/>
              </a:lnSpc>
            </a:pPr>
            <a:r>
              <a:rPr sz="2400" spc="-15" dirty="0">
                <a:latin typeface="Calibri"/>
                <a:cs typeface="Calibri"/>
              </a:rPr>
              <a:t>datalla</a:t>
            </a:r>
            <a:endParaRPr sz="2400" dirty="0">
              <a:latin typeface="Calibri"/>
              <a:cs typeface="Calibri"/>
            </a:endParaRPr>
          </a:p>
          <a:p>
            <a:pPr marL="355600" marR="645160" indent="-342900">
              <a:lnSpc>
                <a:spcPts val="3020"/>
              </a:lnSpc>
              <a:spcBef>
                <a:spcPts val="720"/>
              </a:spcBef>
              <a:buFont typeface="Calibri"/>
              <a:buChar char="•"/>
              <a:tabLst>
                <a:tab pos="355600" algn="l"/>
                <a:tab pos="356235" algn="l"/>
              </a:tabLst>
            </a:pPr>
            <a:r>
              <a:rPr sz="2400" b="1" spc="-5" dirty="0">
                <a:latin typeface="Consolas" panose="020B0609020204030204" pitchFamily="49" charset="0"/>
                <a:cs typeface="Calibri"/>
              </a:rPr>
              <a:t>Param</a:t>
            </a:r>
            <a:r>
              <a:rPr sz="2400" b="1" spc="-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– </a:t>
            </a:r>
            <a:r>
              <a:rPr sz="2400" spc="-15" dirty="0">
                <a:latin typeface="Calibri"/>
                <a:cs typeface="Calibri"/>
              </a:rPr>
              <a:t>upotuksen  parametri</a:t>
            </a:r>
            <a:endParaRPr sz="2400" dirty="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290"/>
              </a:spcBef>
              <a:buFont typeface="Calibri"/>
              <a:buChar char="•"/>
              <a:tabLst>
                <a:tab pos="355600" algn="l"/>
                <a:tab pos="356235" algn="l"/>
              </a:tabLst>
            </a:pPr>
            <a:r>
              <a:rPr sz="2400" b="1" spc="-5" dirty="0">
                <a:latin typeface="Consolas" panose="020B0609020204030204" pitchFamily="49" charset="0"/>
                <a:cs typeface="Calibri"/>
              </a:rPr>
              <a:t>Video</a:t>
            </a:r>
            <a:r>
              <a:rPr sz="2400" b="1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– </a:t>
            </a:r>
            <a:r>
              <a:rPr sz="2400" spc="-10" dirty="0">
                <a:latin typeface="Calibri"/>
                <a:cs typeface="Calibri"/>
              </a:rPr>
              <a:t>videon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upotus</a:t>
            </a:r>
            <a:endParaRPr sz="2400" dirty="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335"/>
              </a:spcBef>
              <a:buFont typeface="Calibri"/>
              <a:buChar char="•"/>
              <a:tabLst>
                <a:tab pos="355600" algn="l"/>
                <a:tab pos="356235" algn="l"/>
              </a:tabLst>
            </a:pPr>
            <a:r>
              <a:rPr sz="2400" b="1" spc="-5" dirty="0">
                <a:latin typeface="Consolas" panose="020B0609020204030204" pitchFamily="49" charset="0"/>
                <a:cs typeface="Calibri"/>
              </a:rPr>
              <a:t>Audio</a:t>
            </a:r>
            <a:r>
              <a:rPr sz="2400" b="1" spc="-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– </a:t>
            </a:r>
            <a:r>
              <a:rPr sz="2400" spc="-10" dirty="0">
                <a:latin typeface="Calibri"/>
                <a:cs typeface="Calibri"/>
              </a:rPr>
              <a:t>äänen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upotus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876800" y="2362200"/>
            <a:ext cx="3452495" cy="2054409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355600" marR="323215" indent="-342900">
              <a:lnSpc>
                <a:spcPts val="3020"/>
              </a:lnSpc>
              <a:spcBef>
                <a:spcPts val="480"/>
              </a:spcBef>
              <a:buFont typeface="Calibri"/>
              <a:buChar char="•"/>
              <a:tabLst>
                <a:tab pos="354965" algn="l"/>
                <a:tab pos="355600" algn="l"/>
              </a:tabLst>
            </a:pPr>
            <a:r>
              <a:rPr sz="2400" b="1" spc="-5" dirty="0">
                <a:latin typeface="Consolas" panose="020B0609020204030204" pitchFamily="49" charset="0"/>
                <a:cs typeface="Calibri"/>
              </a:rPr>
              <a:t>Source</a:t>
            </a:r>
            <a:r>
              <a:rPr sz="2400" b="1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– </a:t>
            </a:r>
            <a:r>
              <a:rPr sz="2400" spc="-10" dirty="0">
                <a:latin typeface="Calibri"/>
                <a:cs typeface="Calibri"/>
              </a:rPr>
              <a:t>videon </a:t>
            </a:r>
            <a:r>
              <a:rPr sz="2400" spc="-20" dirty="0">
                <a:latin typeface="Calibri"/>
                <a:cs typeface="Calibri"/>
              </a:rPr>
              <a:t>tai  </a:t>
            </a:r>
            <a:r>
              <a:rPr sz="2400" spc="-10" dirty="0">
                <a:latin typeface="Calibri"/>
                <a:cs typeface="Calibri"/>
              </a:rPr>
              <a:t>audion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lähde</a:t>
            </a:r>
            <a:endParaRPr sz="2400" dirty="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290"/>
              </a:spcBef>
              <a:buFont typeface="Calibri"/>
              <a:buChar char="•"/>
              <a:tabLst>
                <a:tab pos="354965" algn="l"/>
                <a:tab pos="355600" algn="l"/>
              </a:tabLst>
            </a:pPr>
            <a:r>
              <a:rPr sz="2400" b="1" spc="-5" dirty="0">
                <a:latin typeface="Consolas" panose="020B0609020204030204" pitchFamily="49" charset="0"/>
                <a:cs typeface="Calibri"/>
              </a:rPr>
              <a:t>Track</a:t>
            </a:r>
            <a:r>
              <a:rPr sz="2400" b="1" spc="-4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– </a:t>
            </a:r>
            <a:r>
              <a:rPr sz="2400" spc="-20" dirty="0">
                <a:latin typeface="Calibri"/>
                <a:cs typeface="Calibri"/>
              </a:rPr>
              <a:t>ulkoinen</a:t>
            </a:r>
            <a:r>
              <a:rPr sz="2400" spc="3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raita</a:t>
            </a:r>
            <a:endParaRPr sz="2400" dirty="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335"/>
              </a:spcBef>
              <a:buFont typeface="Calibri"/>
              <a:buChar char="•"/>
              <a:tabLst>
                <a:tab pos="354965" algn="l"/>
                <a:tab pos="355600" algn="l"/>
              </a:tabLst>
            </a:pPr>
            <a:r>
              <a:rPr sz="2400" b="1" spc="-5" dirty="0">
                <a:latin typeface="Consolas" panose="020B0609020204030204" pitchFamily="49" charset="0"/>
                <a:cs typeface="Calibri"/>
              </a:rPr>
              <a:t>Map</a:t>
            </a:r>
            <a:r>
              <a:rPr sz="2400" b="1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–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linkkikartta</a:t>
            </a:r>
            <a:endParaRPr sz="2400" dirty="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334"/>
              </a:spcBef>
              <a:buFont typeface="Calibri"/>
              <a:buChar char="•"/>
              <a:tabLst>
                <a:tab pos="354965" algn="l"/>
                <a:tab pos="355600" algn="l"/>
              </a:tabLst>
            </a:pPr>
            <a:r>
              <a:rPr sz="2400" b="1" spc="-5" dirty="0">
                <a:latin typeface="Consolas" panose="020B0609020204030204" pitchFamily="49" charset="0"/>
                <a:cs typeface="Calibri"/>
              </a:rPr>
              <a:t>Area</a:t>
            </a:r>
            <a:r>
              <a:rPr sz="2400" b="1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–</a:t>
            </a:r>
            <a:r>
              <a:rPr sz="2400" spc="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elementti</a:t>
            </a:r>
            <a:endParaRPr sz="24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231232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3400" y="135973"/>
            <a:ext cx="3789427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>
                <a:solidFill>
                  <a:schemeClr val="tx1"/>
                </a:solidFill>
              </a:rPr>
              <a:t>Link-elementti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r" defTabSz="457200" rtl="0" eaLnBrk="1" fontAlgn="auto" latinLnBrk="0" hangingPunct="1">
              <a:lnSpc>
                <a:spcPts val="16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all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Merja</a:t>
            </a:r>
            <a:r>
              <a:rPr kumimoji="0" sz="1400" b="0" i="0" u="none" strike="noStrike" kern="1200" cap="all" spc="-7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0" u="none" strike="noStrike" kern="1200" cap="all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Marin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8425" marR="0" lvl="0" indent="0" algn="l" defTabSz="457200" rtl="0" eaLnBrk="1" fontAlgn="auto" latinLnBrk="0" hangingPunct="1">
              <a:lnSpc>
                <a:spcPts val="16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pPr marL="98425" marR="0" lvl="0" indent="0" algn="l" defTabSz="457200" rtl="0" eaLnBrk="1" fontAlgn="auto" latinLnBrk="0" hangingPunct="1">
                <a:lnSpc>
                  <a:spcPts val="165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36911" y="669115"/>
            <a:ext cx="8443234" cy="30392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lvl="0" indent="-342900" algn="l" defTabSz="4572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 typeface="Calibri"/>
              <a:buChar char="•"/>
              <a:tabLst>
                <a:tab pos="355600" algn="l"/>
                <a:tab pos="356235" algn="l"/>
              </a:tabLst>
              <a:defRPr/>
            </a:pPr>
            <a:r>
              <a:rPr kumimoji="0" sz="20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Merkitys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: 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Määrittelee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sivun 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suhteen 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toiseen sivuun 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tai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muuhun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resurssiin.</a:t>
            </a:r>
            <a:endParaRPr kumimoji="0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355600" marR="706755" lvl="0" indent="-342900" algn="l" defTabSz="457200" rtl="0" eaLnBrk="1" fontAlgn="auto" latinLnBrk="0" hangingPunct="1">
              <a:lnSpc>
                <a:spcPct val="100000"/>
              </a:lnSpc>
              <a:spcBef>
                <a:spcPts val="475"/>
              </a:spcBef>
              <a:spcAft>
                <a:spcPts val="0"/>
              </a:spcAft>
              <a:buClrTx/>
              <a:buSzTx/>
              <a:buFont typeface="Calibri"/>
              <a:buChar char="•"/>
              <a:tabLst>
                <a:tab pos="355600" algn="l"/>
                <a:tab pos="356235" algn="l"/>
              </a:tabLst>
              <a:defRPr/>
            </a:pPr>
            <a:r>
              <a:rPr kumimoji="0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Esim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alibri"/>
              </a:rPr>
              <a:t>. </a:t>
            </a:r>
            <a:br>
              <a:rPr kumimoji="0" lang="fi-FI" sz="1800" b="1" i="1" u="none" strike="noStrike" kern="1200" cap="none" spc="-60" normalizeH="0" baseline="0" noProof="0" dirty="0">
                <a:ln>
                  <a:noFill/>
                </a:ln>
                <a:solidFill>
                  <a:srgbClr val="3E8853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</a:br>
            <a:r>
              <a:rPr kumimoji="0" sz="20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alibri"/>
              </a:rPr>
              <a:t>&lt;link</a:t>
            </a:r>
            <a:r>
              <a:rPr kumimoji="0" lang="fi-FI" sz="20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alibri"/>
              </a:rPr>
              <a:t> </a:t>
            </a:r>
            <a:r>
              <a:rPr kumimoji="0" sz="2000" b="1" i="0" u="none" strike="noStrike" kern="1200" cap="none" spc="-1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alibri"/>
              </a:rPr>
              <a:t>rel</a:t>
            </a:r>
            <a:r>
              <a:rPr kumimoji="0" sz="2000" b="1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alibri"/>
              </a:rPr>
              <a:t>=stylesheet</a:t>
            </a:r>
            <a:r>
              <a:rPr kumimoji="0" sz="2000" b="1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alibri"/>
              </a:rPr>
              <a:t> </a:t>
            </a:r>
            <a:r>
              <a:rPr kumimoji="0" sz="20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alibri"/>
              </a:rPr>
              <a:t>href=styles.css&gt;</a:t>
            </a:r>
            <a:r>
              <a:rPr kumimoji="0" lang="fi-FI" sz="20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alibri"/>
              </a:rPr>
              <a:t> tai </a:t>
            </a:r>
            <a:r>
              <a:rPr kumimoji="0" lang="fi-FI" sz="2000" b="1" i="1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alibri"/>
              </a:rPr>
              <a:t>&lt;</a:t>
            </a:r>
            <a:r>
              <a:rPr kumimoji="0" lang="fi-FI" sz="2000" b="1" i="1" u="none" strike="noStrike" kern="1200" cap="none" spc="-5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alibri"/>
              </a:rPr>
              <a:t>link</a:t>
            </a:r>
            <a:r>
              <a:rPr kumimoji="0" lang="fi-FI" sz="2000" b="1" i="1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alibri"/>
              </a:rPr>
              <a:t> </a:t>
            </a:r>
            <a:r>
              <a:rPr kumimoji="0" lang="fi-FI" sz="2000" b="1" i="1" u="none" strike="noStrike" kern="1200" cap="none" spc="-5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alibri"/>
              </a:rPr>
              <a:t>rel</a:t>
            </a:r>
            <a:r>
              <a:rPr kumimoji="0" lang="fi-FI" sz="2000" b="1" i="1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alibri"/>
              </a:rPr>
              <a:t>=</a:t>
            </a:r>
            <a:r>
              <a:rPr kumimoji="0" lang="fi-FI" sz="2000" b="1" i="1" u="none" strike="noStrike" kern="1200" cap="none" spc="-5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alibri"/>
              </a:rPr>
              <a:t>stylesheet</a:t>
            </a:r>
            <a:r>
              <a:rPr kumimoji="0" lang="fi-FI" sz="2000" b="1" i="1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alibri"/>
              </a:rPr>
              <a:t> </a:t>
            </a:r>
            <a:r>
              <a:rPr kumimoji="0" lang="fi-FI" sz="2000" b="1" i="1" u="none" strike="noStrike" kern="1200" cap="none" spc="-5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alibri"/>
              </a:rPr>
              <a:t>href</a:t>
            </a:r>
            <a:r>
              <a:rPr kumimoji="0" lang="fi-FI" sz="2000" b="1" i="1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alibri"/>
              </a:rPr>
              <a:t>=ohjelmoijat.css&gt; </a:t>
            </a:r>
            <a:endParaRPr kumimoji="0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Calibri"/>
            </a:endParaRPr>
          </a:p>
          <a:p>
            <a:pPr marL="355600" marR="394335" lvl="0" indent="-342900" algn="l" defTabSz="457200" rtl="0" eaLnBrk="1" fontAlgn="auto" latinLnBrk="0" hangingPunct="1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Tx/>
              <a:buSzTx/>
              <a:buFont typeface="Calibri"/>
              <a:buChar char="•"/>
              <a:tabLst>
                <a:tab pos="355600" algn="l"/>
                <a:tab pos="356235" algn="l"/>
              </a:tabLst>
              <a:defRPr/>
            </a:pPr>
            <a:r>
              <a:rPr kumimoji="0" sz="2000" b="1" i="0" u="none" strike="noStrike" kern="1200" cap="none" spc="-2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Käyttö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: Ulkoisten 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CSS-tiedostojen  liittämiseen, mutta 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myös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mm. </a:t>
            </a:r>
            <a:r>
              <a:rPr kumimoji="0" sz="2000" b="0" i="0" u="none" strike="noStrike" kern="1200" cap="none" spc="-5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sivujen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välisten </a:t>
            </a:r>
            <a:r>
              <a:rPr kumimoji="0" sz="2000" b="0" i="0" u="none" strike="noStrike" kern="1200" cap="none" spc="-1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suhteiden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000" b="0" i="0" u="none" strike="noStrike" kern="1200" cap="none" spc="-1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kuvaamiseen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.</a:t>
            </a:r>
            <a:endParaRPr kumimoji="0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355600" marR="121920" lvl="0" indent="-342900" algn="l" defTabSz="457200" rtl="0" eaLnBrk="1" fontAlgn="auto" latinLnBrk="0" hangingPunct="1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Tx/>
              <a:buSzTx/>
              <a:buFont typeface="Calibri"/>
              <a:buChar char="•"/>
              <a:tabLst>
                <a:tab pos="355600" algn="l"/>
                <a:tab pos="356235" algn="l"/>
              </a:tabLst>
              <a:defRPr/>
            </a:pPr>
            <a:r>
              <a:rPr kumimoji="0" sz="20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alibri"/>
              </a:rPr>
              <a:t>Rel=stylesheet 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tarkoittaa 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sitä, 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että  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otetaan 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käyttöön </a:t>
            </a:r>
            <a:r>
              <a:rPr kumimoji="0" sz="2000" b="1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ulkoinen</a:t>
            </a:r>
            <a:r>
              <a:rPr kumimoji="0" sz="2000" b="1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tyyliohje</a:t>
            </a:r>
            <a:endParaRPr kumimoji="0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3556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Tx/>
              <a:buSzTx/>
              <a:buFont typeface="Calibri"/>
              <a:buChar char="•"/>
              <a:tabLst>
                <a:tab pos="355600" algn="l"/>
                <a:tab pos="356235" algn="l"/>
              </a:tabLst>
              <a:defRPr/>
            </a:pPr>
            <a:r>
              <a:rPr kumimoji="0" sz="2000" b="1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alibri"/>
              </a:rPr>
              <a:t>Href</a:t>
            </a:r>
            <a:r>
              <a:rPr kumimoji="0" sz="2000" b="1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on 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viitatun resurssin</a:t>
            </a:r>
            <a:r>
              <a:rPr kumimoji="0" sz="200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url-osoite</a:t>
            </a:r>
            <a:endParaRPr kumimoji="0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35560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(tässä ohjelmoijat.css 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tai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styles.css)</a:t>
            </a:r>
            <a:endParaRPr kumimoji="0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36911" y="3654022"/>
            <a:ext cx="8821023" cy="3089564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L="355600" marR="199390" lvl="0" indent="-342900" algn="l" defTabSz="457200" rtl="0" eaLnBrk="1" fontAlgn="auto" latinLnBrk="0" hangingPunct="1">
              <a:lnSpc>
                <a:spcPct val="80000"/>
              </a:lnSpc>
              <a:spcBef>
                <a:spcPts val="585"/>
              </a:spcBef>
              <a:spcAft>
                <a:spcPts val="0"/>
              </a:spcAft>
              <a:buClrTx/>
              <a:buSzTx/>
              <a:buFontTx/>
              <a:buChar char="•"/>
              <a:tabLst>
                <a:tab pos="355600" algn="l"/>
                <a:tab pos="356235" algn="l"/>
              </a:tabLst>
              <a:defRPr/>
            </a:pP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Tyyliohjeeseen 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viittaavassa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link-  elementissä 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voi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olla media-  määrite, jossa 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esitetään  mediarajoitus. </a:t>
            </a:r>
            <a:endParaRPr kumimoji="0" lang="fi-FI" sz="2000" b="0" i="0" u="none" strike="noStrike" kern="1200" cap="none" spc="-1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812800" marR="199390" lvl="1" indent="-342900" algn="l" defTabSz="457200" rtl="0" eaLnBrk="1" fontAlgn="auto" latinLnBrk="0" hangingPunct="1">
              <a:lnSpc>
                <a:spcPct val="80000"/>
              </a:lnSpc>
              <a:spcBef>
                <a:spcPts val="585"/>
              </a:spcBef>
              <a:spcAft>
                <a:spcPts val="0"/>
              </a:spcAft>
              <a:buClrTx/>
              <a:buSzTx/>
              <a:buFontTx/>
              <a:buChar char="•"/>
              <a:tabLst>
                <a:tab pos="355600" algn="l"/>
                <a:tab pos="356235" algn="l"/>
              </a:tabLst>
              <a:defRPr/>
            </a:pPr>
            <a:r>
              <a:rPr kumimoji="0" sz="2000" b="0" i="0" u="none" strike="noStrike" kern="1200" cap="none" spc="-5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Esim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. </a:t>
            </a:r>
            <a:r>
              <a:rPr kumimoji="0" sz="20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alibri"/>
              </a:rPr>
              <a:t>media=print  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tarkoittaa 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sitä, 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että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sivu 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esitetään 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paperitulostuksessa.</a:t>
            </a:r>
            <a:endParaRPr kumimoji="0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355600" marR="0" lvl="0" indent="-342900" algn="l" defTabSz="457200" rtl="0" eaLnBrk="1" fontAlgn="auto" latinLnBrk="0" hangingPunct="1">
              <a:lnSpc>
                <a:spcPts val="21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•"/>
              <a:tabLst>
                <a:tab pos="355600" algn="l"/>
                <a:tab pos="356235" algn="l"/>
              </a:tabLst>
              <a:defRPr/>
            </a:pP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Link-elementti 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sallittu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head</a:t>
            </a:r>
            <a:r>
              <a:rPr kumimoji="0" sz="2000" b="0" i="0" u="none" strike="noStrike" kern="1200" cap="none" spc="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ja</a:t>
            </a:r>
            <a:r>
              <a:rPr kumimoji="0" lang="fi-FI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body-</a:t>
            </a:r>
            <a:r>
              <a:rPr kumimoji="0" sz="2000" b="0" i="0" u="none" strike="noStrike" kern="1200" cap="none" spc="-5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elementin</a:t>
            </a:r>
            <a:r>
              <a:rPr kumimoji="0" sz="20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sisällä</a:t>
            </a:r>
            <a:endParaRPr kumimoji="0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355600" marR="359410" lvl="0" indent="-342900" algn="l" defTabSz="457200" rtl="0" eaLnBrk="1" fontAlgn="auto" latinLnBrk="0" hangingPunct="1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ClrTx/>
              <a:buSzTx/>
              <a:buFontTx/>
              <a:buChar char="•"/>
              <a:tabLst>
                <a:tab pos="355600" algn="l"/>
                <a:tab pos="356235" algn="l"/>
              </a:tabLst>
              <a:defRPr/>
            </a:pP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Esimerkissä 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otetaan 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käyttöön 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yleinen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tyyliohje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ja 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toinen 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tyyliohje, 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jota sovelletaan, kun 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selaimen esitysalueen 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leveys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on  alle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800</a:t>
            </a:r>
            <a:r>
              <a:rPr kumimoji="0" sz="20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pikseliä.</a:t>
            </a:r>
            <a:endParaRPr kumimoji="0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355600" marR="0" lvl="0" indent="0" algn="l" defTabSz="457200" rtl="0" eaLnBrk="1" fontAlgn="auto" latinLnBrk="0" hangingPunct="1">
              <a:lnSpc>
                <a:spcPct val="100000"/>
              </a:lnSpc>
              <a:spcBef>
                <a:spcPts val="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i-FI" sz="20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Calibri"/>
            </a:endParaRPr>
          </a:p>
          <a:p>
            <a:pPr marL="355600" marR="0" lvl="0" indent="0" algn="l" defTabSz="457200" rtl="0" eaLnBrk="1" fontAlgn="auto" latinLnBrk="0" hangingPunct="1">
              <a:lnSpc>
                <a:spcPct val="100000"/>
              </a:lnSpc>
              <a:spcBef>
                <a:spcPts val="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alibri"/>
              </a:rPr>
              <a:t>&lt;link </a:t>
            </a:r>
            <a:r>
              <a:rPr kumimoji="0" sz="2000" b="1" i="1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alibri"/>
              </a:rPr>
              <a:t>rel=stylesheet</a:t>
            </a:r>
            <a:r>
              <a:rPr kumimoji="0" sz="2000" b="1" i="1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alibri"/>
              </a:rPr>
              <a:t> </a:t>
            </a:r>
            <a:r>
              <a:rPr kumimoji="0" sz="2000" b="1" i="1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alibri"/>
              </a:rPr>
              <a:t>href=tyylit.css&gt;</a:t>
            </a:r>
            <a:endParaRPr kumimoji="0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Calibri"/>
            </a:endParaRPr>
          </a:p>
          <a:p>
            <a:pPr marL="355600" marR="5080" lvl="0" indent="0" algn="l" defTabSz="457200" rtl="0" eaLnBrk="1" fontAlgn="auto" latinLnBrk="0" hangingPunct="1">
              <a:lnSpc>
                <a:spcPct val="80000"/>
              </a:lnSpc>
              <a:spcBef>
                <a:spcPts val="4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alibri"/>
              </a:rPr>
              <a:t>&lt;link </a:t>
            </a:r>
            <a:r>
              <a:rPr kumimoji="0" sz="1800" b="0" i="1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alibri"/>
              </a:rPr>
              <a:t>rel=stylesheet </a:t>
            </a:r>
            <a:r>
              <a:rPr kumimoji="0" sz="1800" b="0" i="1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alibri"/>
              </a:rPr>
              <a:t>media=”only </a:t>
            </a:r>
            <a:r>
              <a:rPr kumimoji="0" sz="1800" b="0" i="1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alibri"/>
              </a:rPr>
              <a:t>screen  and (max-width: 799px)”</a:t>
            </a:r>
            <a:r>
              <a:rPr kumimoji="0" sz="1800" b="0" i="1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alibri"/>
              </a:rPr>
              <a:t> </a:t>
            </a:r>
            <a:r>
              <a:rPr kumimoji="0" sz="1800" b="0" i="1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alibri"/>
              </a:rPr>
              <a:t>href=kapea.css&gt;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Calibri"/>
            </a:endParaRPr>
          </a:p>
        </p:txBody>
      </p:sp>
      <p:pic>
        <p:nvPicPr>
          <p:cNvPr id="8" name="Kuva 7">
            <a:extLst>
              <a:ext uri="{FF2B5EF4-FFF2-40B4-BE49-F238E27FC236}">
                <a16:creationId xmlns:a16="http://schemas.microsoft.com/office/drawing/2014/main" id="{83873159-0272-4CD2-B9EA-466BB0CC659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flipH="1" flipV="1">
            <a:off x="8488276" y="112976"/>
            <a:ext cx="583738" cy="778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2468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68096" y="585216"/>
            <a:ext cx="6013704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12700"/>
            <a:r>
              <a:rPr lang="en-US" sz="5000"/>
              <a:t>A-elementti, linkkien tekemiseen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68096" y="2057400"/>
            <a:ext cx="6013703" cy="42519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marL="355600" marR="0" lvl="0" indent="-342900" algn="l" defTabSz="914400" rtl="0" eaLnBrk="1" fontAlgn="auto" latinLnBrk="0" hangingPunct="1">
              <a:lnSpc>
                <a:spcPct val="90000"/>
              </a:lnSpc>
              <a:spcBef>
                <a:spcPts val="95"/>
              </a:spcBef>
              <a:spcAft>
                <a:spcPts val="0"/>
              </a:spcAft>
              <a:buClr>
                <a:srgbClr val="1CADE4"/>
              </a:buClr>
              <a:buSzTx/>
              <a:buFontTx/>
              <a:buChar char="•"/>
              <a:tabLst>
                <a:tab pos="354965" algn="l"/>
                <a:tab pos="355600" algn="l"/>
              </a:tabLst>
              <a:defRPr/>
            </a:pPr>
            <a:r>
              <a:rPr kumimoji="0" lang="en-US" sz="1800" b="1" i="0" u="none" strike="noStrike" kern="1200" cap="none" spc="-1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Merkitys</a:t>
            </a:r>
            <a:r>
              <a:rPr kumimoji="0" lang="en-US" sz="1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: Luo </a:t>
            </a:r>
            <a:r>
              <a:rPr kumimoji="0" lang="en-US" sz="1800" b="0" i="0" u="none" strike="noStrike" kern="1200" cap="none" spc="-5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linkin</a:t>
            </a:r>
            <a:r>
              <a:rPr kumimoji="0" lang="en-US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, </a:t>
            </a:r>
            <a:r>
              <a:rPr kumimoji="0" lang="en-US" sz="1800" b="0" i="0" u="none" strike="noStrike" kern="1200" cap="none" spc="-5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jos</a:t>
            </a:r>
            <a:r>
              <a:rPr kumimoji="0" lang="en-US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0" lang="en-US" sz="1800" b="0" i="0" u="none" strike="noStrike" kern="1200" cap="none" spc="-1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elementissä</a:t>
            </a:r>
            <a:r>
              <a:rPr kumimoji="0" lang="en-US" sz="1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0" lang="en-US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on</a:t>
            </a:r>
            <a:r>
              <a:rPr kumimoji="0" lang="en-US" sz="1800" b="0" i="0" u="none" strike="noStrike" kern="1200" cap="none" spc="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0" lang="en-US" sz="1800" b="0" i="0" u="none" strike="noStrike" kern="1200" cap="none" spc="-1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href-määrite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355600" marR="0" lvl="0" indent="-3429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CADE4"/>
              </a:buClr>
              <a:buSzTx/>
              <a:buFontTx/>
              <a:buChar char="•"/>
              <a:tabLst>
                <a:tab pos="354965" algn="l"/>
                <a:tab pos="355600" algn="l"/>
              </a:tabLst>
              <a:defRPr/>
            </a:pPr>
            <a:r>
              <a:rPr kumimoji="0" lang="en-US" sz="1800" b="0" i="0" u="none" strike="noStrike" kern="1200" cap="none" spc="-1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Esim</a:t>
            </a:r>
            <a:r>
              <a:rPr kumimoji="0" lang="en-US" sz="1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.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35560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CADE4"/>
              </a:buClr>
              <a:buSzTx/>
              <a:buFontTx/>
              <a:buNone/>
              <a:tabLst/>
              <a:defRPr/>
            </a:pPr>
            <a:r>
              <a:rPr kumimoji="0" lang="en-US" sz="1800" b="1" i="0" u="sng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&lt;a</a:t>
            </a:r>
            <a:r>
              <a:rPr kumimoji="0" lang="en-US" sz="1800" b="1" i="0" u="sng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800" b="1" i="0" u="sng" strike="noStrike" kern="1200" cap="none" spc="-15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href</a:t>
            </a:r>
            <a:r>
              <a:rPr kumimoji="0" lang="en-US" sz="1800" b="1" i="0" u="sng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=”ht</a:t>
            </a:r>
            <a:r>
              <a:rPr kumimoji="0" lang="en-US" sz="1800" b="1" i="0" u="sng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tp:w</a:t>
            </a:r>
            <a:r>
              <a:rPr kumimoji="0" lang="en-US" sz="1800" b="1" i="0" u="sng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ww.redu.</a:t>
            </a:r>
            <a:r>
              <a:rPr kumimoji="0" lang="en-US" sz="1800" b="1" i="0" u="sng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fi</a:t>
            </a:r>
            <a:r>
              <a:rPr kumimoji="0" lang="en-US" sz="1800" b="1" i="0" u="sng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”&gt;Rovaniemen </a:t>
            </a:r>
            <a:r>
              <a:rPr kumimoji="0" lang="en-US" sz="1800" b="1" i="0" u="sng" strike="noStrike" kern="1200" cap="none" spc="-15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koulutuskeskus</a:t>
            </a:r>
            <a:r>
              <a:rPr kumimoji="0" lang="en-US" sz="1800" b="1" i="0" u="sng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</a:t>
            </a:r>
            <a:r>
              <a:rPr kumimoji="0" lang="en-US" sz="1800" b="1" i="0" u="sng" strike="noStrike" kern="1200" cap="none" spc="-15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Redu</a:t>
            </a:r>
            <a:r>
              <a:rPr kumimoji="0" lang="en-US" sz="1800" b="1" i="0" u="sng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&lt;/a&gt;</a:t>
            </a:r>
          </a:p>
          <a:p>
            <a:pPr marL="35560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CADE4"/>
              </a:buClr>
              <a:buSzTx/>
              <a:buFontTx/>
              <a:buNone/>
              <a:tabLst/>
              <a:defRPr/>
            </a:pPr>
            <a:endParaRPr kumimoji="0" lang="en-US" sz="1800" b="1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  <a:p>
            <a:pPr marL="355600" marR="0" lvl="0" indent="-3429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CADE4"/>
              </a:buClr>
              <a:buSzTx/>
              <a:buFontTx/>
              <a:buChar char="•"/>
              <a:tabLst>
                <a:tab pos="354965" algn="l"/>
                <a:tab pos="355600" algn="l"/>
              </a:tabLst>
              <a:defRPr/>
            </a:pPr>
            <a:r>
              <a:rPr kumimoji="0" lang="en-US" sz="1800" b="0" i="0" u="none" strike="noStrike" kern="1200" cap="none" spc="-1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Linkin</a:t>
            </a:r>
            <a:r>
              <a:rPr kumimoji="0" lang="en-US" sz="1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0" lang="en-US" sz="1800" b="0" i="0" u="none" strike="noStrike" kern="1200" cap="none" spc="-1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muokkaus</a:t>
            </a:r>
            <a:r>
              <a:rPr kumimoji="0" lang="en-US" sz="1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0" lang="en-US" sz="1800" b="0" i="0" u="none" strike="noStrike" kern="1200" cap="none" spc="-1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tapahtuu</a:t>
            </a:r>
            <a:r>
              <a:rPr kumimoji="0" lang="en-US" sz="180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0" lang="en-US" sz="1800" b="0" i="0" u="none" strike="noStrike" kern="1200" cap="none" spc="-5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css-tyylisivuilla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355600" marR="5080" lvl="0" indent="-342900" algn="l" defTabSz="914400" rtl="0" eaLnBrk="1" fontAlgn="auto" latinLnBrk="0" hangingPunct="1">
              <a:lnSpc>
                <a:spcPct val="90000"/>
              </a:lnSpc>
              <a:spcBef>
                <a:spcPts val="525"/>
              </a:spcBef>
              <a:spcAft>
                <a:spcPts val="0"/>
              </a:spcAft>
              <a:buClr>
                <a:srgbClr val="1CADE4"/>
              </a:buClr>
              <a:buSzTx/>
              <a:buFontTx/>
              <a:buChar char="•"/>
              <a:tabLst>
                <a:tab pos="354965" algn="l"/>
                <a:tab pos="355600" algn="l"/>
              </a:tabLst>
              <a:defRPr/>
            </a:pPr>
            <a:r>
              <a:rPr kumimoji="0" lang="en-US" sz="18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alibri" panose="020F0502020204030204" pitchFamily="34" charset="0"/>
              </a:rPr>
              <a:t>:link </a:t>
            </a:r>
            <a:r>
              <a:rPr kumimoji="0" lang="en-US" sz="1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–</a:t>
            </a:r>
            <a:r>
              <a:rPr kumimoji="0" lang="en-US" sz="1800" b="0" i="0" u="none" strike="noStrike" kern="1200" cap="none" spc="-1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vierailematon</a:t>
            </a:r>
            <a:r>
              <a:rPr kumimoji="0" lang="en-US" sz="1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0" lang="en-US" sz="1800" b="0" i="0" u="none" strike="noStrike" kern="1200" cap="none" spc="-5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linkki</a:t>
            </a:r>
            <a:r>
              <a:rPr kumimoji="0" lang="en-US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ja </a:t>
            </a:r>
            <a:r>
              <a:rPr kumimoji="0" lang="en-US" sz="18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alibri" panose="020F0502020204030204" pitchFamily="34" charset="0"/>
              </a:rPr>
              <a:t>:visited </a:t>
            </a:r>
            <a:r>
              <a:rPr kumimoji="0" lang="en-US" sz="1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–</a:t>
            </a:r>
            <a:r>
              <a:rPr kumimoji="0" lang="en-US" sz="1800" b="0" i="0" u="none" strike="noStrike" kern="1200" cap="none" spc="-1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vierailtu</a:t>
            </a:r>
            <a:r>
              <a:rPr kumimoji="0" lang="en-US" sz="1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 </a:t>
            </a:r>
            <a:r>
              <a:rPr kumimoji="0" lang="en-US" sz="1800" b="0" i="0" u="none" strike="noStrike" kern="1200" cap="none" spc="-5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linkki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355600" marR="0" lvl="0" indent="-3429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CADE4"/>
              </a:buClr>
              <a:buSzTx/>
              <a:buFontTx/>
              <a:buChar char="•"/>
              <a:tabLst>
                <a:tab pos="354965" algn="l"/>
                <a:tab pos="355600" algn="l"/>
              </a:tabLst>
              <a:defRPr/>
            </a:pPr>
            <a:r>
              <a:rPr kumimoji="0" lang="en-US" sz="1800" b="0" i="0" u="none" strike="noStrike" kern="1200" cap="none" spc="-5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Yleensä</a:t>
            </a:r>
            <a:r>
              <a:rPr kumimoji="0" lang="en-US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0" lang="en-US" sz="1800" b="0" i="0" u="none" strike="noStrike" kern="1200" cap="none" spc="-5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linkin</a:t>
            </a:r>
            <a:r>
              <a:rPr kumimoji="0" lang="en-US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0" lang="en-US" sz="1800" b="0" i="0" u="none" strike="noStrike" kern="1200" cap="none" spc="-15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väri</a:t>
            </a:r>
            <a:r>
              <a:rPr kumimoji="0" lang="en-US" sz="18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0" lang="en-US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on </a:t>
            </a:r>
            <a:r>
              <a:rPr kumimoji="0" lang="en-US" sz="18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alibri" panose="020F0502020204030204" pitchFamily="34" charset="0"/>
              </a:rPr>
              <a:t>#0000FF </a:t>
            </a:r>
            <a:r>
              <a:rPr kumimoji="0" lang="en-US" sz="1800" b="0" i="0" u="none" strike="noStrike" kern="1200" cap="none" spc="-5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eli</a:t>
            </a:r>
            <a:r>
              <a:rPr kumimoji="0" lang="en-US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0" lang="en-US" sz="1800" b="0" i="0" u="none" strike="noStrike" kern="1200" cap="none" spc="-5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sininen</a:t>
            </a:r>
            <a:r>
              <a:rPr kumimoji="0" lang="en-US" sz="180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0" lang="en-US" sz="1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ja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35560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CADE4"/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-1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vierailtu</a:t>
            </a:r>
            <a:r>
              <a:rPr kumimoji="0" lang="en-US" sz="1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0" lang="en-US" sz="1800" b="0" i="0" u="none" strike="noStrike" kern="1200" cap="none" spc="-5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linkki</a:t>
            </a:r>
            <a:r>
              <a:rPr kumimoji="0" lang="en-US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0" lang="en-US" sz="18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alibri" panose="020F0502020204030204" pitchFamily="34" charset="0"/>
              </a:rPr>
              <a:t>#800080 </a:t>
            </a:r>
            <a:r>
              <a:rPr kumimoji="0" lang="en-US" sz="1800" b="0" i="0" u="none" strike="noStrike" kern="1200" cap="none" spc="-1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violetti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355600" marR="47625" lvl="0" indent="-342900" algn="l" defTabSz="914400" rtl="0" eaLnBrk="1" fontAlgn="auto" latinLnBrk="0" hangingPunct="1">
              <a:lnSpc>
                <a:spcPct val="90000"/>
              </a:lnSpc>
              <a:spcBef>
                <a:spcPts val="509"/>
              </a:spcBef>
              <a:spcAft>
                <a:spcPts val="0"/>
              </a:spcAft>
              <a:buClr>
                <a:srgbClr val="1CADE4"/>
              </a:buClr>
              <a:buSzTx/>
              <a:buFontTx/>
              <a:buChar char="•"/>
              <a:tabLst>
                <a:tab pos="354965" algn="l"/>
                <a:tab pos="355600" algn="l"/>
              </a:tabLst>
              <a:defRPr/>
            </a:pPr>
            <a:r>
              <a:rPr kumimoji="0" lang="en-US" sz="1800" b="0" i="0" u="none" strike="noStrike" kern="1200" cap="none" spc="-5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Tiukimmillaan</a:t>
            </a:r>
            <a:r>
              <a:rPr kumimoji="0" lang="en-US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0" lang="en-US" sz="1800" b="0" i="0" u="none" strike="noStrike" kern="1200" cap="none" spc="-5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tyyleissä</a:t>
            </a:r>
            <a:r>
              <a:rPr kumimoji="0" lang="en-US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0" lang="en-US" sz="1800" b="0" i="0" u="none" strike="noStrike" kern="1200" cap="none" spc="-1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määritetään</a:t>
            </a:r>
            <a:r>
              <a:rPr kumimoji="0" lang="en-US" sz="1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0" lang="en-US" sz="18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vain  </a:t>
            </a:r>
            <a:r>
              <a:rPr kumimoji="0" lang="en-US" sz="1800" b="0" i="0" u="none" strike="noStrike" kern="1200" cap="none" spc="-15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tekstin</a:t>
            </a:r>
            <a:r>
              <a:rPr kumimoji="0" lang="en-US" sz="18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0" lang="en-US" sz="1800" b="0" i="0" u="none" strike="noStrike" kern="1200" cap="none" spc="-15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värit</a:t>
            </a:r>
            <a:r>
              <a:rPr kumimoji="0" lang="en-US" sz="18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, </a:t>
            </a:r>
            <a:r>
              <a:rPr kumimoji="0" lang="en-US" sz="1800" b="0" i="0" u="none" strike="noStrike" kern="1200" cap="none" spc="-5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ei</a:t>
            </a:r>
            <a:r>
              <a:rPr kumimoji="0" lang="en-US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0" lang="en-US" sz="1800" b="0" i="0" u="none" strike="noStrike" kern="1200" cap="none" spc="-1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muuta</a:t>
            </a:r>
            <a:r>
              <a:rPr kumimoji="0" lang="en-US" sz="1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. </a:t>
            </a:r>
            <a:r>
              <a:rPr kumimoji="0" lang="en-US" sz="1800" b="0" i="0" u="none" strike="noStrike" kern="1200" cap="none" spc="-3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Voit</a:t>
            </a:r>
            <a:r>
              <a:rPr kumimoji="0" lang="en-US" sz="18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0" lang="en-US" sz="1800" b="0" i="0" u="none" strike="noStrike" kern="1200" cap="none" spc="-15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laittaa</a:t>
            </a:r>
            <a:r>
              <a:rPr kumimoji="0" lang="en-US" sz="18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0" lang="en-US" sz="1800" b="0" i="0" u="none" strike="noStrike" kern="1200" cap="none" spc="-5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linkit</a:t>
            </a:r>
            <a:r>
              <a:rPr kumimoji="0" lang="en-US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0" lang="en-US" sz="1800" b="0" i="0" u="none" strike="noStrike" kern="1200" cap="none" spc="-2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myös</a:t>
            </a:r>
            <a:r>
              <a:rPr kumimoji="0" lang="en-US" sz="18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 </a:t>
            </a:r>
            <a:r>
              <a:rPr kumimoji="0" lang="en-US" sz="1800" b="0" i="0" u="none" strike="noStrike" kern="1200" cap="none" spc="-1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samanvärisiksi</a:t>
            </a:r>
            <a:r>
              <a:rPr kumimoji="0" lang="en-US" sz="1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.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355600" marR="344170" lvl="0" indent="-342900" algn="l" defTabSz="914400" rtl="0" eaLnBrk="1" fontAlgn="auto" latinLnBrk="0" hangingPunct="1">
              <a:lnSpc>
                <a:spcPct val="90000"/>
              </a:lnSpc>
              <a:spcBef>
                <a:spcPts val="530"/>
              </a:spcBef>
              <a:spcAft>
                <a:spcPts val="0"/>
              </a:spcAft>
              <a:buClr>
                <a:srgbClr val="1CADE4"/>
              </a:buClr>
              <a:buSzTx/>
              <a:buFontTx/>
              <a:buChar char="•"/>
              <a:tabLst>
                <a:tab pos="354965" algn="l"/>
                <a:tab pos="355600" algn="l"/>
              </a:tabLst>
              <a:defRPr/>
            </a:pPr>
            <a:r>
              <a:rPr kumimoji="0" lang="en-US" sz="1800" b="0" i="0" u="none" strike="noStrike" kern="1200" cap="none" spc="-2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Voidaan</a:t>
            </a:r>
            <a:r>
              <a:rPr kumimoji="0" lang="en-US" sz="18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0" lang="en-US" sz="1800" b="0" i="0" u="none" strike="noStrike" kern="1200" cap="none" spc="-2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myös</a:t>
            </a:r>
            <a:r>
              <a:rPr kumimoji="0" lang="en-US" sz="18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0" lang="en-US" sz="1800" b="0" i="0" u="none" strike="noStrike" kern="1200" cap="none" spc="-15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poistaa</a:t>
            </a:r>
            <a:r>
              <a:rPr kumimoji="0" lang="en-US" sz="18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0" lang="en-US" sz="1800" b="0" i="0" u="none" strike="noStrike" kern="1200" cap="none" spc="-1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alleviivaukset</a:t>
            </a:r>
            <a:r>
              <a:rPr kumimoji="0" lang="en-US" sz="1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ja  </a:t>
            </a:r>
            <a:r>
              <a:rPr kumimoji="0" lang="en-US" sz="1800" b="0" i="0" u="none" strike="noStrike" kern="1200" cap="none" spc="-15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reunaviivat</a:t>
            </a:r>
            <a:r>
              <a:rPr kumimoji="0" lang="en-US" sz="18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0" lang="en-US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ja </a:t>
            </a:r>
            <a:r>
              <a:rPr kumimoji="0" lang="en-US" sz="1800" b="0" i="0" u="none" strike="noStrike" kern="1200" cap="none" spc="-1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tehdään</a:t>
            </a:r>
            <a:r>
              <a:rPr kumimoji="0" lang="en-US" sz="1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0" lang="en-US" sz="1800" b="0" i="0" u="none" strike="noStrike" kern="1200" cap="none" spc="-5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linkin</a:t>
            </a:r>
            <a:r>
              <a:rPr kumimoji="0" lang="en-US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0" lang="en-US" sz="1800" b="0" i="0" u="none" strike="noStrike" kern="1200" cap="none" spc="-1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ympärille</a:t>
            </a:r>
            <a:r>
              <a:rPr kumimoji="0" lang="en-US" sz="1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 </a:t>
            </a:r>
            <a:r>
              <a:rPr kumimoji="0" lang="en-US" sz="1800" b="0" i="0" u="none" strike="noStrike" kern="1200" cap="none" spc="-15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reunaviiva</a:t>
            </a:r>
            <a:r>
              <a:rPr kumimoji="0" lang="en-US" sz="18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, </a:t>
            </a:r>
            <a:r>
              <a:rPr kumimoji="0" lang="en-US" sz="1800" b="0" i="0" u="none" strike="noStrike" kern="1200" cap="none" spc="-15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joka</a:t>
            </a:r>
            <a:r>
              <a:rPr kumimoji="0" lang="en-US" sz="18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0" lang="en-US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on </a:t>
            </a:r>
            <a:r>
              <a:rPr kumimoji="0" lang="en-US" sz="1800" b="0" i="0" u="none" strike="noStrike" kern="1200" cap="none" spc="-5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sama</a:t>
            </a:r>
            <a:r>
              <a:rPr kumimoji="0" lang="en-US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0" lang="en-US" sz="1800" b="0" i="0" u="none" strike="noStrike" kern="1200" cap="none" spc="-15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kuin</a:t>
            </a:r>
            <a:r>
              <a:rPr kumimoji="0" lang="en-US" sz="18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0" lang="en-US" sz="1800" b="0" i="0" u="none" strike="noStrike" kern="1200" cap="none" spc="-5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linkkien</a:t>
            </a:r>
            <a:r>
              <a:rPr kumimoji="0" lang="en-US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0" lang="en-US" sz="1800" b="0" i="0" u="none" strike="noStrike" kern="1200" cap="none" spc="-1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väri</a:t>
            </a:r>
            <a:r>
              <a:rPr kumimoji="0" lang="en-US" sz="1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.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7D7B666-D5E6-48CE-B26A-FB5E5C34AF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87511" y="325601"/>
            <a:ext cx="1715190" cy="390807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6EE670A-A41A-44AD-BC1C-2090365EB5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87511" y="4394539"/>
            <a:ext cx="1715190" cy="2029724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ftr" sz="quarter" idx="11"/>
          </p:nvPr>
        </p:nvSpPr>
        <p:spPr>
          <a:xfrm>
            <a:off x="3632199" y="6470704"/>
            <a:ext cx="4426094" cy="2743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all" spc="-5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Tw Cen MT Condensed" panose="020B0606020104020203"/>
                <a:ea typeface="+mn-ea"/>
                <a:cs typeface="+mn-cs"/>
              </a:rPr>
              <a:t>Merja</a:t>
            </a:r>
            <a:r>
              <a:rPr kumimoji="0" lang="en-US" sz="1000" b="0" i="0" u="none" strike="noStrike" kern="1200" cap="all" spc="-75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Tw Cen MT Condensed" panose="020B0606020104020203"/>
                <a:ea typeface="+mn-ea"/>
                <a:cs typeface="+mn-cs"/>
              </a:rPr>
              <a:t> </a:t>
            </a:r>
            <a:r>
              <a:rPr kumimoji="0" lang="en-US" sz="1000" b="0" i="0" u="none" strike="noStrike" kern="1200" cap="all" spc="-5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Tw Cen MT Condensed" panose="020B0606020104020203"/>
                <a:ea typeface="+mn-ea"/>
                <a:cs typeface="+mn-cs"/>
              </a:rPr>
              <a:t>Marin</a:t>
            </a:r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12"/>
          </p:nvPr>
        </p:nvSpPr>
        <p:spPr>
          <a:xfrm>
            <a:off x="8127999" y="6470704"/>
            <a:ext cx="730251" cy="2743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Tw Cen MT Condensed" panose="020B0606020104020203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Tw Cen MT Condensed" panose="020B06060201040202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004444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7EF8B85F-8BB5-4EC2-9EFF-869EBE84A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linkit</a:t>
            </a:r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4E97A4D4-56B4-437C-8C9D-F318A78CE2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i-FI" dirty="0"/>
              <a:t>Katso erilaisia linkitystyyppejä tehtävissä </a:t>
            </a:r>
            <a:r>
              <a:rPr lang="fi-FI" dirty="0" err="1"/>
              <a:t>Chapter</a:t>
            </a:r>
            <a:r>
              <a:rPr lang="fi-FI" dirty="0"/>
              <a:t> 4:stä…</a:t>
            </a:r>
          </a:p>
        </p:txBody>
      </p:sp>
    </p:spTree>
    <p:extLst>
      <p:ext uri="{BB962C8B-B14F-4D97-AF65-F5344CB8AC3E}">
        <p14:creationId xmlns:p14="http://schemas.microsoft.com/office/powerpoint/2010/main" val="4901823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5F1CC53-719A-4763-BF30-5E25A63CEF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5715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5659" y="4572000"/>
            <a:ext cx="5293730" cy="1964266"/>
          </a:xfrm>
          <a:prstGeom prst="rect">
            <a:avLst/>
          </a:prstGeom>
          <a:solidFill>
            <a:srgbClr val="7045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tsikko 1">
            <a:extLst>
              <a:ext uri="{FF2B5EF4-FFF2-40B4-BE49-F238E27FC236}">
                <a16:creationId xmlns:a16="http://schemas.microsoft.com/office/drawing/2014/main" id="{C0F56CF7-2013-4051-8AB9-34C493B6D7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192" y="4767072"/>
            <a:ext cx="4945641" cy="1625210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r"/>
            <a:r>
              <a:rPr lang="en-US" sz="5000" dirty="0" err="1">
                <a:solidFill>
                  <a:srgbClr val="FFFFFF"/>
                </a:solidFill>
              </a:rPr>
              <a:t>Img</a:t>
            </a:r>
            <a:br>
              <a:rPr lang="en-US" sz="5000" dirty="0">
                <a:solidFill>
                  <a:srgbClr val="FFFFFF"/>
                </a:solidFill>
              </a:rPr>
            </a:br>
            <a:br>
              <a:rPr lang="en-US" sz="2800" b="0" dirty="0">
                <a:solidFill>
                  <a:srgbClr val="FFFFFF"/>
                </a:solidFill>
                <a:effectLst/>
              </a:rPr>
            </a:br>
            <a:endParaRPr lang="en-US" sz="5000" dirty="0">
              <a:solidFill>
                <a:srgbClr val="FFFFFF"/>
              </a:solidFill>
            </a:endParaRPr>
          </a:p>
        </p:txBody>
      </p:sp>
      <p:pic>
        <p:nvPicPr>
          <p:cNvPr id="6" name="Kuva 5" descr="Kuva, joka sisältää kohteen teksti, kissa, näyttö, valkokangas&#10;&#10;Kuvaus luotu automaattisesti">
            <a:extLst>
              <a:ext uri="{FF2B5EF4-FFF2-40B4-BE49-F238E27FC236}">
                <a16:creationId xmlns:a16="http://schemas.microsoft.com/office/drawing/2014/main" id="{6812361F-523D-497D-B73E-57EAECAEE7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503"/>
          <a:stretch/>
        </p:blipFill>
        <p:spPr>
          <a:xfrm>
            <a:off x="245660" y="321733"/>
            <a:ext cx="5293729" cy="4107392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50991" y="321732"/>
            <a:ext cx="3251710" cy="621453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A326F8E0-0FAB-4B9B-9C82-E075AF77A5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21989" y="917725"/>
            <a:ext cx="2568554" cy="4852362"/>
          </a:xfrm>
        </p:spPr>
        <p:txBody>
          <a:bodyPr vert="horz" lIns="45720" tIns="45720" rIns="45720" bIns="45720" rtlCol="0"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Kuvan </a:t>
            </a:r>
            <a:r>
              <a:rPr lang="en-US" dirty="0" err="1">
                <a:solidFill>
                  <a:srgbClr val="FFFFFF"/>
                </a:solidFill>
              </a:rPr>
              <a:t>lisäämisen</a:t>
            </a:r>
            <a:r>
              <a:rPr lang="en-US" dirty="0">
                <a:solidFill>
                  <a:srgbClr val="FFFFFF"/>
                </a:solidFill>
              </a:rPr>
              <a:t> idea</a:t>
            </a:r>
          </a:p>
          <a:p>
            <a:r>
              <a:rPr lang="en-US" dirty="0">
                <a:solidFill>
                  <a:srgbClr val="FFFFFF"/>
                </a:solidFill>
              </a:rPr>
              <a:t>Kuva </a:t>
            </a:r>
            <a:r>
              <a:rPr lang="en-US" dirty="0" err="1">
                <a:solidFill>
                  <a:srgbClr val="FFFFFF"/>
                </a:solidFill>
              </a:rPr>
              <a:t>lisätään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esim</a:t>
            </a:r>
            <a:r>
              <a:rPr lang="en-US" dirty="0">
                <a:solidFill>
                  <a:srgbClr val="FFFFFF"/>
                </a:solidFill>
              </a:rPr>
              <a:t>. </a:t>
            </a:r>
            <a:r>
              <a:rPr lang="en-US" dirty="0" err="1">
                <a:solidFill>
                  <a:srgbClr val="FFFFFF"/>
                </a:solidFill>
              </a:rPr>
              <a:t>näin</a:t>
            </a:r>
            <a:r>
              <a:rPr lang="en-US" dirty="0">
                <a:solidFill>
                  <a:srgbClr val="FFFFFF"/>
                </a:solidFill>
              </a:rPr>
              <a:t>: </a:t>
            </a:r>
          </a:p>
          <a:p>
            <a:r>
              <a:rPr lang="en-US" sz="1800" b="0" dirty="0">
                <a:solidFill>
                  <a:srgbClr val="FFFFFF"/>
                </a:solidFill>
                <a:effectLst/>
                <a:latin typeface="Abadi" panose="020B0604020104020204" pitchFamily="34" charset="0"/>
              </a:rPr>
              <a:t>&lt;</a:t>
            </a:r>
            <a:r>
              <a:rPr lang="en-US" sz="1800" b="0" dirty="0" err="1">
                <a:solidFill>
                  <a:srgbClr val="FFFFFF"/>
                </a:solidFill>
                <a:effectLst/>
                <a:latin typeface="Abadi" panose="020B0604020104020204" pitchFamily="34" charset="0"/>
              </a:rPr>
              <a:t>img</a:t>
            </a:r>
            <a:r>
              <a:rPr lang="en-US" sz="1800" b="0" dirty="0">
                <a:solidFill>
                  <a:srgbClr val="FFFFFF"/>
                </a:solidFill>
                <a:effectLst/>
                <a:latin typeface="Abadi" panose="020B0604020104020204" pitchFamily="34" charset="0"/>
              </a:rPr>
              <a:t> </a:t>
            </a:r>
            <a:r>
              <a:rPr lang="en-US" sz="1800" b="0" dirty="0" err="1">
                <a:solidFill>
                  <a:srgbClr val="FFFFFF"/>
                </a:solidFill>
                <a:effectLst/>
                <a:latin typeface="Abadi" panose="020B0604020104020204" pitchFamily="34" charset="0"/>
              </a:rPr>
              <a:t>src</a:t>
            </a:r>
            <a:r>
              <a:rPr lang="en-US" sz="1800" b="0" dirty="0">
                <a:solidFill>
                  <a:srgbClr val="FFFFFF"/>
                </a:solidFill>
                <a:effectLst/>
                <a:latin typeface="Abadi" panose="020B0604020104020204" pitchFamily="34" charset="0"/>
              </a:rPr>
              <a:t>="images/quokka.jpg" alt="Quokka (</a:t>
            </a:r>
            <a:r>
              <a:rPr lang="en-US" sz="1800" b="0" dirty="0" err="1">
                <a:solidFill>
                  <a:srgbClr val="FFFFFF"/>
                </a:solidFill>
                <a:effectLst/>
                <a:latin typeface="Abadi" panose="020B0604020104020204" pitchFamily="34" charset="0"/>
              </a:rPr>
              <a:t>Setonix</a:t>
            </a:r>
            <a:r>
              <a:rPr lang="en-US" sz="1800" b="0" dirty="0">
                <a:solidFill>
                  <a:srgbClr val="FFFFFF"/>
                </a:solidFill>
                <a:effectLst/>
                <a:latin typeface="Abadi" panose="020B0604020104020204" pitchFamily="34" charset="0"/>
              </a:rPr>
              <a:t> </a:t>
            </a:r>
            <a:r>
              <a:rPr lang="en-US" sz="1800" b="0" dirty="0" err="1">
                <a:solidFill>
                  <a:srgbClr val="FFFFFF"/>
                </a:solidFill>
                <a:effectLst/>
                <a:latin typeface="Abadi" panose="020B0604020104020204" pitchFamily="34" charset="0"/>
              </a:rPr>
              <a:t>brachyurus</a:t>
            </a:r>
            <a:r>
              <a:rPr lang="en-US" sz="1800" b="0" dirty="0">
                <a:solidFill>
                  <a:srgbClr val="FFFFFF"/>
                </a:solidFill>
                <a:effectLst/>
                <a:latin typeface="Abadi" panose="020B0604020104020204" pitchFamily="34" charset="0"/>
              </a:rPr>
              <a:t>)" /&gt;</a:t>
            </a:r>
            <a:endParaRPr lang="en-US" sz="1800" dirty="0">
              <a:solidFill>
                <a:srgbClr val="FFFFFF"/>
              </a:solidFill>
              <a:latin typeface="Abadi" panose="020B0604020104020204" pitchFamily="34" charset="0"/>
            </a:endParaRPr>
          </a:p>
          <a:p>
            <a:r>
              <a:rPr lang="en-US" dirty="0" err="1">
                <a:solidFill>
                  <a:srgbClr val="FFFFFF"/>
                </a:solidFill>
              </a:rPr>
              <a:t>Mukaan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tulee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aina</a:t>
            </a:r>
            <a:r>
              <a:rPr lang="en-US" dirty="0">
                <a:solidFill>
                  <a:srgbClr val="FFFFFF"/>
                </a:solidFill>
              </a:rPr>
              <a:t> alt-</a:t>
            </a:r>
            <a:r>
              <a:rPr lang="en-US" dirty="0" err="1">
                <a:solidFill>
                  <a:srgbClr val="FFFFFF"/>
                </a:solidFill>
              </a:rPr>
              <a:t>teksti</a:t>
            </a:r>
            <a:r>
              <a:rPr lang="en-US" dirty="0">
                <a:solidFill>
                  <a:srgbClr val="FFFFFF"/>
                </a:solidFill>
              </a:rPr>
              <a:t>, </a:t>
            </a:r>
            <a:r>
              <a:rPr lang="en-US" dirty="0" err="1">
                <a:solidFill>
                  <a:srgbClr val="FFFFFF"/>
                </a:solidFill>
              </a:rPr>
              <a:t>kuten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tässä</a:t>
            </a:r>
            <a:r>
              <a:rPr lang="en-US" dirty="0">
                <a:solidFill>
                  <a:srgbClr val="FFFFFF"/>
                </a:solidFill>
              </a:rPr>
              <a:t>. Alt </a:t>
            </a:r>
            <a:r>
              <a:rPr lang="en-US" dirty="0" err="1">
                <a:solidFill>
                  <a:srgbClr val="FFFFFF"/>
                </a:solidFill>
              </a:rPr>
              <a:t>teksti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laitetaan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siltä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varalta</a:t>
            </a:r>
            <a:r>
              <a:rPr lang="en-US" dirty="0">
                <a:solidFill>
                  <a:srgbClr val="FFFFFF"/>
                </a:solidFill>
              </a:rPr>
              <a:t>, </a:t>
            </a:r>
            <a:r>
              <a:rPr lang="en-US" dirty="0" err="1">
                <a:solidFill>
                  <a:srgbClr val="FFFFFF"/>
                </a:solidFill>
              </a:rPr>
              <a:t>että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jos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kuvaa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ei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näy</a:t>
            </a:r>
            <a:r>
              <a:rPr lang="en-US" dirty="0">
                <a:solidFill>
                  <a:srgbClr val="FFFFFF"/>
                </a:solidFill>
              </a:rPr>
              <a:t>, </a:t>
            </a:r>
            <a:r>
              <a:rPr lang="en-US" dirty="0" err="1">
                <a:solidFill>
                  <a:srgbClr val="FFFFFF"/>
                </a:solidFill>
              </a:rPr>
              <a:t>niin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ainakin</a:t>
            </a:r>
            <a:r>
              <a:rPr lang="en-US" dirty="0">
                <a:solidFill>
                  <a:srgbClr val="FFFFFF"/>
                </a:solidFill>
              </a:rPr>
              <a:t> alt-</a:t>
            </a:r>
            <a:r>
              <a:rPr lang="en-US" dirty="0" err="1">
                <a:solidFill>
                  <a:srgbClr val="FFFFFF"/>
                </a:solidFill>
              </a:rPr>
              <a:t>teksti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näkyy</a:t>
            </a:r>
            <a:r>
              <a:rPr lang="en-US" dirty="0">
                <a:solidFill>
                  <a:srgbClr val="FFFFFF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805571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8600" y="250356"/>
            <a:ext cx="89916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0" dirty="0" err="1"/>
              <a:t>kuvan</a:t>
            </a:r>
            <a:r>
              <a:rPr spc="-85" dirty="0"/>
              <a:t> </a:t>
            </a:r>
            <a:r>
              <a:rPr spc="-5" dirty="0" err="1"/>
              <a:t>upotus</a:t>
            </a:r>
            <a:r>
              <a:rPr lang="fi-FI" spc="-5" dirty="0"/>
              <a:t>, esim.</a:t>
            </a:r>
            <a:endParaRPr spc="-5" dirty="0"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spc="-5" dirty="0"/>
              <a:t>Merja</a:t>
            </a:r>
            <a:r>
              <a:rPr spc="-75" dirty="0"/>
              <a:t> </a:t>
            </a:r>
            <a:r>
              <a:rPr spc="-5" dirty="0"/>
              <a:t>Marin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8425">
              <a:lnSpc>
                <a:spcPts val="1650"/>
              </a:lnSpc>
            </a:pPr>
            <a:fld id="{81D60167-4931-47E6-BA6A-407CBD079E47}" type="slidenum">
              <a:rPr dirty="0"/>
              <a:t>27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685800" y="1524000"/>
            <a:ext cx="7922260" cy="29334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95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spc="-10" dirty="0">
                <a:latin typeface="Calibri"/>
                <a:cs typeface="Calibri"/>
              </a:rPr>
              <a:t>sivulle header elementtiin </a:t>
            </a:r>
            <a:r>
              <a:rPr sz="2400" spc="-5" dirty="0">
                <a:latin typeface="Calibri"/>
                <a:cs typeface="Calibri"/>
              </a:rPr>
              <a:t>on </a:t>
            </a:r>
            <a:r>
              <a:rPr sz="2400" spc="-15" dirty="0">
                <a:latin typeface="Calibri"/>
                <a:cs typeface="Calibri"/>
              </a:rPr>
              <a:t>lisätty </a:t>
            </a:r>
            <a:r>
              <a:rPr sz="2400" spc="-20" dirty="0">
                <a:latin typeface="Calibri"/>
                <a:cs typeface="Calibri"/>
              </a:rPr>
              <a:t>yläkuva.</a:t>
            </a:r>
            <a:r>
              <a:rPr sz="2400" spc="125" dirty="0">
                <a:latin typeface="Calibri"/>
                <a:cs typeface="Calibri"/>
              </a:rPr>
              <a:t> </a:t>
            </a:r>
            <a:r>
              <a:rPr sz="2400" spc="-30" dirty="0">
                <a:latin typeface="Calibri"/>
                <a:cs typeface="Calibri"/>
              </a:rPr>
              <a:t>Kuva</a:t>
            </a:r>
            <a:endParaRPr sz="2400" dirty="0">
              <a:latin typeface="Calibri"/>
              <a:cs typeface="Calibri"/>
            </a:endParaRPr>
          </a:p>
          <a:p>
            <a:pPr marL="355600">
              <a:lnSpc>
                <a:spcPct val="100000"/>
              </a:lnSpc>
            </a:pPr>
            <a:r>
              <a:rPr sz="2400" spc="-5" dirty="0">
                <a:latin typeface="Calibri"/>
                <a:cs typeface="Calibri"/>
              </a:rPr>
              <a:t>löytyy </a:t>
            </a:r>
            <a:r>
              <a:rPr sz="2400" spc="-10" dirty="0">
                <a:latin typeface="Calibri"/>
                <a:cs typeface="Calibri"/>
              </a:rPr>
              <a:t>images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spc="-20" dirty="0" err="1">
                <a:latin typeface="Calibri"/>
                <a:cs typeface="Calibri"/>
              </a:rPr>
              <a:t>kansiosta</a:t>
            </a:r>
            <a:r>
              <a:rPr sz="2400" spc="-20" dirty="0">
                <a:latin typeface="Calibri"/>
                <a:cs typeface="Calibri"/>
              </a:rPr>
              <a:t>.</a:t>
            </a:r>
            <a:br>
              <a:rPr lang="fi-FI" sz="2400" dirty="0">
                <a:latin typeface="Calibri"/>
                <a:cs typeface="Calibri"/>
              </a:rPr>
            </a:br>
            <a:endParaRPr lang="fi-FI" sz="2400" dirty="0">
              <a:latin typeface="Calibri"/>
              <a:cs typeface="Calibri"/>
            </a:endParaRPr>
          </a:p>
          <a:p>
            <a:pPr marL="355600">
              <a:lnSpc>
                <a:spcPct val="100000"/>
              </a:lnSpc>
            </a:pPr>
            <a:r>
              <a:rPr sz="2000" b="1" spc="-10" dirty="0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  <a:cs typeface="Calibri"/>
              </a:rPr>
              <a:t>&lt;img </a:t>
            </a:r>
            <a:r>
              <a:rPr sz="2000" b="1" spc="-15" dirty="0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  <a:cs typeface="Calibri"/>
              </a:rPr>
              <a:t>src="images/ylakuva.jpg"</a:t>
            </a:r>
            <a:r>
              <a:rPr sz="2000" b="1" spc="65" dirty="0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  <a:cs typeface="Calibri"/>
              </a:rPr>
              <a:t> </a:t>
            </a:r>
            <a:r>
              <a:rPr sz="2000" b="1" spc="-5" dirty="0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  <a:cs typeface="Calibri"/>
              </a:rPr>
              <a:t>alt="</a:t>
            </a:r>
            <a:r>
              <a:rPr lang="fi-FI" sz="2000" b="1" spc="-5" dirty="0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  <a:cs typeface="Calibri"/>
              </a:rPr>
              <a:t>yläkuva</a:t>
            </a:r>
            <a:r>
              <a:rPr sz="2000" b="1" spc="-5" dirty="0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  <a:cs typeface="Calibri"/>
              </a:rPr>
              <a:t>"&gt;</a:t>
            </a:r>
            <a:endParaRPr sz="2000" b="1" dirty="0">
              <a:solidFill>
                <a:schemeClr val="tx2">
                  <a:lumMod val="50000"/>
                </a:schemeClr>
              </a:solidFill>
              <a:latin typeface="Consolas" panose="020B0609020204030204" pitchFamily="49" charset="0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670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spc="-20" dirty="0">
                <a:latin typeface="Calibri"/>
                <a:cs typeface="Calibri"/>
              </a:rPr>
              <a:t>Kuvaan </a:t>
            </a:r>
            <a:r>
              <a:rPr sz="2400" spc="-15" dirty="0">
                <a:latin typeface="Calibri"/>
                <a:cs typeface="Calibri"/>
              </a:rPr>
              <a:t>lisätty </a:t>
            </a:r>
            <a:r>
              <a:rPr sz="2400" spc="-30" dirty="0">
                <a:latin typeface="Calibri"/>
                <a:cs typeface="Calibri"/>
              </a:rPr>
              <a:t>myös </a:t>
            </a:r>
            <a:r>
              <a:rPr sz="2400" spc="-35" dirty="0">
                <a:latin typeface="Calibri"/>
                <a:cs typeface="Calibri"/>
              </a:rPr>
              <a:t>korkeus </a:t>
            </a:r>
            <a:r>
              <a:rPr sz="2400" spc="-5" dirty="0">
                <a:latin typeface="Calibri"/>
                <a:cs typeface="Calibri"/>
              </a:rPr>
              <a:t>ja</a:t>
            </a:r>
            <a:r>
              <a:rPr sz="2400" spc="110" dirty="0">
                <a:latin typeface="Calibri"/>
                <a:cs typeface="Calibri"/>
              </a:rPr>
              <a:t> </a:t>
            </a:r>
            <a:r>
              <a:rPr sz="2400" spc="-20" dirty="0" err="1">
                <a:latin typeface="Calibri"/>
                <a:cs typeface="Calibri"/>
              </a:rPr>
              <a:t>leveys</a:t>
            </a:r>
            <a:r>
              <a:rPr lang="fi-FI" sz="2400" spc="-20" dirty="0">
                <a:latin typeface="Calibri"/>
                <a:cs typeface="Calibri"/>
              </a:rPr>
              <a:t>, tee se </a:t>
            </a:r>
            <a:r>
              <a:rPr lang="fi-FI" sz="2400" spc="-20" dirty="0" err="1">
                <a:latin typeface="Calibri"/>
                <a:cs typeface="Calibri"/>
              </a:rPr>
              <a:t>css</a:t>
            </a:r>
            <a:r>
              <a:rPr lang="fi-FI" sz="2400" spc="-20" dirty="0">
                <a:latin typeface="Calibri"/>
                <a:cs typeface="Calibri"/>
              </a:rPr>
              <a:t>-sivulla</a:t>
            </a:r>
            <a:br>
              <a:rPr lang="fi-FI" sz="2400" dirty="0">
                <a:latin typeface="Calibri"/>
                <a:cs typeface="Calibri"/>
              </a:rPr>
            </a:br>
            <a:br>
              <a:rPr lang="fi-FI" sz="2400" dirty="0">
                <a:latin typeface="Calibri"/>
                <a:cs typeface="Calibri"/>
              </a:rPr>
            </a:br>
            <a:r>
              <a:rPr sz="2400" b="1" spc="-10" dirty="0">
                <a:solidFill>
                  <a:schemeClr val="tx2">
                    <a:lumMod val="50000"/>
                  </a:schemeClr>
                </a:solidFill>
                <a:latin typeface="Calibri"/>
                <a:cs typeface="Calibri"/>
              </a:rPr>
              <a:t>&lt;img src="images/index.jpg" width="940"  </a:t>
            </a:r>
            <a:r>
              <a:rPr sz="2000" b="1" spc="-10" dirty="0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  <a:cs typeface="Calibri"/>
              </a:rPr>
              <a:t>height="200" alt=""&gt;&lt;!-- header image --&gt;</a:t>
            </a:r>
          </a:p>
        </p:txBody>
      </p:sp>
    </p:spTree>
    <p:extLst>
      <p:ext uri="{BB962C8B-B14F-4D97-AF65-F5344CB8AC3E}">
        <p14:creationId xmlns:p14="http://schemas.microsoft.com/office/powerpoint/2010/main" val="853480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1" y="250356"/>
            <a:ext cx="85344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fi-FI" spc="-5" dirty="0"/>
              <a:t>sivun upotus</a:t>
            </a:r>
            <a:r>
              <a:rPr lang="fi-FI" spc="-110" dirty="0"/>
              <a:t> </a:t>
            </a:r>
            <a:r>
              <a:rPr lang="fi-FI" spc="-5" dirty="0"/>
              <a:t>sivulle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lang="fi-FI" spc="-5"/>
              <a:t>Merja</a:t>
            </a:r>
            <a:r>
              <a:rPr lang="fi-FI" spc="-75"/>
              <a:t> </a:t>
            </a:r>
            <a:r>
              <a:rPr lang="fi-FI" spc="-5"/>
              <a:t>Marin</a:t>
            </a:r>
            <a:endParaRPr lang="fi-FI" spc="-5" dirty="0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8425">
              <a:lnSpc>
                <a:spcPts val="1650"/>
              </a:lnSpc>
            </a:pPr>
            <a:fld id="{81D60167-4931-47E6-BA6A-407CBD079E47}" type="slidenum">
              <a:rPr lang="fi-FI" smtClean="0"/>
              <a:t>28</a:t>
            </a:fld>
            <a:endParaRPr lang="fi-FI" dirty="0"/>
          </a:p>
        </p:txBody>
      </p:sp>
      <p:sp>
        <p:nvSpPr>
          <p:cNvPr id="3" name="object 3"/>
          <p:cNvSpPr txBox="1"/>
          <p:nvPr/>
        </p:nvSpPr>
        <p:spPr>
          <a:xfrm>
            <a:off x="535940" y="1044888"/>
            <a:ext cx="8058784" cy="4227439"/>
          </a:xfrm>
          <a:prstGeom prst="rect">
            <a:avLst/>
          </a:prstGeom>
        </p:spPr>
        <p:txBody>
          <a:bodyPr vert="horz" wrap="square" lIns="0" tIns="10223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805"/>
              </a:spcBef>
              <a:buChar char="•"/>
              <a:tabLst>
                <a:tab pos="355600" algn="l"/>
                <a:tab pos="356235" algn="l"/>
              </a:tabLst>
            </a:pPr>
            <a:r>
              <a:rPr sz="2800" spc="-10" dirty="0">
                <a:latin typeface="Calibri"/>
                <a:cs typeface="Calibri"/>
              </a:rPr>
              <a:t>Upota </a:t>
            </a:r>
            <a:r>
              <a:rPr sz="2800" spc="-25" dirty="0">
                <a:latin typeface="Calibri"/>
                <a:cs typeface="Calibri"/>
              </a:rPr>
              <a:t>kartta </a:t>
            </a:r>
            <a:r>
              <a:rPr sz="2800" spc="-10" dirty="0">
                <a:latin typeface="Calibri"/>
                <a:cs typeface="Calibri"/>
              </a:rPr>
              <a:t>sivulle </a:t>
            </a:r>
            <a:r>
              <a:rPr sz="2800" spc="-5" dirty="0" err="1">
                <a:latin typeface="Calibri"/>
                <a:cs typeface="Calibri"/>
              </a:rPr>
              <a:t>Googlen</a:t>
            </a:r>
            <a:r>
              <a:rPr sz="2800" spc="25" dirty="0">
                <a:latin typeface="Calibri"/>
                <a:cs typeface="Calibri"/>
              </a:rPr>
              <a:t> </a:t>
            </a:r>
            <a:r>
              <a:rPr sz="2800" spc="-25" dirty="0" err="1">
                <a:latin typeface="Calibri"/>
                <a:cs typeface="Calibri"/>
              </a:rPr>
              <a:t>kartta</a:t>
            </a:r>
            <a:r>
              <a:rPr lang="fi-FI" sz="2800" spc="-25" dirty="0">
                <a:latin typeface="Calibri"/>
                <a:cs typeface="Calibri"/>
              </a:rPr>
              <a:t>, älä kopioi tekstiä</a:t>
            </a:r>
            <a:endParaRPr sz="2800" dirty="0">
              <a:latin typeface="Calibri"/>
              <a:cs typeface="Calibri"/>
            </a:endParaRPr>
          </a:p>
          <a:p>
            <a:pPr marL="355600" marR="5080" indent="-342900">
              <a:lnSpc>
                <a:spcPct val="100000"/>
              </a:lnSpc>
              <a:spcBef>
                <a:spcPts val="605"/>
              </a:spcBef>
              <a:buChar char="•"/>
              <a:tabLst>
                <a:tab pos="355600" algn="l"/>
                <a:tab pos="356235" algn="l"/>
              </a:tabLst>
            </a:pPr>
            <a:r>
              <a:rPr sz="2000" spc="-10" dirty="0">
                <a:solidFill>
                  <a:schemeClr val="accent5">
                    <a:lumMod val="75000"/>
                  </a:schemeClr>
                </a:solidFill>
                <a:latin typeface="Calibri"/>
                <a:cs typeface="Calibri"/>
              </a:rPr>
              <a:t>&lt;iframe  src="http</a:t>
            </a:r>
            <a:r>
              <a:rPr sz="2000" spc="-10" dirty="0">
                <a:solidFill>
                  <a:schemeClr val="accent5">
                    <a:lumMod val="75000"/>
                  </a:schemeClr>
                </a:solidFill>
                <a:latin typeface="Calibri"/>
                <a:cs typeface="Calibri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s://w</a:t>
            </a:r>
            <a:r>
              <a:rPr sz="2000" spc="-10" dirty="0">
                <a:solidFill>
                  <a:schemeClr val="accent5">
                    <a:lumMod val="75000"/>
                  </a:schemeClr>
                </a:solidFill>
                <a:latin typeface="Calibri"/>
                <a:cs typeface="Calibri"/>
              </a:rPr>
              <a:t>ww.g</a:t>
            </a:r>
            <a:r>
              <a:rPr sz="2000" spc="-10" dirty="0">
                <a:solidFill>
                  <a:schemeClr val="accent5">
                    <a:lumMod val="75000"/>
                  </a:schemeClr>
                </a:solidFill>
                <a:latin typeface="Calibri"/>
                <a:cs typeface="Calibri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oogle.com/maps/embed?pb=!1m18!1m1 </a:t>
            </a:r>
            <a:r>
              <a:rPr sz="2000" spc="-10" dirty="0">
                <a:solidFill>
                  <a:schemeClr val="accent5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chemeClr val="accent5">
                    <a:lumMod val="75000"/>
                  </a:schemeClr>
                </a:solidFill>
                <a:latin typeface="Calibri"/>
                <a:cs typeface="Calibri"/>
              </a:rPr>
              <a:t>2!1m3!1d1592.1398969700062!2d25.724744115745178!3d6  6.48115182538059!2m3!1f0!2f0!3f0!3m2!1i1024!2i768!4f13.  1!3m3!1m2!1s0x442b4bc348412531%3A0x83868845bc43151  6!2sJokiv%C3%A4yl%C3%A4+9%2C+96300+Rovaniemi!5e0!3  </a:t>
            </a:r>
            <a:r>
              <a:rPr sz="2000" spc="-10" dirty="0">
                <a:solidFill>
                  <a:schemeClr val="accent5">
                    <a:lumMod val="75000"/>
                  </a:schemeClr>
                </a:solidFill>
                <a:latin typeface="Calibri"/>
                <a:cs typeface="Calibri"/>
              </a:rPr>
              <a:t>m2!1sfi!2sfi!4v1445319993474" </a:t>
            </a:r>
            <a:r>
              <a:rPr sz="2000" spc="-5" dirty="0">
                <a:solidFill>
                  <a:schemeClr val="accent5">
                    <a:lumMod val="75000"/>
                  </a:schemeClr>
                </a:solidFill>
                <a:latin typeface="Calibri"/>
                <a:cs typeface="Calibri"/>
              </a:rPr>
              <a:t>width="600" </a:t>
            </a:r>
            <a:r>
              <a:rPr sz="2000" spc="-10" dirty="0">
                <a:solidFill>
                  <a:schemeClr val="accent5">
                    <a:lumMod val="75000"/>
                  </a:schemeClr>
                </a:solidFill>
                <a:latin typeface="Calibri"/>
                <a:cs typeface="Calibri"/>
              </a:rPr>
              <a:t>height="450"  frameborder="0" style="border:0"</a:t>
            </a:r>
            <a:r>
              <a:rPr sz="2000" spc="10" dirty="0">
                <a:solidFill>
                  <a:schemeClr val="accent5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chemeClr val="accent5">
                    <a:lumMod val="75000"/>
                  </a:schemeClr>
                </a:solidFill>
                <a:latin typeface="Calibri"/>
                <a:cs typeface="Calibri"/>
              </a:rPr>
              <a:t>allowfullscreen&gt;&lt;/iframe&gt;</a:t>
            </a:r>
            <a:endParaRPr lang="fi-FI" sz="2000" spc="-5" dirty="0">
              <a:solidFill>
                <a:schemeClr val="accent5">
                  <a:lumMod val="75000"/>
                </a:schemeClr>
              </a:solidFill>
              <a:latin typeface="Calibri"/>
              <a:cs typeface="Calibri"/>
            </a:endParaRPr>
          </a:p>
          <a:p>
            <a:pPr marL="355600" marR="5080" indent="-342900">
              <a:lnSpc>
                <a:spcPct val="100000"/>
              </a:lnSpc>
              <a:spcBef>
                <a:spcPts val="605"/>
              </a:spcBef>
              <a:buChar char="•"/>
              <a:tabLst>
                <a:tab pos="355600" algn="l"/>
                <a:tab pos="356235" algn="l"/>
              </a:tabLst>
            </a:pPr>
            <a:endParaRPr lang="fi-FI" sz="2000" b="1" spc="-5" dirty="0">
              <a:solidFill>
                <a:schemeClr val="accent5">
                  <a:lumMod val="75000"/>
                </a:schemeClr>
              </a:solidFill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  <a:spcBef>
                <a:spcPts val="605"/>
              </a:spcBef>
              <a:tabLst>
                <a:tab pos="355600" algn="l"/>
                <a:tab pos="356235" algn="l"/>
              </a:tabLst>
            </a:pPr>
            <a:r>
              <a:rPr lang="fi-FI" sz="2000" spc="-5" dirty="0">
                <a:latin typeface="Calibri"/>
                <a:cs typeface="Calibri"/>
              </a:rPr>
              <a:t>Kartan kopiointi tapahtuu näin: </a:t>
            </a:r>
          </a:p>
          <a:p>
            <a:pPr marL="355600" marR="5080" indent="-342900">
              <a:lnSpc>
                <a:spcPct val="100000"/>
              </a:lnSpc>
              <a:spcBef>
                <a:spcPts val="605"/>
              </a:spcBef>
              <a:buChar char="•"/>
              <a:tabLst>
                <a:tab pos="355600" algn="l"/>
                <a:tab pos="356235" algn="l"/>
              </a:tabLst>
            </a:pPr>
            <a:r>
              <a:rPr lang="fi-FI" sz="2000" spc="-5" dirty="0">
                <a:latin typeface="Calibri"/>
                <a:cs typeface="Calibri"/>
              </a:rPr>
              <a:t>Mene </a:t>
            </a:r>
            <a:r>
              <a:rPr lang="fi-FI" sz="2000" b="1" spc="-5" dirty="0">
                <a:latin typeface="Calibri"/>
                <a:cs typeface="Calibri"/>
              </a:rPr>
              <a:t>Google </a:t>
            </a:r>
            <a:r>
              <a:rPr lang="fi-FI" sz="2000" b="1" spc="-5" dirty="0" err="1">
                <a:latin typeface="Calibri"/>
                <a:cs typeface="Calibri"/>
              </a:rPr>
              <a:t>Mapsiin</a:t>
            </a:r>
            <a:r>
              <a:rPr lang="fi-FI" sz="2000" spc="-5" dirty="0">
                <a:latin typeface="Calibri"/>
                <a:cs typeface="Calibri"/>
              </a:rPr>
              <a:t>, valitse valikosta kohta </a:t>
            </a:r>
            <a:r>
              <a:rPr lang="fi-FI" sz="2000" b="1" spc="-5" dirty="0">
                <a:latin typeface="Calibri"/>
                <a:cs typeface="Calibri"/>
              </a:rPr>
              <a:t>Jaa tai upota kartta</a:t>
            </a:r>
            <a:r>
              <a:rPr lang="fi-FI" sz="2000" spc="-5" dirty="0">
                <a:latin typeface="Calibri"/>
                <a:cs typeface="Calibri"/>
              </a:rPr>
              <a:t>, valitse </a:t>
            </a:r>
            <a:r>
              <a:rPr lang="fi-FI" sz="2000" b="1" spc="-5" dirty="0">
                <a:latin typeface="Calibri"/>
                <a:cs typeface="Calibri"/>
              </a:rPr>
              <a:t>Upota kartta </a:t>
            </a:r>
            <a:r>
              <a:rPr lang="fi-FI" sz="2000" spc="-5" dirty="0">
                <a:latin typeface="Calibri"/>
                <a:cs typeface="Calibri"/>
              </a:rPr>
              <a:t>ja </a:t>
            </a:r>
            <a:r>
              <a:rPr lang="fi-FI" sz="2000" b="1" spc="-5" dirty="0">
                <a:latin typeface="Calibri"/>
                <a:cs typeface="Calibri"/>
              </a:rPr>
              <a:t>kopioi </a:t>
            </a:r>
            <a:r>
              <a:rPr lang="fi-FI" sz="2000" b="1" spc="-5" dirty="0" err="1">
                <a:latin typeface="Calibri"/>
                <a:cs typeface="Calibri"/>
              </a:rPr>
              <a:t>iframe</a:t>
            </a:r>
            <a:r>
              <a:rPr lang="fi-FI" sz="2000" b="1" spc="-5" dirty="0">
                <a:latin typeface="Calibri"/>
                <a:cs typeface="Calibri"/>
              </a:rPr>
              <a:t> linkki </a:t>
            </a:r>
            <a:r>
              <a:rPr lang="fi-FI" sz="2000" spc="-5" dirty="0">
                <a:latin typeface="Calibri"/>
                <a:cs typeface="Calibri"/>
              </a:rPr>
              <a:t>sivullesi.</a:t>
            </a:r>
            <a:endParaRPr sz="20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676187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98467" y="184785"/>
            <a:ext cx="114681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60" dirty="0"/>
              <a:t>K</a:t>
            </a:r>
            <a:r>
              <a:rPr spc="-5" dirty="0"/>
              <a:t>ar</a:t>
            </a:r>
            <a:r>
              <a:rPr spc="-50" dirty="0"/>
              <a:t>t</a:t>
            </a:r>
            <a:r>
              <a:rPr spc="-55" dirty="0"/>
              <a:t>t</a:t>
            </a:r>
            <a:r>
              <a:rPr dirty="0"/>
              <a:t>a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spc="-5" dirty="0"/>
              <a:t>Merja</a:t>
            </a:r>
            <a:r>
              <a:rPr spc="-75" dirty="0"/>
              <a:t> </a:t>
            </a:r>
            <a:r>
              <a:rPr spc="-5" dirty="0"/>
              <a:t>Marin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8425">
              <a:lnSpc>
                <a:spcPts val="1650"/>
              </a:lnSpc>
            </a:pPr>
            <a:fld id="{81D60167-4931-47E6-BA6A-407CBD079E47}" type="slidenum">
              <a:rPr dirty="0"/>
              <a:t>29</a:t>
            </a:fld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972311" y="1053083"/>
            <a:ext cx="7415784" cy="54726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595582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66466" y="311911"/>
            <a:ext cx="320992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" dirty="0"/>
              <a:t>Mitä </a:t>
            </a:r>
            <a:r>
              <a:rPr spc="-5" dirty="0"/>
              <a:t>HTML </a:t>
            </a:r>
            <a:r>
              <a:rPr dirty="0"/>
              <a:t>5</a:t>
            </a:r>
            <a:r>
              <a:rPr spc="-95" dirty="0"/>
              <a:t> </a:t>
            </a:r>
            <a:r>
              <a:rPr spc="-5" dirty="0"/>
              <a:t>on?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spc="-5" dirty="0"/>
              <a:t>Merja</a:t>
            </a:r>
            <a:r>
              <a:rPr spc="-75" dirty="0"/>
              <a:t> </a:t>
            </a:r>
            <a:r>
              <a:rPr spc="-5" dirty="0"/>
              <a:t>Marin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8425">
              <a:lnSpc>
                <a:spcPts val="1650"/>
              </a:lnSpc>
            </a:pPr>
            <a:fld id="{81D60167-4931-47E6-BA6A-407CBD079E47}" type="slidenum">
              <a:rPr dirty="0"/>
              <a:t>3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685800" y="1066800"/>
            <a:ext cx="8179435" cy="5811847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580"/>
              </a:spcBef>
              <a:buChar char="•"/>
              <a:tabLst>
                <a:tab pos="354965" algn="l"/>
                <a:tab pos="355600" algn="l"/>
              </a:tabLst>
            </a:pPr>
            <a:r>
              <a:rPr sz="2200" spc="-5" dirty="0">
                <a:latin typeface="Calibri"/>
                <a:cs typeface="Calibri"/>
              </a:rPr>
              <a:t>HTML-kielen uusi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b="1" spc="-15" dirty="0">
                <a:latin typeface="Calibri"/>
                <a:cs typeface="Calibri"/>
              </a:rPr>
              <a:t>versio/kehitysvaihe</a:t>
            </a:r>
            <a:endParaRPr sz="2200" b="1" dirty="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480"/>
              </a:spcBef>
              <a:buChar char="•"/>
              <a:tabLst>
                <a:tab pos="354965" algn="l"/>
                <a:tab pos="355600" algn="l"/>
              </a:tabLst>
            </a:pPr>
            <a:r>
              <a:rPr sz="2200" spc="-10" dirty="0">
                <a:latin typeface="Calibri"/>
                <a:cs typeface="Calibri"/>
              </a:rPr>
              <a:t>Yleisnimitys </a:t>
            </a:r>
            <a:r>
              <a:rPr sz="2200" spc="-5" dirty="0">
                <a:latin typeface="Calibri"/>
                <a:cs typeface="Calibri"/>
              </a:rPr>
              <a:t>monille </a:t>
            </a:r>
            <a:r>
              <a:rPr sz="2200" spc="-10" dirty="0">
                <a:latin typeface="Calibri"/>
                <a:cs typeface="Calibri"/>
              </a:rPr>
              <a:t>nykyaikaisille</a:t>
            </a:r>
            <a:r>
              <a:rPr sz="2200" spc="9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tekniikoille</a:t>
            </a:r>
            <a:endParaRPr sz="2200" dirty="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480"/>
              </a:spcBef>
              <a:buChar char="•"/>
              <a:tabLst>
                <a:tab pos="354965" algn="l"/>
                <a:tab pos="355600" algn="l"/>
              </a:tabLst>
            </a:pPr>
            <a:r>
              <a:rPr sz="2200" spc="-10" dirty="0">
                <a:latin typeface="Calibri"/>
                <a:cs typeface="Calibri"/>
              </a:rPr>
              <a:t>Sovellusten </a:t>
            </a:r>
            <a:r>
              <a:rPr sz="2200" spc="-15" dirty="0">
                <a:latin typeface="Calibri"/>
                <a:cs typeface="Calibri"/>
              </a:rPr>
              <a:t>toteuttamista Webin </a:t>
            </a:r>
            <a:r>
              <a:rPr sz="2200" spc="-10" dirty="0">
                <a:latin typeface="Calibri"/>
                <a:cs typeface="Calibri"/>
              </a:rPr>
              <a:t>tekniikoilla (JavaScript, </a:t>
            </a:r>
            <a:r>
              <a:rPr sz="2200" dirty="0">
                <a:latin typeface="Calibri"/>
                <a:cs typeface="Calibri"/>
              </a:rPr>
              <a:t>CSS,</a:t>
            </a:r>
            <a:r>
              <a:rPr sz="2200" spc="17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HTML)</a:t>
            </a:r>
            <a:endParaRPr sz="2200" dirty="0">
              <a:latin typeface="Times New Roman"/>
              <a:cs typeface="Times New Roman"/>
            </a:endParaRPr>
          </a:p>
          <a:p>
            <a:pPr marL="355600" marR="5080" indent="-342900">
              <a:lnSpc>
                <a:spcPct val="100000"/>
              </a:lnSpc>
              <a:buFont typeface="Calibri"/>
              <a:buChar char="•"/>
              <a:tabLst>
                <a:tab pos="354965" algn="l"/>
                <a:tab pos="355600" algn="l"/>
              </a:tabLst>
            </a:pPr>
            <a:r>
              <a:rPr sz="2200" b="1" spc="-5" dirty="0">
                <a:latin typeface="Calibri"/>
                <a:cs typeface="Calibri"/>
              </a:rPr>
              <a:t>Sovellusliittymä eli </a:t>
            </a:r>
            <a:r>
              <a:rPr sz="2200" b="1" dirty="0">
                <a:latin typeface="Calibri"/>
                <a:cs typeface="Calibri"/>
              </a:rPr>
              <a:t>API </a:t>
            </a:r>
            <a:r>
              <a:rPr sz="2200" spc="-5" dirty="0">
                <a:latin typeface="Calibri"/>
                <a:cs typeface="Calibri"/>
              </a:rPr>
              <a:t>(application </a:t>
            </a:r>
            <a:r>
              <a:rPr sz="2200" spc="-15" dirty="0">
                <a:latin typeface="Calibri"/>
                <a:cs typeface="Calibri"/>
              </a:rPr>
              <a:t>program </a:t>
            </a:r>
            <a:r>
              <a:rPr sz="2200" spc="-10" dirty="0">
                <a:latin typeface="Calibri"/>
                <a:cs typeface="Calibri"/>
              </a:rPr>
              <a:t>interface) </a:t>
            </a:r>
            <a:endParaRPr lang="fi-FI" sz="2200" spc="-20" dirty="0">
              <a:latin typeface="Calibri"/>
              <a:cs typeface="Calibri"/>
            </a:endParaRPr>
          </a:p>
          <a:p>
            <a:pPr marL="812800" marR="5080" lvl="1" indent="-342900">
              <a:buFont typeface="Calibri"/>
              <a:buChar char="•"/>
              <a:tabLst>
                <a:tab pos="354965" algn="l"/>
                <a:tab pos="355600" algn="l"/>
              </a:tabLst>
            </a:pPr>
            <a:r>
              <a:rPr lang="fi-FI" sz="2200" spc="-20" dirty="0">
                <a:latin typeface="Calibri"/>
                <a:cs typeface="Calibri"/>
              </a:rPr>
              <a:t>Tarkoittaa </a:t>
            </a:r>
            <a:r>
              <a:rPr sz="2200" spc="-10" dirty="0" err="1">
                <a:latin typeface="Calibri"/>
                <a:cs typeface="Calibri"/>
              </a:rPr>
              <a:t>määrittelyä</a:t>
            </a:r>
            <a:r>
              <a:rPr sz="2200" spc="-10" dirty="0">
                <a:latin typeface="Calibri"/>
                <a:cs typeface="Calibri"/>
              </a:rPr>
              <a:t>  </a:t>
            </a:r>
            <a:r>
              <a:rPr sz="2200" spc="-5" dirty="0">
                <a:latin typeface="Calibri"/>
                <a:cs typeface="Calibri"/>
              </a:rPr>
              <a:t>sille, millaisen rajapinnan </a:t>
            </a:r>
            <a:r>
              <a:rPr sz="2200" dirty="0">
                <a:latin typeface="Calibri"/>
                <a:cs typeface="Calibri"/>
              </a:rPr>
              <a:t>– </a:t>
            </a:r>
            <a:r>
              <a:rPr sz="2200" spc="-10" dirty="0">
                <a:latin typeface="Calibri"/>
                <a:cs typeface="Calibri"/>
              </a:rPr>
              <a:t>valmiiden </a:t>
            </a:r>
            <a:r>
              <a:rPr sz="2200" spc="-5" dirty="0">
                <a:latin typeface="Calibri"/>
                <a:cs typeface="Calibri"/>
              </a:rPr>
              <a:t>funktioiden olioiden ja </a:t>
            </a:r>
            <a:r>
              <a:rPr sz="2200" spc="-10" dirty="0">
                <a:latin typeface="Calibri"/>
                <a:cs typeface="Calibri"/>
              </a:rPr>
              <a:t>niitä </a:t>
            </a:r>
            <a:r>
              <a:rPr sz="2200" spc="-20" dirty="0">
                <a:latin typeface="Calibri"/>
                <a:cs typeface="Calibri"/>
              </a:rPr>
              <a:t>koskevien  </a:t>
            </a:r>
            <a:r>
              <a:rPr sz="2200" spc="-10" dirty="0">
                <a:latin typeface="Calibri"/>
                <a:cs typeface="Calibri"/>
              </a:rPr>
              <a:t>sääntöjen </a:t>
            </a:r>
            <a:r>
              <a:rPr sz="2200" spc="-15" dirty="0">
                <a:latin typeface="Calibri"/>
                <a:cs typeface="Calibri"/>
              </a:rPr>
              <a:t>kautta </a:t>
            </a:r>
            <a:r>
              <a:rPr sz="2200" dirty="0">
                <a:latin typeface="Calibri"/>
                <a:cs typeface="Calibri"/>
              </a:rPr>
              <a:t>– </a:t>
            </a:r>
            <a:r>
              <a:rPr sz="2200" spc="-5" dirty="0">
                <a:latin typeface="Calibri"/>
                <a:cs typeface="Calibri"/>
              </a:rPr>
              <a:t>selain </a:t>
            </a:r>
            <a:r>
              <a:rPr sz="2200" spc="-10" dirty="0">
                <a:latin typeface="Calibri"/>
                <a:cs typeface="Calibri"/>
              </a:rPr>
              <a:t>voidaan </a:t>
            </a:r>
            <a:r>
              <a:rPr sz="2200" spc="-5" dirty="0">
                <a:latin typeface="Calibri"/>
                <a:cs typeface="Calibri"/>
              </a:rPr>
              <a:t>ohjelmoida </a:t>
            </a:r>
            <a:r>
              <a:rPr sz="2200" spc="-10" dirty="0">
                <a:latin typeface="Calibri"/>
                <a:cs typeface="Calibri"/>
              </a:rPr>
              <a:t>suorittamaan </a:t>
            </a:r>
            <a:r>
              <a:rPr sz="2200" spc="-5" dirty="0">
                <a:latin typeface="Calibri"/>
                <a:cs typeface="Calibri"/>
              </a:rPr>
              <a:t>haluttuja</a:t>
            </a:r>
            <a:r>
              <a:rPr sz="2200" spc="125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tehtäviä.</a:t>
            </a:r>
            <a:endParaRPr sz="2200" dirty="0">
              <a:latin typeface="Calibri"/>
              <a:cs typeface="Calibri"/>
            </a:endParaRPr>
          </a:p>
          <a:p>
            <a:pPr marL="355600" marR="120650" indent="-342900">
              <a:lnSpc>
                <a:spcPct val="100000"/>
              </a:lnSpc>
              <a:spcBef>
                <a:spcPts val="475"/>
              </a:spcBef>
              <a:buChar char="•"/>
              <a:tabLst>
                <a:tab pos="354965" algn="l"/>
                <a:tab pos="355600" algn="l"/>
              </a:tabLst>
            </a:pPr>
            <a:r>
              <a:rPr sz="2200" b="1" spc="-5" dirty="0">
                <a:latin typeface="Calibri"/>
                <a:cs typeface="Calibri"/>
              </a:rPr>
              <a:t>HTML5 kielessä on paljon </a:t>
            </a:r>
            <a:r>
              <a:rPr sz="2200" b="1" dirty="0">
                <a:latin typeface="Calibri"/>
                <a:cs typeface="Calibri"/>
              </a:rPr>
              <a:t>enemmän </a:t>
            </a:r>
            <a:r>
              <a:rPr sz="2200" b="1" spc="-10" dirty="0">
                <a:latin typeface="Calibri"/>
                <a:cs typeface="Calibri"/>
              </a:rPr>
              <a:t>sovellusten </a:t>
            </a:r>
            <a:r>
              <a:rPr sz="2200" b="1" spc="-20" dirty="0">
                <a:latin typeface="Calibri"/>
                <a:cs typeface="Calibri"/>
              </a:rPr>
              <a:t>tekoa </a:t>
            </a:r>
            <a:r>
              <a:rPr sz="2200" b="1" spc="-15" dirty="0">
                <a:latin typeface="Calibri"/>
                <a:cs typeface="Calibri"/>
              </a:rPr>
              <a:t>tukevia </a:t>
            </a:r>
            <a:r>
              <a:rPr sz="2200" b="1" spc="-5" dirty="0">
                <a:latin typeface="Calibri"/>
                <a:cs typeface="Calibri"/>
              </a:rPr>
              <a:t>määrittelyjä ja  </a:t>
            </a:r>
            <a:r>
              <a:rPr sz="2200" b="1" spc="-20" dirty="0">
                <a:latin typeface="Calibri"/>
                <a:cs typeface="Calibri"/>
              </a:rPr>
              <a:t>rakenteita </a:t>
            </a:r>
            <a:r>
              <a:rPr sz="2200" b="1" spc="-10" dirty="0">
                <a:latin typeface="Calibri"/>
                <a:cs typeface="Calibri"/>
              </a:rPr>
              <a:t>kuin </a:t>
            </a:r>
            <a:r>
              <a:rPr sz="2200" b="1" spc="-5" dirty="0">
                <a:latin typeface="Calibri"/>
                <a:cs typeface="Calibri"/>
              </a:rPr>
              <a:t>kielen aiemmissa </a:t>
            </a:r>
            <a:r>
              <a:rPr sz="2200" b="1" spc="-10" dirty="0">
                <a:latin typeface="Calibri"/>
                <a:cs typeface="Calibri"/>
              </a:rPr>
              <a:t>versioissa</a:t>
            </a:r>
            <a:r>
              <a:rPr sz="2200" spc="-10" dirty="0">
                <a:latin typeface="Calibri"/>
                <a:cs typeface="Calibri"/>
              </a:rPr>
              <a:t>, </a:t>
            </a:r>
            <a:r>
              <a:rPr sz="2200" spc="-10" dirty="0" err="1">
                <a:latin typeface="Calibri"/>
                <a:cs typeface="Calibri"/>
              </a:rPr>
              <a:t>siksi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lang="fi-FI" sz="2200" spc="-15" dirty="0">
                <a:latin typeface="Calibri"/>
                <a:cs typeface="Calibri"/>
              </a:rPr>
              <a:t>käytetään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spc="-10" dirty="0" err="1">
                <a:latin typeface="Calibri"/>
                <a:cs typeface="Calibri"/>
              </a:rPr>
              <a:t>sitä</a:t>
            </a:r>
            <a:r>
              <a:rPr sz="2200" spc="-10" dirty="0">
                <a:latin typeface="Calibri"/>
                <a:cs typeface="Calibri"/>
              </a:rPr>
              <a:t>.</a:t>
            </a:r>
            <a:endParaRPr sz="2200" dirty="0">
              <a:latin typeface="Calibri"/>
              <a:cs typeface="Calibri"/>
            </a:endParaRPr>
          </a:p>
          <a:p>
            <a:pPr marL="355600" marR="829310" indent="-342900">
              <a:lnSpc>
                <a:spcPct val="100000"/>
              </a:lnSpc>
              <a:spcBef>
                <a:spcPts val="480"/>
              </a:spcBef>
              <a:buChar char="•"/>
              <a:tabLst>
                <a:tab pos="354965" algn="l"/>
                <a:tab pos="355600" algn="l"/>
              </a:tabLst>
            </a:pPr>
            <a:r>
              <a:rPr sz="2200" spc="-5" dirty="0">
                <a:latin typeface="Calibri"/>
                <a:cs typeface="Calibri"/>
              </a:rPr>
              <a:t>HTML:n mahdollisuuksien tunteminen on </a:t>
            </a:r>
            <a:r>
              <a:rPr sz="2200" spc="-10" dirty="0">
                <a:latin typeface="Calibri"/>
                <a:cs typeface="Calibri"/>
              </a:rPr>
              <a:t>tärkeää, kun halutaan </a:t>
            </a:r>
            <a:r>
              <a:rPr sz="2200" spc="-5" dirty="0">
                <a:latin typeface="Calibri"/>
                <a:cs typeface="Calibri"/>
              </a:rPr>
              <a:t>tehdä  </a:t>
            </a:r>
            <a:r>
              <a:rPr sz="2200" spc="-15" dirty="0">
                <a:latin typeface="Calibri"/>
                <a:cs typeface="Calibri"/>
              </a:rPr>
              <a:t>verkkosivuista </a:t>
            </a:r>
            <a:r>
              <a:rPr sz="2200" spc="-10" dirty="0">
                <a:latin typeface="Calibri"/>
                <a:cs typeface="Calibri"/>
              </a:rPr>
              <a:t>vuorovaikutteisia,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b="1" spc="-5" dirty="0">
                <a:latin typeface="Calibri"/>
                <a:cs typeface="Calibri"/>
              </a:rPr>
              <a:t>sovellusmaisia</a:t>
            </a:r>
            <a:r>
              <a:rPr sz="2200" spc="-5" dirty="0">
                <a:latin typeface="Calibri"/>
                <a:cs typeface="Calibri"/>
              </a:rPr>
              <a:t>.</a:t>
            </a:r>
            <a:endParaRPr sz="2200" dirty="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475"/>
              </a:spcBef>
              <a:buChar char="•"/>
              <a:tabLst>
                <a:tab pos="354965" algn="l"/>
                <a:tab pos="355600" algn="l"/>
              </a:tabLst>
            </a:pPr>
            <a:r>
              <a:rPr sz="2200" spc="-15" dirty="0">
                <a:latin typeface="Calibri"/>
                <a:cs typeface="Calibri"/>
              </a:rPr>
              <a:t>Kun </a:t>
            </a:r>
            <a:r>
              <a:rPr sz="2200" spc="-5" dirty="0">
                <a:latin typeface="Calibri"/>
                <a:cs typeface="Calibri"/>
              </a:rPr>
              <a:t>sivu </a:t>
            </a:r>
            <a:r>
              <a:rPr sz="2200" dirty="0">
                <a:latin typeface="Calibri"/>
                <a:cs typeface="Calibri"/>
              </a:rPr>
              <a:t>ei </a:t>
            </a:r>
            <a:r>
              <a:rPr sz="2200" spc="-10" dirty="0">
                <a:latin typeface="Calibri"/>
                <a:cs typeface="Calibri"/>
              </a:rPr>
              <a:t>toimi, </a:t>
            </a:r>
            <a:r>
              <a:rPr sz="2200" spc="-5" dirty="0">
                <a:latin typeface="Calibri"/>
                <a:cs typeface="Calibri"/>
              </a:rPr>
              <a:t>on </a:t>
            </a:r>
            <a:r>
              <a:rPr sz="2200" spc="-20" dirty="0">
                <a:latin typeface="Calibri"/>
                <a:cs typeface="Calibri"/>
              </a:rPr>
              <a:t>osattava </a:t>
            </a:r>
            <a:r>
              <a:rPr sz="2200" spc="-10" dirty="0">
                <a:latin typeface="Calibri"/>
                <a:cs typeface="Calibri"/>
              </a:rPr>
              <a:t>katsoa </a:t>
            </a:r>
            <a:r>
              <a:rPr sz="2200" spc="-5" dirty="0">
                <a:latin typeface="Calibri"/>
                <a:cs typeface="Calibri"/>
              </a:rPr>
              <a:t>selaimen tarjoamilla välineillä,</a:t>
            </a:r>
            <a:r>
              <a:rPr sz="2200" spc="160" dirty="0">
                <a:latin typeface="Calibri"/>
                <a:cs typeface="Calibri"/>
              </a:rPr>
              <a:t> </a:t>
            </a:r>
            <a:r>
              <a:rPr sz="2200" spc="-10" dirty="0" err="1">
                <a:latin typeface="Calibri"/>
                <a:cs typeface="Calibri"/>
              </a:rPr>
              <a:t>mitä</a:t>
            </a:r>
            <a:r>
              <a:rPr lang="fi-FI" sz="2200" dirty="0">
                <a:latin typeface="Calibri"/>
                <a:cs typeface="Calibri"/>
              </a:rPr>
              <a:t> </a:t>
            </a:r>
            <a:r>
              <a:rPr sz="2200" spc="-5" dirty="0" err="1">
                <a:latin typeface="Calibri"/>
                <a:cs typeface="Calibri"/>
              </a:rPr>
              <a:t>sivulla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oikein </a:t>
            </a:r>
            <a:r>
              <a:rPr sz="2200" dirty="0">
                <a:latin typeface="Calibri"/>
                <a:cs typeface="Calibri"/>
              </a:rPr>
              <a:t>on – HTML:n </a:t>
            </a:r>
            <a:r>
              <a:rPr sz="2200" spc="-5" dirty="0">
                <a:latin typeface="Calibri"/>
                <a:cs typeface="Calibri"/>
              </a:rPr>
              <a:t>ja </a:t>
            </a:r>
            <a:r>
              <a:rPr sz="2200" spc="-10" dirty="0">
                <a:latin typeface="Calibri"/>
                <a:cs typeface="Calibri"/>
              </a:rPr>
              <a:t>dokumenttioliomallin </a:t>
            </a:r>
            <a:r>
              <a:rPr sz="2200" spc="-5" dirty="0">
                <a:latin typeface="Calibri"/>
                <a:cs typeface="Calibri"/>
              </a:rPr>
              <a:t>eli </a:t>
            </a:r>
            <a:r>
              <a:rPr sz="2200" b="1" dirty="0">
                <a:latin typeface="Calibri"/>
                <a:cs typeface="Calibri"/>
              </a:rPr>
              <a:t>DOM</a:t>
            </a:r>
            <a:r>
              <a:rPr sz="2200" dirty="0">
                <a:latin typeface="Calibri"/>
                <a:cs typeface="Calibri"/>
              </a:rPr>
              <a:t>in</a:t>
            </a:r>
            <a:r>
              <a:rPr sz="2200" spc="1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tasolla.</a:t>
            </a:r>
            <a:endParaRPr sz="22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9922542D-52B5-47EB-AB43-F4B231C05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096" y="569541"/>
            <a:ext cx="7290054" cy="1106859"/>
          </a:xfrm>
        </p:spPr>
        <p:txBody>
          <a:bodyPr/>
          <a:lstStyle/>
          <a:p>
            <a:r>
              <a:rPr lang="fi-FI" dirty="0"/>
              <a:t>Object – yleinen upotus</a:t>
            </a:r>
          </a:p>
        </p:txBody>
      </p:sp>
      <p:sp>
        <p:nvSpPr>
          <p:cNvPr id="3" name="Tekstin paikkamerkki 2">
            <a:extLst>
              <a:ext uri="{FF2B5EF4-FFF2-40B4-BE49-F238E27FC236}">
                <a16:creationId xmlns:a16="http://schemas.microsoft.com/office/drawing/2014/main" id="{41E3ED95-60FA-4294-AF1F-B043C4FB81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867" y="1524000"/>
            <a:ext cx="8071103" cy="5029200"/>
          </a:xfrm>
        </p:spPr>
        <p:txBody>
          <a:bodyPr>
            <a:normAutofit fontScale="92500" lnSpcReduction="20000"/>
          </a:bodyPr>
          <a:lstStyle/>
          <a:p>
            <a:r>
              <a:rPr lang="fi-FI" b="1" dirty="0">
                <a:latin typeface="Calibri" panose="020F0502020204030204" pitchFamily="34" charset="0"/>
                <a:cs typeface="Calibri" panose="020F0502020204030204" pitchFamily="34" charset="0"/>
              </a:rPr>
              <a:t>Merkitys</a:t>
            </a:r>
            <a:r>
              <a:rPr lang="fi-FI" dirty="0">
                <a:latin typeface="Calibri" panose="020F0502020204030204" pitchFamily="34" charset="0"/>
                <a:cs typeface="Calibri" panose="020F0502020204030204" pitchFamily="34" charset="0"/>
              </a:rPr>
              <a:t>: Datan upottaminen sivuun ulkoisesta lähteestä, esim</a:t>
            </a:r>
            <a:r>
              <a:rPr lang="fi-FI" dirty="0"/>
              <a:t>.</a:t>
            </a:r>
          </a:p>
          <a:p>
            <a:r>
              <a:rPr lang="fi-FI" dirty="0"/>
              <a:t>	</a:t>
            </a:r>
            <a:r>
              <a:rPr lang="fi-FI" dirty="0">
                <a:latin typeface="Consolas" panose="020B0609020204030204" pitchFamily="49" charset="0"/>
              </a:rPr>
              <a:t>&lt;h2&gt;Koko ohjeen löydät täältä: &lt;/h2&gt;			&lt;p&gt;&lt;</a:t>
            </a:r>
            <a:r>
              <a:rPr lang="fi-FI" dirty="0" err="1">
                <a:latin typeface="Consolas" panose="020B0609020204030204" pitchFamily="49" charset="0"/>
              </a:rPr>
              <a:t>object</a:t>
            </a:r>
            <a:r>
              <a:rPr lang="fi-FI" dirty="0">
                <a:latin typeface="Consolas" panose="020B0609020204030204" pitchFamily="49" charset="0"/>
              </a:rPr>
              <a:t> data=HTML5_ohje_2020.pptx&gt;</a:t>
            </a:r>
            <a:br>
              <a:rPr lang="fi-FI" dirty="0">
                <a:latin typeface="Consolas" panose="020B0609020204030204" pitchFamily="49" charset="0"/>
              </a:rPr>
            </a:br>
            <a:r>
              <a:rPr lang="fi-FI" dirty="0">
                <a:latin typeface="Consolas" panose="020B0609020204030204" pitchFamily="49" charset="0"/>
              </a:rPr>
              <a:t>	&lt;a </a:t>
            </a:r>
            <a:r>
              <a:rPr lang="fi-FI" dirty="0" err="1">
                <a:latin typeface="Consolas" panose="020B0609020204030204" pitchFamily="49" charset="0"/>
              </a:rPr>
              <a:t>href</a:t>
            </a:r>
            <a:r>
              <a:rPr lang="fi-FI" dirty="0">
                <a:latin typeface="Consolas" panose="020B0609020204030204" pitchFamily="49" charset="0"/>
              </a:rPr>
              <a:t> ="HTML5_ohje_2020.pptx"&gt;HTML5 ohjeet&lt;/a&gt;</a:t>
            </a:r>
            <a:br>
              <a:rPr lang="fi-FI" dirty="0">
                <a:latin typeface="Consolas" panose="020B0609020204030204" pitchFamily="49" charset="0"/>
              </a:rPr>
            </a:br>
            <a:r>
              <a:rPr lang="fi-FI" dirty="0">
                <a:latin typeface="Consolas" panose="020B0609020204030204" pitchFamily="49" charset="0"/>
              </a:rPr>
              <a:t>	&lt;/</a:t>
            </a:r>
            <a:r>
              <a:rPr lang="fi-FI" dirty="0" err="1">
                <a:latin typeface="Consolas" panose="020B0609020204030204" pitchFamily="49" charset="0"/>
              </a:rPr>
              <a:t>object</a:t>
            </a:r>
            <a:r>
              <a:rPr lang="fi-FI" dirty="0">
                <a:latin typeface="Consolas" panose="020B0609020204030204" pitchFamily="49" charset="0"/>
              </a:rPr>
              <a:t>&gt;&lt;/p&gt; </a:t>
            </a:r>
            <a:br>
              <a:rPr lang="fi-FI" dirty="0">
                <a:latin typeface="Consolas" panose="020B0609020204030204" pitchFamily="49" charset="0"/>
              </a:rPr>
            </a:br>
            <a:r>
              <a:rPr lang="fi-FI" dirty="0">
                <a:latin typeface="Consolas" panose="020B0609020204030204" pitchFamily="49" charset="0"/>
              </a:rPr>
              <a:t>	&lt;hr&gt;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fi-FI" dirty="0">
                <a:latin typeface="Calibri" panose="020F0502020204030204" pitchFamily="34" charset="0"/>
                <a:cs typeface="Calibri" panose="020F0502020204030204" pitchFamily="34" charset="0"/>
              </a:rPr>
              <a:t>Joskus on hyvä asettaa elementin koko (vanhat selaimet eivät tue). Oletuskoko on 300 x 150 pikseliä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fi-FI" b="1" dirty="0">
                <a:latin typeface="Calibri" panose="020F0502020204030204" pitchFamily="34" charset="0"/>
                <a:cs typeface="Calibri" panose="020F0502020204030204" pitchFamily="34" charset="0"/>
              </a:rPr>
              <a:t>Käyttö</a:t>
            </a:r>
            <a:r>
              <a:rPr lang="fi-FI" dirty="0">
                <a:latin typeface="Calibri" panose="020F0502020204030204" pitchFamily="34" charset="0"/>
                <a:cs typeface="Calibri" panose="020F0502020204030204" pitchFamily="34" charset="0"/>
              </a:rPr>
              <a:t>: ulkoisen tiedostosisällön upottamiseen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fi-FI" b="1" dirty="0">
                <a:latin typeface="Calibri" panose="020F0502020204030204" pitchFamily="34" charset="0"/>
                <a:cs typeface="Calibri" panose="020F0502020204030204" pitchFamily="34" charset="0"/>
              </a:rPr>
              <a:t>Data</a:t>
            </a:r>
            <a:r>
              <a:rPr lang="fi-FI" dirty="0">
                <a:latin typeface="Calibri" panose="020F0502020204030204" pitchFamily="34" charset="0"/>
                <a:cs typeface="Calibri" panose="020F0502020204030204" pitchFamily="34" charset="0"/>
              </a:rPr>
              <a:t>= </a:t>
            </a:r>
            <a:r>
              <a:rPr lang="fi-FI" dirty="0" err="1">
                <a:latin typeface="Calibri" panose="020F0502020204030204" pitchFamily="34" charset="0"/>
                <a:cs typeface="Calibri" panose="020F0502020204030204" pitchFamily="34" charset="0"/>
              </a:rPr>
              <a:t>upetettavan</a:t>
            </a:r>
            <a:r>
              <a:rPr lang="fi-FI" dirty="0">
                <a:latin typeface="Calibri" panose="020F0502020204030204" pitchFamily="34" charset="0"/>
                <a:cs typeface="Calibri" panose="020F0502020204030204" pitchFamily="34" charset="0"/>
              </a:rPr>
              <a:t> datan </a:t>
            </a:r>
            <a:r>
              <a:rPr lang="fi-FI" dirty="0" err="1">
                <a:latin typeface="Calibri" panose="020F0502020204030204" pitchFamily="34" charset="0"/>
                <a:cs typeface="Calibri" panose="020F0502020204030204" pitchFamily="34" charset="0"/>
              </a:rPr>
              <a:t>url</a:t>
            </a:r>
            <a:r>
              <a:rPr lang="fi-FI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fi-FI" b="1" dirty="0" err="1">
                <a:latin typeface="Calibri" panose="020F0502020204030204" pitchFamily="34" charset="0"/>
                <a:cs typeface="Calibri" panose="020F0502020204030204" pitchFamily="34" charset="0"/>
              </a:rPr>
              <a:t>type</a:t>
            </a:r>
            <a:r>
              <a:rPr lang="fi-FI" dirty="0">
                <a:latin typeface="Calibri" panose="020F0502020204030204" pitchFamily="34" charset="0"/>
                <a:cs typeface="Calibri" panose="020F0502020204030204" pitchFamily="34" charset="0"/>
              </a:rPr>
              <a:t> upotettavan datan mediatyyppi, määritteellä </a:t>
            </a:r>
            <a:r>
              <a:rPr lang="fi-FI" dirty="0" err="1">
                <a:latin typeface="Calibri" panose="020F0502020204030204" pitchFamily="34" charset="0"/>
                <a:cs typeface="Calibri" panose="020F0502020204030204" pitchFamily="34" charset="0"/>
              </a:rPr>
              <a:t>typeMustMatch</a:t>
            </a:r>
            <a:r>
              <a:rPr lang="fi-FI" dirty="0">
                <a:latin typeface="Calibri" panose="020F0502020204030204" pitchFamily="34" charset="0"/>
                <a:cs typeface="Calibri" panose="020F0502020204030204" pitchFamily="34" charset="0"/>
              </a:rPr>
              <a:t> asetetaan vaatimus, että palvelimen ilmoittaman tyypin pitää vastata </a:t>
            </a:r>
            <a:r>
              <a:rPr lang="fi-FI" dirty="0" err="1">
                <a:latin typeface="Calibri" panose="020F0502020204030204" pitchFamily="34" charset="0"/>
                <a:cs typeface="Calibri" panose="020F0502020204030204" pitchFamily="34" charset="0"/>
              </a:rPr>
              <a:t>type</a:t>
            </a:r>
            <a:r>
              <a:rPr lang="fi-FI" dirty="0">
                <a:latin typeface="Calibri" panose="020F0502020204030204" pitchFamily="34" charset="0"/>
                <a:cs typeface="Calibri" panose="020F0502020204030204" pitchFamily="34" charset="0"/>
              </a:rPr>
              <a:t>-määritteen arvoa, tai sisältöä ei esitetä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fi-FI" dirty="0" err="1">
                <a:latin typeface="Calibri" panose="020F0502020204030204" pitchFamily="34" charset="0"/>
                <a:cs typeface="Calibri" panose="020F0502020204030204" pitchFamily="34" charset="0"/>
              </a:rPr>
              <a:t>Height</a:t>
            </a:r>
            <a:r>
              <a:rPr lang="fi-FI" dirty="0">
                <a:latin typeface="Calibri" panose="020F0502020204030204" pitchFamily="34" charset="0"/>
                <a:cs typeface="Calibri" panose="020F0502020204030204" pitchFamily="34" charset="0"/>
              </a:rPr>
              <a:t> ja </a:t>
            </a:r>
            <a:r>
              <a:rPr lang="fi-FI" dirty="0" err="1">
                <a:latin typeface="Calibri" panose="020F0502020204030204" pitchFamily="34" charset="0"/>
                <a:cs typeface="Calibri" panose="020F0502020204030204" pitchFamily="34" charset="0"/>
              </a:rPr>
              <a:t>width</a:t>
            </a:r>
            <a:r>
              <a:rPr lang="fi-FI" dirty="0">
                <a:latin typeface="Calibri" panose="020F0502020204030204" pitchFamily="34" charset="0"/>
                <a:cs typeface="Calibri" panose="020F0502020204030204" pitchFamily="34" charset="0"/>
              </a:rPr>
              <a:t> käytössä.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fi-FI" dirty="0">
                <a:latin typeface="Calibri" panose="020F0502020204030204" pitchFamily="34" charset="0"/>
                <a:cs typeface="Calibri" panose="020F0502020204030204" pitchFamily="34" charset="0"/>
              </a:rPr>
              <a:t>Aluksi </a:t>
            </a:r>
            <a:r>
              <a:rPr lang="fi-FI" dirty="0" err="1">
                <a:latin typeface="Calibri" panose="020F0502020204030204" pitchFamily="34" charset="0"/>
                <a:cs typeface="Calibri" panose="020F0502020204030204" pitchFamily="34" charset="0"/>
              </a:rPr>
              <a:t>object</a:t>
            </a:r>
            <a:r>
              <a:rPr lang="fi-FI" dirty="0">
                <a:latin typeface="Calibri" panose="020F0502020204030204" pitchFamily="34" charset="0"/>
                <a:cs typeface="Calibri" panose="020F0502020204030204" pitchFamily="34" charset="0"/>
              </a:rPr>
              <a:t>-elementti oli tarkoitettu korvaamaan kaikki muut upotuskeinot, joten se suunniteltiin eri tavalla.</a:t>
            </a:r>
          </a:p>
        </p:txBody>
      </p:sp>
    </p:spTree>
    <p:extLst>
      <p:ext uri="{BB962C8B-B14F-4D97-AF65-F5344CB8AC3E}">
        <p14:creationId xmlns:p14="http://schemas.microsoft.com/office/powerpoint/2010/main" val="3395276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1E2F6941-3479-4F16-8406-FD96A28F6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Object</a:t>
            </a:r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1A60EA83-1B15-4CB5-9E94-86545DA05E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8096" y="1676400"/>
            <a:ext cx="7537704" cy="4724400"/>
          </a:xfrm>
        </p:spPr>
        <p:txBody>
          <a:bodyPr>
            <a:normAutofit/>
          </a:bodyPr>
          <a:lstStyle/>
          <a:p>
            <a:r>
              <a:rPr lang="fi-FI" sz="2800" dirty="0">
                <a:latin typeface="Calibri" panose="020F0502020204030204" pitchFamily="34" charset="0"/>
                <a:cs typeface="Calibri" panose="020F0502020204030204" pitchFamily="34" charset="0"/>
              </a:rPr>
              <a:t>Upotettava data voi olla esim. kuva, äänite, videoleike, tekstidokumentti, HTML-dokumentti, Word-dokumentti (teoriassa) </a:t>
            </a:r>
            <a:r>
              <a:rPr lang="fi-FI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jne</a:t>
            </a:r>
            <a:r>
              <a:rPr lang="fi-FI" sz="2800" dirty="0">
                <a:latin typeface="Calibri" panose="020F0502020204030204" pitchFamily="34" charset="0"/>
                <a:cs typeface="Calibri" panose="020F0502020204030204" pitchFamily="34" charset="0"/>
              </a:rPr>
              <a:t>…</a:t>
            </a:r>
          </a:p>
          <a:p>
            <a:r>
              <a:rPr lang="fi-FI" sz="2800" dirty="0">
                <a:latin typeface="Calibri" panose="020F0502020204030204" pitchFamily="34" charset="0"/>
                <a:cs typeface="Calibri" panose="020F0502020204030204" pitchFamily="34" charset="0"/>
              </a:rPr>
              <a:t>Käsittelyssä erotetaan 3 perustapausta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i-FI" sz="2000" dirty="0">
                <a:latin typeface="Calibri" panose="020F0502020204030204" pitchFamily="34" charset="0"/>
                <a:cs typeface="Calibri" panose="020F0502020204030204" pitchFamily="34" charset="0"/>
              </a:rPr>
              <a:t>resurssi, jonka selain esittää käyttäen liitännäistä (</a:t>
            </a:r>
            <a:r>
              <a:rPr lang="fi-FI" sz="2000" b="1" dirty="0" err="1">
                <a:latin typeface="Calibri" panose="020F0502020204030204" pitchFamily="34" charset="0"/>
                <a:cs typeface="Calibri" panose="020F0502020204030204" pitchFamily="34" charset="0"/>
              </a:rPr>
              <a:t>plugin</a:t>
            </a:r>
            <a:r>
              <a:rPr lang="fi-FI" sz="2000" dirty="0">
                <a:latin typeface="Calibri" panose="020F0502020204030204" pitchFamily="34" charset="0"/>
                <a:cs typeface="Calibri" panose="020F0502020204030204" pitchFamily="34" charset="0"/>
              </a:rPr>
              <a:t>) </a:t>
            </a:r>
            <a:r>
              <a:rPr lang="fi-FI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eism</a:t>
            </a:r>
            <a:r>
              <a:rPr lang="fi-FI" sz="2000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fi-FI" sz="2000" b="1" dirty="0">
                <a:latin typeface="Calibri" panose="020F0502020204030204" pitchFamily="34" charset="0"/>
                <a:cs typeface="Calibri" panose="020F0502020204030204" pitchFamily="34" charset="0"/>
              </a:rPr>
              <a:t>Pdf-tiedoston</a:t>
            </a:r>
            <a:r>
              <a:rPr lang="fi-FI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i-FI" sz="2000" b="1" dirty="0">
                <a:latin typeface="Calibri" panose="020F0502020204030204" pitchFamily="34" charset="0"/>
                <a:cs typeface="Calibri" panose="020F0502020204030204" pitchFamily="34" charset="0"/>
              </a:rPr>
              <a:t>pdf-katseluohjelmalla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i-FI" sz="2000" dirty="0">
                <a:latin typeface="Calibri" panose="020F0502020204030204" pitchFamily="34" charset="0"/>
                <a:cs typeface="Calibri" panose="020F0502020204030204" pitchFamily="34" charset="0"/>
              </a:rPr>
              <a:t>Resurssi, </a:t>
            </a:r>
            <a:r>
              <a:rPr lang="fi-FI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esim</a:t>
            </a:r>
            <a:r>
              <a:rPr lang="fi-FI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i-FI" sz="2000" b="1" dirty="0">
                <a:latin typeface="Calibri" panose="020F0502020204030204" pitchFamily="34" charset="0"/>
                <a:cs typeface="Calibri" panose="020F0502020204030204" pitchFamily="34" charset="0"/>
              </a:rPr>
              <a:t>html-sivu tai tekstitiedosto</a:t>
            </a:r>
            <a:r>
              <a:rPr lang="fi-FI" sz="2000" dirty="0">
                <a:latin typeface="Calibri" panose="020F0502020204030204" pitchFamily="34" charset="0"/>
                <a:cs typeface="Calibri" panose="020F0502020204030204" pitchFamily="34" charset="0"/>
              </a:rPr>
              <a:t>, jonka selain esittää selaimen normaaleilla toiminnoilla, mutta erillisessä tilassa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i-FI" sz="2000" b="1" dirty="0">
                <a:latin typeface="Calibri" panose="020F0502020204030204" pitchFamily="34" charset="0"/>
                <a:cs typeface="Calibri" panose="020F0502020204030204" pitchFamily="34" charset="0"/>
              </a:rPr>
              <a:t>Kuva</a:t>
            </a:r>
            <a:r>
              <a:rPr lang="fi-FI" sz="2000" dirty="0">
                <a:latin typeface="Calibri" panose="020F0502020204030204" pitchFamily="34" charset="0"/>
                <a:cs typeface="Calibri" panose="020F0502020204030204" pitchFamily="34" charset="0"/>
              </a:rPr>
              <a:t>, jonka selain esittää, kuten </a:t>
            </a:r>
            <a:r>
              <a:rPr lang="fi-FI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img</a:t>
            </a:r>
            <a:r>
              <a:rPr lang="fi-FI" sz="2000" dirty="0">
                <a:latin typeface="Calibri" panose="020F0502020204030204" pitchFamily="34" charset="0"/>
                <a:cs typeface="Calibri" panose="020F0502020204030204" pitchFamily="34" charset="0"/>
              </a:rPr>
              <a:t>-elementillä </a:t>
            </a:r>
            <a:r>
              <a:rPr lang="fi-FI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puotetut</a:t>
            </a:r>
            <a:r>
              <a:rPr lang="fi-FI" sz="2000" dirty="0">
                <a:latin typeface="Calibri" panose="020F0502020204030204" pitchFamily="34" charset="0"/>
                <a:cs typeface="Calibri" panose="020F0502020204030204" pitchFamily="34" charset="0"/>
              </a:rPr>
              <a:t> kuvat</a:t>
            </a:r>
          </a:p>
          <a:p>
            <a:pPr marL="128016" lvl="1" indent="0">
              <a:buNone/>
            </a:pPr>
            <a:endParaRPr lang="fi-FI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28016" lvl="1" indent="0">
              <a:buNone/>
            </a:pPr>
            <a:r>
              <a:rPr lang="fi-FI" sz="2000" dirty="0">
                <a:latin typeface="Calibri" panose="020F0502020204030204" pitchFamily="34" charset="0"/>
                <a:cs typeface="Calibri" panose="020F0502020204030204" pitchFamily="34" charset="0"/>
              </a:rPr>
              <a:t>Object elementillä on mahdollista välittää tietoa sille liitännäiselle, joka upottamisen toteuttaa, tähän käytetään elementin sisällä olevia </a:t>
            </a:r>
            <a:r>
              <a:rPr lang="fi-FI" sz="2000" b="1" dirty="0" err="1">
                <a:latin typeface="Calibri" panose="020F0502020204030204" pitchFamily="34" charset="0"/>
                <a:cs typeface="Calibri" panose="020F0502020204030204" pitchFamily="34" charset="0"/>
              </a:rPr>
              <a:t>param</a:t>
            </a:r>
            <a:r>
              <a:rPr lang="fi-FI" sz="2000" b="1" dirty="0">
                <a:latin typeface="Calibri" panose="020F0502020204030204" pitchFamily="34" charset="0"/>
                <a:cs typeface="Calibri" panose="020F0502020204030204" pitchFamily="34" charset="0"/>
              </a:rPr>
              <a:t>-elementtejä</a:t>
            </a:r>
            <a:r>
              <a:rPr lang="fi-FI" sz="20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128016" lvl="1" indent="0">
              <a:buNone/>
            </a:pPr>
            <a:endParaRPr lang="fi-FI" sz="2000" dirty="0"/>
          </a:p>
          <a:p>
            <a:pPr lvl="1">
              <a:buFont typeface="Wingdings" panose="05000000000000000000" pitchFamily="2" charset="2"/>
              <a:buChar char="§"/>
            </a:pPr>
            <a:endParaRPr lang="fi-FI" sz="2000" dirty="0"/>
          </a:p>
        </p:txBody>
      </p:sp>
    </p:spTree>
    <p:extLst>
      <p:ext uri="{BB962C8B-B14F-4D97-AF65-F5344CB8AC3E}">
        <p14:creationId xmlns:p14="http://schemas.microsoft.com/office/powerpoint/2010/main" val="26058693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CC7E2A26-C676-4A76-838B-40D84355B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/>
              <a:t>object</a:t>
            </a:r>
            <a:endParaRPr lang="fi-FI" dirty="0"/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21317F56-D6BE-4980-8C21-C16242198A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1000" y="1905000"/>
            <a:ext cx="4267200" cy="4404360"/>
          </a:xfrm>
        </p:spPr>
        <p:txBody>
          <a:bodyPr>
            <a:normAutofit fontScale="92500"/>
          </a:bodyPr>
          <a:lstStyle/>
          <a:p>
            <a:r>
              <a:rPr lang="fi-FI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Esim</a:t>
            </a:r>
            <a:r>
              <a:rPr lang="fi-FI" sz="2200" dirty="0">
                <a:latin typeface="Calibri" panose="020F0502020204030204" pitchFamily="34" charset="0"/>
                <a:cs typeface="Calibri" panose="020F0502020204030204" pitchFamily="34" charset="0"/>
              </a:rPr>
              <a:t> ääni voidaan upottaa seuraavasti niin, että jos selain ei tue siinä käytettyä </a:t>
            </a:r>
            <a:r>
              <a:rPr lang="fi-FI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audiotataa</a:t>
            </a:r>
            <a:r>
              <a:rPr lang="fi-FI" sz="2200" dirty="0">
                <a:latin typeface="Calibri" panose="020F0502020204030204" pitchFamily="34" charset="0"/>
                <a:cs typeface="Calibri" panose="020F0502020204030204" pitchFamily="34" charset="0"/>
              </a:rPr>
              <a:t> upotettuna, se tarjoaa linkin jonka käyttäjä voi avata resurssin erilliseen soittimeen.</a:t>
            </a:r>
          </a:p>
          <a:p>
            <a:pPr marL="0" indent="0">
              <a:buNone/>
            </a:pPr>
            <a:r>
              <a:rPr lang="fi-FI" sz="1700" dirty="0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  <a:ea typeface="Cambria" panose="02040503050406030204" pitchFamily="18" charset="0"/>
                <a:cs typeface="Calibri" panose="020F0502020204030204" pitchFamily="34" charset="0"/>
              </a:rPr>
              <a:t>&lt;</a:t>
            </a:r>
            <a:r>
              <a:rPr lang="fi-FI" sz="1700" dirty="0" err="1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  <a:ea typeface="Cambria" panose="02040503050406030204" pitchFamily="18" charset="0"/>
                <a:cs typeface="Calibri" panose="020F0502020204030204" pitchFamily="34" charset="0"/>
              </a:rPr>
              <a:t>object</a:t>
            </a:r>
            <a:r>
              <a:rPr lang="fi-FI" sz="1700" dirty="0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  <a:ea typeface="Cambria" panose="02040503050406030204" pitchFamily="18" charset="0"/>
                <a:cs typeface="Calibri" panose="020F0502020204030204" pitchFamily="34" charset="0"/>
              </a:rPr>
              <a:t> data=”fanfaari.mp3” </a:t>
            </a:r>
            <a:r>
              <a:rPr lang="fi-FI" sz="1700" dirty="0" err="1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  <a:ea typeface="Cambria" panose="02040503050406030204" pitchFamily="18" charset="0"/>
                <a:cs typeface="Calibri" panose="020F0502020204030204" pitchFamily="34" charset="0"/>
              </a:rPr>
              <a:t>type</a:t>
            </a:r>
            <a:r>
              <a:rPr lang="fi-FI" sz="1700" dirty="0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  <a:ea typeface="Cambria" panose="02040503050406030204" pitchFamily="18" charset="0"/>
                <a:cs typeface="Calibri" panose="020F0502020204030204" pitchFamily="34" charset="0"/>
              </a:rPr>
              <a:t>=”</a:t>
            </a:r>
            <a:r>
              <a:rPr lang="fi-FI" sz="1700" dirty="0" err="1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  <a:ea typeface="Cambria" panose="02040503050406030204" pitchFamily="18" charset="0"/>
                <a:cs typeface="Calibri" panose="020F0502020204030204" pitchFamily="34" charset="0"/>
              </a:rPr>
              <a:t>audio</a:t>
            </a:r>
            <a:r>
              <a:rPr lang="fi-FI" sz="1700" dirty="0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  <a:ea typeface="Cambria" panose="02040503050406030204" pitchFamily="18" charset="0"/>
                <a:cs typeface="Calibri" panose="020F0502020204030204" pitchFamily="34" charset="0"/>
              </a:rPr>
              <a:t>/</a:t>
            </a:r>
            <a:r>
              <a:rPr lang="fi-FI" sz="1700" dirty="0" err="1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  <a:ea typeface="Cambria" panose="02040503050406030204" pitchFamily="18" charset="0"/>
                <a:cs typeface="Calibri" panose="020F0502020204030204" pitchFamily="34" charset="0"/>
              </a:rPr>
              <a:t>mpeg</a:t>
            </a:r>
            <a:r>
              <a:rPr lang="fi-FI" sz="1700" dirty="0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  <a:ea typeface="Cambria" panose="02040503050406030204" pitchFamily="18" charset="0"/>
                <a:cs typeface="Calibri" panose="020F0502020204030204" pitchFamily="34" charset="0"/>
              </a:rPr>
              <a:t>”&gt;</a:t>
            </a:r>
          </a:p>
          <a:p>
            <a:pPr marL="0" indent="0">
              <a:buNone/>
            </a:pPr>
            <a:r>
              <a:rPr lang="fi-FI" sz="1700" dirty="0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  <a:ea typeface="Cambria" panose="02040503050406030204" pitchFamily="18" charset="0"/>
                <a:cs typeface="Calibri" panose="020F0502020204030204" pitchFamily="34" charset="0"/>
              </a:rPr>
              <a:t>&lt;a </a:t>
            </a:r>
            <a:r>
              <a:rPr lang="fi-FI" sz="1700" dirty="0" err="1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  <a:ea typeface="Cambria" panose="02040503050406030204" pitchFamily="18" charset="0"/>
                <a:cs typeface="Calibri" panose="020F0502020204030204" pitchFamily="34" charset="0"/>
              </a:rPr>
              <a:t>href</a:t>
            </a:r>
            <a:r>
              <a:rPr lang="fi-FI" sz="1700" dirty="0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  <a:ea typeface="Cambria" panose="02040503050406030204" pitchFamily="18" charset="0"/>
                <a:cs typeface="Calibri" panose="020F0502020204030204" pitchFamily="34" charset="0"/>
              </a:rPr>
              <a:t>=”fanfaari.mp3”&gt;Fanfaari&lt;/a&gt;</a:t>
            </a:r>
          </a:p>
          <a:p>
            <a:pPr marL="0" indent="0">
              <a:buNone/>
            </a:pPr>
            <a:r>
              <a:rPr lang="fi-FI" sz="1700" dirty="0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  <a:ea typeface="Cambria" panose="02040503050406030204" pitchFamily="18" charset="0"/>
                <a:cs typeface="Calibri" panose="020F0502020204030204" pitchFamily="34" charset="0"/>
              </a:rPr>
              <a:t>&lt;/</a:t>
            </a:r>
            <a:r>
              <a:rPr lang="fi-FI" sz="1700" dirty="0" err="1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  <a:ea typeface="Cambria" panose="02040503050406030204" pitchFamily="18" charset="0"/>
                <a:cs typeface="Calibri" panose="020F0502020204030204" pitchFamily="34" charset="0"/>
              </a:rPr>
              <a:t>object</a:t>
            </a:r>
            <a:r>
              <a:rPr lang="fi-FI" sz="1700" dirty="0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  <a:ea typeface="Cambria" panose="02040503050406030204" pitchFamily="18" charset="0"/>
                <a:cs typeface="Calibri" panose="020F0502020204030204" pitchFamily="34" charset="0"/>
              </a:rPr>
              <a:t>&gt;</a:t>
            </a:r>
          </a:p>
          <a:p>
            <a:r>
              <a:rPr lang="fi-FI" sz="2200" dirty="0">
                <a:latin typeface="Calibri" panose="020F0502020204030204" pitchFamily="34" charset="0"/>
                <a:cs typeface="Calibri" panose="020F0502020204030204" pitchFamily="34" charset="0"/>
              </a:rPr>
              <a:t>Varasisältönä voi olla myös </a:t>
            </a:r>
            <a:r>
              <a:rPr lang="fi-FI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emped</a:t>
            </a:r>
            <a:r>
              <a:rPr lang="fi-FI" sz="2200" dirty="0">
                <a:latin typeface="Calibri" panose="020F0502020204030204" pitchFamily="34" charset="0"/>
                <a:cs typeface="Calibri" panose="020F0502020204030204" pitchFamily="34" charset="0"/>
              </a:rPr>
              <a:t>-elementti</a:t>
            </a:r>
          </a:p>
          <a:p>
            <a:pPr marL="0" indent="0">
              <a:buNone/>
            </a:pPr>
            <a:r>
              <a:rPr lang="fi-FI" sz="2200" dirty="0">
                <a:latin typeface="Consolas" panose="020B0609020204030204" pitchFamily="49" charset="0"/>
                <a:cs typeface="Calibri" panose="020F0502020204030204" pitchFamily="34" charset="0"/>
              </a:rPr>
              <a:t>&lt;</a:t>
            </a:r>
            <a:r>
              <a:rPr lang="fi-FI" sz="2200" dirty="0" err="1">
                <a:latin typeface="Consolas" panose="020B0609020204030204" pitchFamily="49" charset="0"/>
                <a:cs typeface="Calibri" panose="020F0502020204030204" pitchFamily="34" charset="0"/>
              </a:rPr>
              <a:t>embed</a:t>
            </a:r>
            <a:r>
              <a:rPr lang="fi-FI" sz="2200" dirty="0">
                <a:latin typeface="Consolas" panose="020B0609020204030204" pitchFamily="49" charset="0"/>
                <a:cs typeface="Calibri" panose="020F0502020204030204" pitchFamily="34" charset="0"/>
              </a:rPr>
              <a:t> </a:t>
            </a:r>
            <a:r>
              <a:rPr lang="fi-FI" sz="2200" dirty="0" err="1">
                <a:latin typeface="Consolas" panose="020B0609020204030204" pitchFamily="49" charset="0"/>
                <a:cs typeface="Calibri" panose="020F0502020204030204" pitchFamily="34" charset="0"/>
              </a:rPr>
              <a:t>src</a:t>
            </a:r>
            <a:r>
              <a:rPr lang="fi-FI" sz="2200" dirty="0">
                <a:latin typeface="Consolas" panose="020B0609020204030204" pitchFamily="49" charset="0"/>
                <a:cs typeface="Calibri" panose="020F0502020204030204" pitchFamily="34" charset="0"/>
              </a:rPr>
              <a:t>=”fanfaari.mp3”&gt; </a:t>
            </a:r>
            <a:r>
              <a:rPr lang="fi-FI" sz="2200" dirty="0">
                <a:latin typeface="Calibri" panose="020F0502020204030204" pitchFamily="34" charset="0"/>
                <a:cs typeface="Calibri" panose="020F0502020204030204" pitchFamily="34" charset="0"/>
              </a:rPr>
              <a:t>//keskimmäisen rivin tilalle tämä</a:t>
            </a:r>
          </a:p>
          <a:p>
            <a:endParaRPr lang="fi-FI" dirty="0"/>
          </a:p>
        </p:txBody>
      </p:sp>
      <p:sp>
        <p:nvSpPr>
          <p:cNvPr id="4" name="Sisällön paikkamerkki 3">
            <a:extLst>
              <a:ext uri="{FF2B5EF4-FFF2-40B4-BE49-F238E27FC236}">
                <a16:creationId xmlns:a16="http://schemas.microsoft.com/office/drawing/2014/main" id="{E755F508-3529-4E56-9B99-EDB7A5074F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74296" y="1981200"/>
            <a:ext cx="4347210" cy="3947160"/>
          </a:xfrm>
        </p:spPr>
        <p:txBody>
          <a:bodyPr>
            <a:normAutofit fontScale="92500"/>
          </a:bodyPr>
          <a:lstStyle/>
          <a:p>
            <a:r>
              <a:rPr lang="fi-FI" dirty="0">
                <a:latin typeface="Calibri" panose="020F0502020204030204" pitchFamily="34" charset="0"/>
                <a:cs typeface="Calibri" panose="020F0502020204030204" pitchFamily="34" charset="0"/>
              </a:rPr>
              <a:t>Esim. </a:t>
            </a:r>
            <a:r>
              <a:rPr lang="fi-FI" dirty="0" err="1">
                <a:latin typeface="Calibri" panose="020F0502020204030204" pitchFamily="34" charset="0"/>
                <a:cs typeface="Calibri" panose="020F0502020204030204" pitchFamily="34" charset="0"/>
              </a:rPr>
              <a:t>pdf-tai</a:t>
            </a:r>
            <a:r>
              <a:rPr lang="fi-FI" dirty="0">
                <a:latin typeface="Calibri" panose="020F0502020204030204" pitchFamily="34" charset="0"/>
                <a:cs typeface="Calibri" panose="020F0502020204030204" pitchFamily="34" charset="0"/>
              </a:rPr>
              <a:t> Word asiakirjan voi upottaa </a:t>
            </a:r>
            <a:r>
              <a:rPr lang="fi-FI" dirty="0" err="1">
                <a:latin typeface="Calibri" panose="020F0502020204030204" pitchFamily="34" charset="0"/>
                <a:cs typeface="Calibri" panose="020F0502020204030204" pitchFamily="34" charset="0"/>
              </a:rPr>
              <a:t>object</a:t>
            </a:r>
            <a:r>
              <a:rPr lang="fi-FI" dirty="0">
                <a:latin typeface="Calibri" panose="020F0502020204030204" pitchFamily="34" charset="0"/>
                <a:cs typeface="Calibri" panose="020F0502020204030204" pitchFamily="34" charset="0"/>
              </a:rPr>
              <a:t> ominaisuudella näin:</a:t>
            </a:r>
          </a:p>
          <a:p>
            <a:pPr marL="0" indent="0">
              <a:buNone/>
            </a:pPr>
            <a:r>
              <a:rPr lang="fi-FI" sz="1800" dirty="0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  <a:ea typeface="Cambria" panose="02040503050406030204" pitchFamily="18" charset="0"/>
                <a:cs typeface="Calibri" panose="020F0502020204030204" pitchFamily="34" charset="0"/>
              </a:rPr>
              <a:t>&lt;p&gt;&lt;</a:t>
            </a:r>
            <a:r>
              <a:rPr lang="fi-FI" sz="1800" dirty="0" err="1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  <a:ea typeface="Cambria" panose="02040503050406030204" pitchFamily="18" charset="0"/>
                <a:cs typeface="Calibri" panose="020F0502020204030204" pitchFamily="34" charset="0"/>
              </a:rPr>
              <a:t>object</a:t>
            </a:r>
            <a:r>
              <a:rPr lang="fi-FI" sz="1800" dirty="0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  <a:ea typeface="Cambria" panose="02040503050406030204" pitchFamily="18" charset="0"/>
                <a:cs typeface="Calibri" panose="020F0502020204030204" pitchFamily="34" charset="0"/>
              </a:rPr>
              <a:t> data=HTML5_ohje_2020.pptx&gt;</a:t>
            </a:r>
            <a:br>
              <a:rPr lang="fi-FI" sz="1800" dirty="0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  <a:ea typeface="Cambria" panose="02040503050406030204" pitchFamily="18" charset="0"/>
                <a:cs typeface="Calibri" panose="020F0502020204030204" pitchFamily="34" charset="0"/>
              </a:rPr>
            </a:br>
            <a:r>
              <a:rPr lang="fi-FI" sz="1800" dirty="0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  <a:ea typeface="Cambria" panose="02040503050406030204" pitchFamily="18" charset="0"/>
                <a:cs typeface="Calibri" panose="020F0502020204030204" pitchFamily="34" charset="0"/>
              </a:rPr>
              <a:t>&lt;a </a:t>
            </a:r>
            <a:r>
              <a:rPr lang="fi-FI" sz="1800" dirty="0" err="1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  <a:ea typeface="Cambria" panose="02040503050406030204" pitchFamily="18" charset="0"/>
                <a:cs typeface="Calibri" panose="020F0502020204030204" pitchFamily="34" charset="0"/>
              </a:rPr>
              <a:t>href</a:t>
            </a:r>
            <a:r>
              <a:rPr lang="fi-FI" sz="1800" dirty="0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  <a:ea typeface="Cambria" panose="02040503050406030204" pitchFamily="18" charset="0"/>
                <a:cs typeface="Calibri" panose="020F0502020204030204" pitchFamily="34" charset="0"/>
              </a:rPr>
              <a:t> ="HTML5_ohje_2020.pptx"&gt;HTML5 ohjeet&lt;/a&gt;&lt;/</a:t>
            </a:r>
            <a:r>
              <a:rPr lang="fi-FI" sz="1800" dirty="0" err="1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  <a:ea typeface="Cambria" panose="02040503050406030204" pitchFamily="18" charset="0"/>
                <a:cs typeface="Calibri" panose="020F0502020204030204" pitchFamily="34" charset="0"/>
              </a:rPr>
              <a:t>object</a:t>
            </a:r>
            <a:r>
              <a:rPr lang="fi-FI" sz="1800" dirty="0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  <a:ea typeface="Cambria" panose="02040503050406030204" pitchFamily="18" charset="0"/>
                <a:cs typeface="Calibri" panose="020F0502020204030204" pitchFamily="34" charset="0"/>
              </a:rPr>
              <a:t>&gt;&lt;/p&gt; </a:t>
            </a:r>
          </a:p>
          <a:p>
            <a:br>
              <a:rPr lang="fi-FI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fi-FI" dirty="0">
                <a:latin typeface="Calibri" panose="020F0502020204030204" pitchFamily="34" charset="0"/>
                <a:cs typeface="Calibri" panose="020F0502020204030204" pitchFamily="34" charset="0"/>
              </a:rPr>
              <a:t>Käyttäjän koneessa pitää olla sopiva ohjelma ko. mediatyypin esittämiseen ja se on kytketty selaimen lisäosaksi.</a:t>
            </a:r>
          </a:p>
          <a:p>
            <a:endParaRPr lang="fi-FI" sz="1800" dirty="0"/>
          </a:p>
        </p:txBody>
      </p:sp>
    </p:spTree>
    <p:extLst>
      <p:ext uri="{BB962C8B-B14F-4D97-AF65-F5344CB8AC3E}">
        <p14:creationId xmlns:p14="http://schemas.microsoft.com/office/powerpoint/2010/main" val="9412817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822CA686-388F-4D20-ACFC-73DE04C63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/>
              <a:t>param</a:t>
            </a:r>
            <a:endParaRPr lang="fi-FI" dirty="0"/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75B07CE0-BE44-414C-8B31-28F0469AB8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i-FI" dirty="0">
                <a:latin typeface="Calibri" panose="020F0502020204030204" pitchFamily="34" charset="0"/>
                <a:cs typeface="Calibri" panose="020F0502020204030204" pitchFamily="34" charset="0"/>
              </a:rPr>
              <a:t>Upotuksen parametri välittää tietoa </a:t>
            </a:r>
            <a:r>
              <a:rPr lang="fi-FI" dirty="0" err="1">
                <a:latin typeface="Calibri" panose="020F0502020204030204" pitchFamily="34" charset="0"/>
                <a:cs typeface="Calibri" panose="020F0502020204030204" pitchFamily="34" charset="0"/>
              </a:rPr>
              <a:t>object</a:t>
            </a:r>
            <a:r>
              <a:rPr lang="fi-FI" dirty="0">
                <a:latin typeface="Calibri" panose="020F0502020204030204" pitchFamily="34" charset="0"/>
                <a:cs typeface="Calibri" panose="020F0502020204030204" pitchFamily="34" charset="0"/>
              </a:rPr>
              <a:t>-elementin toteuttavalle liitännäiselle</a:t>
            </a:r>
          </a:p>
          <a:p>
            <a:r>
              <a:rPr lang="fi-FI" dirty="0">
                <a:latin typeface="Calibri" panose="020F0502020204030204" pitchFamily="34" charset="0"/>
                <a:cs typeface="Calibri" panose="020F0502020204030204" pitchFamily="34" charset="0"/>
              </a:rPr>
              <a:t>Esim. </a:t>
            </a:r>
            <a:r>
              <a:rPr lang="fi-FI" dirty="0" err="1">
                <a:latin typeface="Consolas" panose="020B0609020204030204" pitchFamily="49" charset="0"/>
                <a:cs typeface="Calibri" panose="020F0502020204030204" pitchFamily="34" charset="0"/>
              </a:rPr>
              <a:t>param</a:t>
            </a:r>
            <a:r>
              <a:rPr lang="fi-FI" dirty="0">
                <a:latin typeface="Consolas" panose="020B0609020204030204" pitchFamily="49" charset="0"/>
                <a:cs typeface="Calibri" panose="020F0502020204030204" pitchFamily="34" charset="0"/>
              </a:rPr>
              <a:t> </a:t>
            </a:r>
            <a:r>
              <a:rPr lang="fi-FI" dirty="0" err="1">
                <a:latin typeface="Consolas" panose="020B0609020204030204" pitchFamily="49" charset="0"/>
                <a:cs typeface="Calibri" panose="020F0502020204030204" pitchFamily="34" charset="0"/>
              </a:rPr>
              <a:t>name</a:t>
            </a:r>
            <a:r>
              <a:rPr lang="fi-FI" dirty="0">
                <a:latin typeface="Consolas" panose="020B0609020204030204" pitchFamily="49" charset="0"/>
                <a:cs typeface="Calibri" panose="020F0502020204030204" pitchFamily="34" charset="0"/>
              </a:rPr>
              <a:t>=</a:t>
            </a:r>
            <a:r>
              <a:rPr lang="fi-FI" dirty="0" err="1">
                <a:latin typeface="Consolas" panose="020B0609020204030204" pitchFamily="49" charset="0"/>
                <a:cs typeface="Calibri" panose="020F0502020204030204" pitchFamily="34" charset="0"/>
              </a:rPr>
              <a:t>huu</a:t>
            </a:r>
            <a:r>
              <a:rPr lang="fi-FI" dirty="0">
                <a:latin typeface="Consolas" panose="020B0609020204030204" pitchFamily="49" charset="0"/>
                <a:cs typeface="Calibri" panose="020F0502020204030204" pitchFamily="34" charset="0"/>
              </a:rPr>
              <a:t> </a:t>
            </a:r>
            <a:r>
              <a:rPr lang="fi-FI" dirty="0" err="1">
                <a:latin typeface="Consolas" panose="020B0609020204030204" pitchFamily="49" charset="0"/>
                <a:cs typeface="Calibri" panose="020F0502020204030204" pitchFamily="34" charset="0"/>
              </a:rPr>
              <a:t>value</a:t>
            </a:r>
            <a:r>
              <a:rPr lang="fi-FI" dirty="0">
                <a:latin typeface="Consolas" panose="020B0609020204030204" pitchFamily="49" charset="0"/>
                <a:cs typeface="Calibri" panose="020F0502020204030204" pitchFamily="34" charset="0"/>
              </a:rPr>
              <a:t>=53&gt;</a:t>
            </a:r>
          </a:p>
          <a:p>
            <a:r>
              <a:rPr lang="fi-FI" dirty="0" err="1">
                <a:latin typeface="Calibri" panose="020F0502020204030204" pitchFamily="34" charset="0"/>
                <a:cs typeface="Calibri" panose="020F0502020204030204" pitchFamily="34" charset="0"/>
              </a:rPr>
              <a:t>Name</a:t>
            </a:r>
            <a:r>
              <a:rPr lang="fi-FI" dirty="0">
                <a:latin typeface="Calibri" panose="020F0502020204030204" pitchFamily="34" charset="0"/>
                <a:cs typeface="Calibri" panose="020F0502020204030204" pitchFamily="34" charset="0"/>
              </a:rPr>
              <a:t> ja </a:t>
            </a:r>
            <a:r>
              <a:rPr lang="fi-FI" dirty="0" err="1">
                <a:latin typeface="Calibri" panose="020F0502020204030204" pitchFamily="34" charset="0"/>
                <a:cs typeface="Calibri" panose="020F0502020204030204" pitchFamily="34" charset="0"/>
              </a:rPr>
              <a:t>value</a:t>
            </a:r>
            <a:r>
              <a:rPr lang="fi-FI" dirty="0">
                <a:latin typeface="Calibri" panose="020F0502020204030204" pitchFamily="34" charset="0"/>
                <a:cs typeface="Calibri" panose="020F0502020204030204" pitchFamily="34" charset="0"/>
              </a:rPr>
              <a:t> pakollisia arvoja.</a:t>
            </a:r>
          </a:p>
        </p:txBody>
      </p:sp>
    </p:spTree>
    <p:extLst>
      <p:ext uri="{BB962C8B-B14F-4D97-AF65-F5344CB8AC3E}">
        <p14:creationId xmlns:p14="http://schemas.microsoft.com/office/powerpoint/2010/main" val="26030973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397946"/>
            <a:ext cx="39630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" dirty="0"/>
              <a:t>Video, </a:t>
            </a:r>
            <a:r>
              <a:rPr dirty="0"/>
              <a:t>videon</a:t>
            </a:r>
            <a:r>
              <a:rPr spc="-100" dirty="0"/>
              <a:t> </a:t>
            </a:r>
            <a:r>
              <a:rPr spc="-5" dirty="0"/>
              <a:t>upotus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70120" y="1219200"/>
            <a:ext cx="7412990" cy="514692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95"/>
              </a:spcBef>
              <a:buChar char="•"/>
              <a:tabLst>
                <a:tab pos="355600" algn="l"/>
                <a:tab pos="356235" algn="l"/>
              </a:tabLst>
            </a:pPr>
            <a:r>
              <a:rPr lang="fi-FI" sz="2400" b="1" spc="-85" dirty="0">
                <a:latin typeface="Calibri"/>
                <a:cs typeface="Calibri"/>
              </a:rPr>
              <a:t>Merkitys</a:t>
            </a:r>
            <a:r>
              <a:rPr lang="fi-FI" sz="2400" spc="-85" dirty="0">
                <a:latin typeface="Calibri"/>
                <a:cs typeface="Calibri"/>
              </a:rPr>
              <a:t>: videoesitys (liikkuva kuva ja ehkä ääni)</a:t>
            </a:r>
          </a:p>
          <a:p>
            <a:pPr marL="355600" marR="5080" indent="-342900">
              <a:lnSpc>
                <a:spcPct val="100000"/>
              </a:lnSpc>
              <a:spcBef>
                <a:spcPts val="95"/>
              </a:spcBef>
              <a:buChar char="•"/>
              <a:tabLst>
                <a:tab pos="355600" algn="l"/>
                <a:tab pos="356235" algn="l"/>
              </a:tabLst>
            </a:pPr>
            <a:r>
              <a:rPr lang="fi-FI" sz="2400" spc="-85" dirty="0">
                <a:latin typeface="Calibri"/>
                <a:cs typeface="Calibri"/>
              </a:rPr>
              <a:t>Käytetään videoiden esittämiseen. Videon voi tarjota eri videodatamuodoissa, jotka ilmoitetaan </a:t>
            </a:r>
            <a:r>
              <a:rPr lang="fi-FI" sz="2400" spc="-85" dirty="0" err="1">
                <a:latin typeface="Calibri"/>
                <a:cs typeface="Calibri"/>
              </a:rPr>
              <a:t>source</a:t>
            </a:r>
            <a:r>
              <a:rPr lang="fi-FI" sz="2400" spc="-85" dirty="0">
                <a:latin typeface="Calibri"/>
                <a:cs typeface="Calibri"/>
              </a:rPr>
              <a:t> elementeissä.</a:t>
            </a:r>
          </a:p>
          <a:p>
            <a:pPr marL="355600" marR="5080" indent="-342900">
              <a:lnSpc>
                <a:spcPct val="100000"/>
              </a:lnSpc>
              <a:spcBef>
                <a:spcPts val="95"/>
              </a:spcBef>
              <a:buChar char="•"/>
              <a:tabLst>
                <a:tab pos="355600" algn="l"/>
                <a:tab pos="356235" algn="l"/>
              </a:tabLst>
            </a:pPr>
            <a:r>
              <a:rPr lang="fi-FI" sz="2400" spc="-85" dirty="0">
                <a:latin typeface="Calibri"/>
                <a:cs typeface="Calibri"/>
              </a:rPr>
              <a:t>Jos autoplay on asetettu, esitys käynnistyy automaattisesti.</a:t>
            </a:r>
          </a:p>
          <a:p>
            <a:pPr marL="355600" marR="5080" indent="-342900">
              <a:lnSpc>
                <a:spcPct val="100000"/>
              </a:lnSpc>
              <a:spcBef>
                <a:spcPts val="95"/>
              </a:spcBef>
              <a:buChar char="•"/>
              <a:tabLst>
                <a:tab pos="355600" algn="l"/>
                <a:tab pos="356235" algn="l"/>
              </a:tabLst>
            </a:pPr>
            <a:r>
              <a:rPr lang="fi-FI" sz="2400" spc="-85" dirty="0">
                <a:latin typeface="Calibri"/>
                <a:cs typeface="Calibri"/>
              </a:rPr>
              <a:t>Jos </a:t>
            </a:r>
            <a:r>
              <a:rPr lang="fi-FI" sz="2400" spc="-85" dirty="0" err="1">
                <a:latin typeface="Calibri"/>
                <a:cs typeface="Calibri"/>
              </a:rPr>
              <a:t>controls</a:t>
            </a:r>
            <a:r>
              <a:rPr lang="fi-FI" sz="2400" spc="-85" dirty="0">
                <a:latin typeface="Calibri"/>
                <a:cs typeface="Calibri"/>
              </a:rPr>
              <a:t> asetettu, selain esittää omat ohjaimet</a:t>
            </a:r>
          </a:p>
          <a:p>
            <a:pPr marL="355600" marR="5080" indent="-342900">
              <a:lnSpc>
                <a:spcPct val="100000"/>
              </a:lnSpc>
              <a:spcBef>
                <a:spcPts val="95"/>
              </a:spcBef>
              <a:buChar char="•"/>
              <a:tabLst>
                <a:tab pos="355600" algn="l"/>
                <a:tab pos="356235" algn="l"/>
              </a:tabLst>
            </a:pPr>
            <a:r>
              <a:rPr lang="fi-FI" sz="2400" b="1" spc="-85" dirty="0" err="1">
                <a:latin typeface="Calibri"/>
                <a:cs typeface="Calibri"/>
              </a:rPr>
              <a:t>Src</a:t>
            </a:r>
            <a:r>
              <a:rPr lang="fi-FI" sz="2400" b="1" spc="-85" dirty="0">
                <a:latin typeface="Calibri"/>
                <a:cs typeface="Calibri"/>
              </a:rPr>
              <a:t> </a:t>
            </a:r>
            <a:r>
              <a:rPr lang="fi-FI" sz="2400" spc="-85" dirty="0">
                <a:latin typeface="Calibri"/>
                <a:cs typeface="Calibri"/>
              </a:rPr>
              <a:t>on videodatan lähde, yksinkertainen esim.</a:t>
            </a:r>
          </a:p>
          <a:p>
            <a:pPr marL="12700">
              <a:lnSpc>
                <a:spcPct val="100000"/>
              </a:lnSpc>
              <a:spcBef>
                <a:spcPts val="665"/>
              </a:spcBef>
            </a:pPr>
            <a:r>
              <a:rPr lang="fi-FI" sz="2400" b="1" spc="-10" dirty="0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  <a:cs typeface="Calibri"/>
              </a:rPr>
              <a:t>&lt;video </a:t>
            </a:r>
            <a:r>
              <a:rPr lang="fi-FI" sz="2400" b="1" spc="-10" dirty="0" err="1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  <a:cs typeface="Calibri"/>
              </a:rPr>
              <a:t>src</a:t>
            </a:r>
            <a:r>
              <a:rPr lang="fi-FI" sz="2400" b="1" spc="-10" dirty="0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  <a:cs typeface="Calibri"/>
              </a:rPr>
              <a:t>=demo.mp4</a:t>
            </a:r>
            <a:r>
              <a:rPr lang="fi-FI" sz="2400" b="1" spc="110" dirty="0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  <a:cs typeface="Calibri"/>
              </a:rPr>
              <a:t>&gt;</a:t>
            </a:r>
            <a:r>
              <a:rPr lang="fi-FI" sz="2400" b="1" spc="-15" dirty="0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  <a:cs typeface="Calibri"/>
              </a:rPr>
              <a:t>&lt;/video&gt;</a:t>
            </a:r>
          </a:p>
          <a:p>
            <a:pPr marL="12700">
              <a:lnSpc>
                <a:spcPct val="100000"/>
              </a:lnSpc>
              <a:spcBef>
                <a:spcPts val="665"/>
              </a:spcBef>
            </a:pPr>
            <a:endParaRPr lang="fi-FI" sz="2400" spc="-85" dirty="0">
              <a:solidFill>
                <a:schemeClr val="tx2">
                  <a:lumMod val="50000"/>
                </a:schemeClr>
              </a:solidFill>
              <a:latin typeface="Consolas" panose="020B0609020204030204" pitchFamily="49" charset="0"/>
              <a:cs typeface="Calibri"/>
            </a:endParaRPr>
          </a:p>
          <a:p>
            <a:pPr marL="355600" marR="5080" indent="-342900">
              <a:lnSpc>
                <a:spcPct val="100000"/>
              </a:lnSpc>
              <a:spcBef>
                <a:spcPts val="95"/>
              </a:spcBef>
              <a:buChar char="•"/>
              <a:tabLst>
                <a:tab pos="355600" algn="l"/>
                <a:tab pos="356235" algn="l"/>
              </a:tabLst>
            </a:pPr>
            <a:r>
              <a:rPr lang="fi-FI" sz="2400" spc="-85" dirty="0">
                <a:latin typeface="Calibri"/>
                <a:cs typeface="Calibri"/>
              </a:rPr>
              <a:t>Esim. </a:t>
            </a:r>
            <a:r>
              <a:rPr sz="2400" spc="-85" dirty="0">
                <a:latin typeface="Calibri"/>
                <a:cs typeface="Calibri"/>
              </a:rPr>
              <a:t>Tee </a:t>
            </a:r>
            <a:r>
              <a:rPr sz="2400" spc="-10" dirty="0">
                <a:latin typeface="Calibri"/>
                <a:cs typeface="Calibri"/>
              </a:rPr>
              <a:t>pieni </a:t>
            </a:r>
            <a:r>
              <a:rPr sz="2400" spc="-15" dirty="0">
                <a:latin typeface="Calibri"/>
                <a:cs typeface="Calibri"/>
              </a:rPr>
              <a:t>videonpätkä, </a:t>
            </a:r>
            <a:r>
              <a:rPr sz="2400" spc="-5" dirty="0">
                <a:latin typeface="Calibri"/>
                <a:cs typeface="Calibri"/>
              </a:rPr>
              <a:t>jossa </a:t>
            </a:r>
            <a:r>
              <a:rPr sz="2400" spc="-15" dirty="0">
                <a:latin typeface="Calibri"/>
                <a:cs typeface="Calibri"/>
              </a:rPr>
              <a:t>esittelet </a:t>
            </a:r>
            <a:r>
              <a:rPr sz="2400" spc="-10" dirty="0">
                <a:latin typeface="Calibri"/>
                <a:cs typeface="Calibri"/>
              </a:rPr>
              <a:t>sivuasi.  </a:t>
            </a:r>
            <a:r>
              <a:rPr sz="2400" spc="-35" dirty="0">
                <a:latin typeface="Calibri"/>
                <a:cs typeface="Calibri"/>
              </a:rPr>
              <a:t>Tallenna </a:t>
            </a:r>
            <a:r>
              <a:rPr sz="2400" spc="-5" dirty="0">
                <a:latin typeface="Calibri"/>
                <a:cs typeface="Calibri"/>
              </a:rPr>
              <a:t>se </a:t>
            </a:r>
            <a:r>
              <a:rPr sz="2400" spc="-15" dirty="0">
                <a:latin typeface="Calibri"/>
                <a:cs typeface="Calibri"/>
              </a:rPr>
              <a:t>koneellesi, muuta </a:t>
            </a:r>
            <a:r>
              <a:rPr sz="2400" spc="-10" dirty="0">
                <a:latin typeface="Calibri"/>
                <a:cs typeface="Calibri"/>
              </a:rPr>
              <a:t>videon </a:t>
            </a:r>
            <a:r>
              <a:rPr sz="2400" spc="-45" dirty="0">
                <a:latin typeface="Calibri"/>
                <a:cs typeface="Calibri"/>
              </a:rPr>
              <a:t>kokoa </a:t>
            </a:r>
            <a:r>
              <a:rPr sz="2400" spc="-5" dirty="0">
                <a:latin typeface="Calibri"/>
                <a:cs typeface="Calibri"/>
              </a:rPr>
              <a:t>ja vie  </a:t>
            </a:r>
            <a:r>
              <a:rPr sz="2400" spc="-20" dirty="0">
                <a:latin typeface="Calibri"/>
                <a:cs typeface="Calibri"/>
              </a:rPr>
              <a:t>referenssit.html</a:t>
            </a:r>
            <a:r>
              <a:rPr lang="fi-FI" sz="2400" spc="-20" dirty="0">
                <a:latin typeface="Calibri"/>
                <a:cs typeface="Calibri"/>
              </a:rPr>
              <a:t> tai jollekin muulle </a:t>
            </a:r>
            <a:r>
              <a:rPr sz="2400" spc="-10" dirty="0" err="1">
                <a:latin typeface="Calibri"/>
                <a:cs typeface="Calibri"/>
              </a:rPr>
              <a:t>sivulle</a:t>
            </a:r>
            <a:r>
              <a:rPr sz="2400" spc="-10" dirty="0">
                <a:latin typeface="Calibri"/>
                <a:cs typeface="Calibri"/>
              </a:rPr>
              <a:t>.</a:t>
            </a:r>
            <a:endParaRPr sz="24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665"/>
              </a:spcBef>
            </a:pPr>
            <a:r>
              <a:rPr sz="2400" b="1" spc="-10" dirty="0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  <a:cs typeface="Calibri"/>
              </a:rPr>
              <a:t>&lt;video </a:t>
            </a:r>
            <a:r>
              <a:rPr sz="2400" b="1" spc="-10" dirty="0" err="1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  <a:cs typeface="Calibri"/>
              </a:rPr>
              <a:t>src</a:t>
            </a:r>
            <a:r>
              <a:rPr sz="2400" b="1" spc="-10" dirty="0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  <a:cs typeface="Calibri"/>
              </a:rPr>
              <a:t>=images/ohjelmointi.mp4</a:t>
            </a:r>
            <a:r>
              <a:rPr sz="2400" b="1" spc="110" dirty="0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  <a:cs typeface="Calibri"/>
              </a:rPr>
              <a:t> </a:t>
            </a:r>
            <a:r>
              <a:rPr sz="2400" b="1" spc="-5" dirty="0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  <a:cs typeface="Calibri"/>
              </a:rPr>
              <a:t>width=400</a:t>
            </a:r>
            <a:endParaRPr sz="2400" b="1" dirty="0">
              <a:solidFill>
                <a:schemeClr val="tx2">
                  <a:lumMod val="50000"/>
                </a:schemeClr>
              </a:solidFill>
              <a:latin typeface="Consolas" panose="020B0609020204030204" pitchFamily="49" charset="0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400" b="1" spc="-15" dirty="0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  <a:cs typeface="Calibri"/>
              </a:rPr>
              <a:t>controls&gt;&lt;/video&gt;</a:t>
            </a:r>
            <a:endParaRPr sz="2400" b="1" dirty="0">
              <a:solidFill>
                <a:schemeClr val="tx2">
                  <a:lumMod val="50000"/>
                </a:schemeClr>
              </a:solidFill>
              <a:latin typeface="Consolas" panose="020B0609020204030204" pitchFamily="49" charset="0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527183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04E1C6B2-C8E1-4C2F-AB45-4AB6BBC7CE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Video</a:t>
            </a:r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BE7F4F89-056C-4B0E-B1B2-B5C9438647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8096" y="1981200"/>
            <a:ext cx="3566160" cy="4023360"/>
          </a:xfrm>
        </p:spPr>
        <p:txBody>
          <a:bodyPr/>
          <a:lstStyle/>
          <a:p>
            <a:r>
              <a:rPr lang="fi-FI" dirty="0">
                <a:latin typeface="Calibri" panose="020F0502020204030204" pitchFamily="34" charset="0"/>
                <a:cs typeface="Calibri" panose="020F0502020204030204" pitchFamily="34" charset="0"/>
              </a:rPr>
              <a:t>Oletusarvoisesti videon kontrolleja ei ole, eli videota ei voi käynnistää (</a:t>
            </a:r>
            <a:r>
              <a:rPr lang="fi-FI" dirty="0" err="1">
                <a:latin typeface="Calibri" panose="020F0502020204030204" pitchFamily="34" charset="0"/>
                <a:cs typeface="Calibri" panose="020F0502020204030204" pitchFamily="34" charset="0"/>
              </a:rPr>
              <a:t>controls</a:t>
            </a:r>
            <a:r>
              <a:rPr lang="fi-FI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r>
              <a:rPr lang="fi-FI" dirty="0">
                <a:latin typeface="Calibri" panose="020F0502020204030204" pitchFamily="34" charset="0"/>
                <a:cs typeface="Calibri" panose="020F0502020204030204" pitchFamily="34" charset="0"/>
              </a:rPr>
              <a:t>Videoon kannattaa laittaa jokin selitysteksti.</a:t>
            </a:r>
          </a:p>
          <a:p>
            <a:r>
              <a:rPr lang="fi-FI" dirty="0">
                <a:latin typeface="Calibri" panose="020F0502020204030204" pitchFamily="34" charset="0"/>
                <a:cs typeface="Calibri" panose="020F0502020204030204" pitchFamily="34" charset="0"/>
              </a:rPr>
              <a:t>Alkutilassa näkyy (kun selain on saanut videodatan) videon eka ruutu. Halutessa voi erikseen asettaa </a:t>
            </a:r>
            <a:r>
              <a:rPr lang="fi-FI" dirty="0" err="1">
                <a:latin typeface="Calibri" panose="020F0502020204030204" pitchFamily="34" charset="0"/>
                <a:cs typeface="Calibri" panose="020F0502020204030204" pitchFamily="34" charset="0"/>
              </a:rPr>
              <a:t>poster</a:t>
            </a:r>
            <a:r>
              <a:rPr lang="fi-FI" dirty="0">
                <a:latin typeface="Calibri" panose="020F0502020204030204" pitchFamily="34" charset="0"/>
                <a:cs typeface="Calibri" panose="020F0502020204030204" pitchFamily="34" charset="0"/>
              </a:rPr>
              <a:t>-määritteellä sen tilalle muun kuvan, kuten videon kantta esittävän kuvan.</a:t>
            </a:r>
          </a:p>
          <a:p>
            <a:r>
              <a:rPr lang="fi-FI" dirty="0">
                <a:latin typeface="Calibri" panose="020F0502020204030204" pitchFamily="34" charset="0"/>
                <a:cs typeface="Calibri" panose="020F0502020204030204" pitchFamily="34" charset="0"/>
              </a:rPr>
              <a:t>Määritä videon koko </a:t>
            </a:r>
            <a:r>
              <a:rPr lang="fi-FI" dirty="0" err="1">
                <a:latin typeface="Calibri" panose="020F0502020204030204" pitchFamily="34" charset="0"/>
                <a:cs typeface="Calibri" panose="020F0502020204030204" pitchFamily="34" charset="0"/>
              </a:rPr>
              <a:t>css</a:t>
            </a:r>
            <a:r>
              <a:rPr lang="fi-FI" dirty="0">
                <a:latin typeface="Calibri" panose="020F0502020204030204" pitchFamily="34" charset="0"/>
                <a:cs typeface="Calibri" panose="020F0502020204030204" pitchFamily="34" charset="0"/>
              </a:rPr>
              <a:t>-tyyliin.</a:t>
            </a:r>
          </a:p>
          <a:p>
            <a:endParaRPr lang="fi-FI" dirty="0"/>
          </a:p>
        </p:txBody>
      </p:sp>
      <p:sp>
        <p:nvSpPr>
          <p:cNvPr id="4" name="Sisällön paikkamerkki 3">
            <a:extLst>
              <a:ext uri="{FF2B5EF4-FFF2-40B4-BE49-F238E27FC236}">
                <a16:creationId xmlns:a16="http://schemas.microsoft.com/office/drawing/2014/main" id="{524B2CCF-B674-4F2F-89F7-83B50104D3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491990" y="2133600"/>
            <a:ext cx="4499610" cy="4175760"/>
          </a:xfrm>
        </p:spPr>
        <p:txBody>
          <a:bodyPr/>
          <a:lstStyle/>
          <a:p>
            <a:r>
              <a:rPr lang="fi-FI" dirty="0">
                <a:latin typeface="Consolas" panose="020B0609020204030204" pitchFamily="49" charset="0"/>
              </a:rPr>
              <a:t>&lt;</a:t>
            </a:r>
            <a:r>
              <a:rPr lang="fi-FI" dirty="0" err="1">
                <a:latin typeface="Consolas" panose="020B0609020204030204" pitchFamily="49" charset="0"/>
              </a:rPr>
              <a:t>figure</a:t>
            </a:r>
            <a:r>
              <a:rPr lang="fi-FI" dirty="0">
                <a:latin typeface="Consolas" panose="020B0609020204030204" pitchFamily="49" charset="0"/>
              </a:rPr>
              <a:t>&gt;</a:t>
            </a:r>
          </a:p>
          <a:p>
            <a:r>
              <a:rPr lang="fi-FI" dirty="0">
                <a:latin typeface="Consolas" panose="020B0609020204030204" pitchFamily="49" charset="0"/>
              </a:rPr>
              <a:t>&lt;video src=orava.mp3 </a:t>
            </a:r>
            <a:r>
              <a:rPr lang="fi-FI" dirty="0" err="1">
                <a:latin typeface="Consolas" panose="020B0609020204030204" pitchFamily="49" charset="0"/>
              </a:rPr>
              <a:t>width</a:t>
            </a:r>
            <a:r>
              <a:rPr lang="fi-FI" dirty="0">
                <a:latin typeface="Consolas" panose="020B0609020204030204" pitchFamily="49" charset="0"/>
              </a:rPr>
              <a:t>=300 </a:t>
            </a:r>
            <a:r>
              <a:rPr lang="fi-FI" dirty="0" err="1">
                <a:latin typeface="Consolas" panose="020B0609020204030204" pitchFamily="49" charset="0"/>
              </a:rPr>
              <a:t>height</a:t>
            </a:r>
            <a:r>
              <a:rPr lang="fi-FI" dirty="0">
                <a:latin typeface="Consolas" panose="020B0609020204030204" pitchFamily="49" charset="0"/>
              </a:rPr>
              <a:t>=400 </a:t>
            </a:r>
            <a:r>
              <a:rPr lang="fi-FI" dirty="0" err="1">
                <a:latin typeface="Consolas" panose="020B0609020204030204" pitchFamily="49" charset="0"/>
              </a:rPr>
              <a:t>controls</a:t>
            </a:r>
            <a:r>
              <a:rPr lang="fi-FI" dirty="0">
                <a:latin typeface="Consolas" panose="020B0609020204030204" pitchFamily="49" charset="0"/>
              </a:rPr>
              <a:t>&gt;</a:t>
            </a:r>
          </a:p>
          <a:p>
            <a:r>
              <a:rPr lang="fi-FI" dirty="0">
                <a:latin typeface="Consolas" panose="020B0609020204030204" pitchFamily="49" charset="0"/>
              </a:rPr>
              <a:t>    poster=orava.png</a:t>
            </a:r>
          </a:p>
          <a:p>
            <a:r>
              <a:rPr lang="fi-FI" dirty="0">
                <a:latin typeface="Consolas" panose="020B0609020204030204" pitchFamily="49" charset="0"/>
              </a:rPr>
              <a:t>&lt;/video&gt;</a:t>
            </a:r>
          </a:p>
          <a:p>
            <a:r>
              <a:rPr lang="fi-FI" dirty="0">
                <a:latin typeface="Consolas" panose="020B0609020204030204" pitchFamily="49" charset="0"/>
              </a:rPr>
              <a:t>&lt;</a:t>
            </a:r>
            <a:r>
              <a:rPr lang="fi-FI" dirty="0" err="1">
                <a:latin typeface="Consolas" panose="020B0609020204030204" pitchFamily="49" charset="0"/>
              </a:rPr>
              <a:t>figcaption</a:t>
            </a:r>
            <a:r>
              <a:rPr lang="fi-FI" dirty="0">
                <a:latin typeface="Consolas" panose="020B0609020204030204" pitchFamily="49" charset="0"/>
              </a:rPr>
              <a:t>&gt;Utelias orava. &lt;/</a:t>
            </a:r>
            <a:r>
              <a:rPr lang="fi-FI" dirty="0" err="1">
                <a:latin typeface="Consolas" panose="020B0609020204030204" pitchFamily="49" charset="0"/>
              </a:rPr>
              <a:t>figcaption</a:t>
            </a:r>
            <a:r>
              <a:rPr lang="fi-FI" dirty="0">
                <a:latin typeface="Consolas" panose="020B0609020204030204" pitchFamily="49" charset="0"/>
              </a:rPr>
              <a:t>&gt;</a:t>
            </a:r>
          </a:p>
          <a:p>
            <a:r>
              <a:rPr lang="fi-FI" dirty="0">
                <a:latin typeface="Consolas" panose="020B0609020204030204" pitchFamily="49" charset="0"/>
              </a:rPr>
              <a:t>&lt;/</a:t>
            </a:r>
            <a:r>
              <a:rPr lang="fi-FI" dirty="0" err="1">
                <a:latin typeface="Consolas" panose="020B0609020204030204" pitchFamily="49" charset="0"/>
              </a:rPr>
              <a:t>figure</a:t>
            </a:r>
            <a:r>
              <a:rPr lang="fi-FI" dirty="0">
                <a:latin typeface="Consolas" panose="020B0609020204030204" pitchFamily="49" charset="0"/>
              </a:rPr>
              <a:t>&gt;</a:t>
            </a:r>
          </a:p>
          <a:p>
            <a:endParaRPr lang="fi-FI" dirty="0"/>
          </a:p>
          <a:p>
            <a:endParaRPr lang="fi-FI" dirty="0"/>
          </a:p>
          <a:p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226425030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2BDEF85E-CF44-4B3F-AABD-52AF95AC53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Videot</a:t>
            </a:r>
          </a:p>
        </p:txBody>
      </p:sp>
      <p:graphicFrame>
        <p:nvGraphicFramePr>
          <p:cNvPr id="5" name="Taulukko 5">
            <a:extLst>
              <a:ext uri="{FF2B5EF4-FFF2-40B4-BE49-F238E27FC236}">
                <a16:creationId xmlns:a16="http://schemas.microsoft.com/office/drawing/2014/main" id="{6F056CCC-BE6C-4673-8210-EC9403570AC1}"/>
              </a:ext>
            </a:extLst>
          </p:cNvPr>
          <p:cNvGraphicFramePr>
            <a:graphicFrameLocks noGrp="1"/>
          </p:cNvGraphicFramePr>
          <p:nvPr>
            <p:ph sz="half" idx="1"/>
          </p:nvPr>
        </p:nvGraphicFramePr>
        <p:xfrm>
          <a:off x="609600" y="1637211"/>
          <a:ext cx="4114800" cy="2661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7083">
                  <a:extLst>
                    <a:ext uri="{9D8B030D-6E8A-4147-A177-3AD203B41FA5}">
                      <a16:colId xmlns:a16="http://schemas.microsoft.com/office/drawing/2014/main" val="3472207260"/>
                    </a:ext>
                  </a:extLst>
                </a:gridCol>
                <a:gridCol w="1526117">
                  <a:extLst>
                    <a:ext uri="{9D8B030D-6E8A-4147-A177-3AD203B41FA5}">
                      <a16:colId xmlns:a16="http://schemas.microsoft.com/office/drawing/2014/main" val="2508509223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13523335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i-FI" dirty="0"/>
                        <a:t>Nimi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dirty="0"/>
                        <a:t>Mediatyyppi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dirty="0"/>
                        <a:t>Tiedoston pääte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16646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i-FI" dirty="0"/>
                        <a:t>H.264 eli MPG4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dirty="0"/>
                        <a:t>Video/mp4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dirty="0"/>
                        <a:t>Mp4 tai </a:t>
                      </a:r>
                      <a:r>
                        <a:rPr lang="fi-FI" dirty="0" err="1"/>
                        <a:t>mov</a:t>
                      </a:r>
                      <a:endParaRPr lang="fi-FI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84918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i-FI" dirty="0" err="1"/>
                        <a:t>Ogg</a:t>
                      </a:r>
                      <a:endParaRPr lang="fi-FI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dirty="0"/>
                        <a:t>Video/</a:t>
                      </a:r>
                      <a:r>
                        <a:rPr lang="fi-FI" dirty="0" err="1"/>
                        <a:t>ogg</a:t>
                      </a:r>
                      <a:endParaRPr lang="fi-FI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dirty="0"/>
                        <a:t>.</a:t>
                      </a:r>
                      <a:r>
                        <a:rPr lang="fi-FI" dirty="0" err="1"/>
                        <a:t>ogg</a:t>
                      </a:r>
                      <a:r>
                        <a:rPr lang="fi-FI" dirty="0"/>
                        <a:t> tai .</a:t>
                      </a:r>
                      <a:r>
                        <a:rPr lang="fi-FI" dirty="0" err="1"/>
                        <a:t>ogx</a:t>
                      </a:r>
                      <a:endParaRPr lang="fi-FI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6931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i-FI" dirty="0" err="1"/>
                        <a:t>WebM</a:t>
                      </a:r>
                      <a:endParaRPr lang="fi-FI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dirty="0"/>
                        <a:t>Video/</a:t>
                      </a:r>
                      <a:r>
                        <a:rPr lang="fi-FI" dirty="0" err="1"/>
                        <a:t>webm</a:t>
                      </a:r>
                      <a:endParaRPr lang="fi-FI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dirty="0"/>
                        <a:t>.</a:t>
                      </a:r>
                      <a:r>
                        <a:rPr lang="fi-FI" dirty="0" err="1"/>
                        <a:t>webm</a:t>
                      </a:r>
                      <a:endParaRPr lang="fi-FI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91422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i-FI" dirty="0"/>
                        <a:t>3gp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dirty="0"/>
                        <a:t>Video/3gpp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dirty="0"/>
                        <a:t>.3gp tai 3gpp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5117022"/>
                  </a:ext>
                </a:extLst>
              </a:tr>
            </a:tbl>
          </a:graphicData>
        </a:graphic>
      </p:graphicFrame>
      <p:sp>
        <p:nvSpPr>
          <p:cNvPr id="4" name="Sisällön paikkamerkki 3">
            <a:extLst>
              <a:ext uri="{FF2B5EF4-FFF2-40B4-BE49-F238E27FC236}">
                <a16:creationId xmlns:a16="http://schemas.microsoft.com/office/drawing/2014/main" id="{C05AAC80-9C32-4BF9-AF70-D93F4196A7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257800" y="1637211"/>
            <a:ext cx="3566160" cy="4023360"/>
          </a:xfrm>
        </p:spPr>
        <p:txBody>
          <a:bodyPr/>
          <a:lstStyle/>
          <a:p>
            <a:r>
              <a:rPr lang="fi-FI" dirty="0">
                <a:latin typeface="Calibri" panose="020F0502020204030204" pitchFamily="34" charset="0"/>
                <a:cs typeface="Calibri" panose="020F0502020204030204" pitchFamily="34" charset="0"/>
              </a:rPr>
              <a:t>Yleisin taitaa olla H.264 eli mpg4 eli .mp4</a:t>
            </a:r>
          </a:p>
          <a:p>
            <a:endParaRPr lang="fi-FI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fi-FI" dirty="0">
                <a:latin typeface="Calibri" panose="020F0502020204030204" pitchFamily="34" charset="0"/>
                <a:cs typeface="Calibri" panose="020F0502020204030204" pitchFamily="34" charset="0"/>
              </a:rPr>
              <a:t>Jotta video elementillä toteutettava </a:t>
            </a:r>
            <a:r>
              <a:rPr lang="fi-FI" dirty="0" err="1">
                <a:latin typeface="Calibri" panose="020F0502020204030204" pitchFamily="34" charset="0"/>
                <a:cs typeface="Calibri" panose="020F0502020204030204" pitchFamily="34" charset="0"/>
              </a:rPr>
              <a:t>tesitys</a:t>
            </a:r>
            <a:r>
              <a:rPr lang="fi-FI" dirty="0">
                <a:latin typeface="Calibri" panose="020F0502020204030204" pitchFamily="34" charset="0"/>
                <a:cs typeface="Calibri" panose="020F0502020204030204" pitchFamily="34" charset="0"/>
              </a:rPr>
              <a:t> toimisi useimmissa selaimissa, kannattaisi videodatan olla kahdessa eri muodossa, </a:t>
            </a:r>
            <a:r>
              <a:rPr lang="fi-FI" dirty="0" err="1">
                <a:latin typeface="Calibri" panose="020F0502020204030204" pitchFamily="34" charset="0"/>
                <a:cs typeface="Calibri" panose="020F0502020204030204" pitchFamily="34" charset="0"/>
              </a:rPr>
              <a:t>esim</a:t>
            </a:r>
            <a:r>
              <a:rPr lang="fi-FI" dirty="0">
                <a:latin typeface="Calibri" panose="020F0502020204030204" pitchFamily="34" charset="0"/>
                <a:cs typeface="Calibri" panose="020F0502020204030204" pitchFamily="34" charset="0"/>
              </a:rPr>
              <a:t> H264 ja OGG</a:t>
            </a:r>
          </a:p>
          <a:p>
            <a:r>
              <a:rPr lang="fi-FI" dirty="0" err="1">
                <a:latin typeface="Calibri" panose="020F0502020204030204" pitchFamily="34" charset="0"/>
                <a:cs typeface="Calibri" panose="020F0502020204030204" pitchFamily="34" charset="0"/>
              </a:rPr>
              <a:t>Hox</a:t>
            </a:r>
            <a:r>
              <a:rPr lang="fi-FI" dirty="0">
                <a:latin typeface="Calibri" panose="020F0502020204030204" pitchFamily="34" charset="0"/>
                <a:cs typeface="Calibri" panose="020F0502020204030204" pitchFamily="34" charset="0"/>
              </a:rPr>
              <a:t>! Tuki vaihtelee eri selaimilla!</a:t>
            </a:r>
          </a:p>
        </p:txBody>
      </p:sp>
    </p:spTree>
    <p:extLst>
      <p:ext uri="{BB962C8B-B14F-4D97-AF65-F5344CB8AC3E}">
        <p14:creationId xmlns:p14="http://schemas.microsoft.com/office/powerpoint/2010/main" val="26669772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AB0DFC8D-CAD3-4F70-A87D-2AD04F3137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Ulkoiset palvelut</a:t>
            </a:r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A63D38F8-CB29-43F7-9633-2CAC091815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8096" y="2286000"/>
            <a:ext cx="7690104" cy="4023360"/>
          </a:xfrm>
        </p:spPr>
        <p:txBody>
          <a:bodyPr/>
          <a:lstStyle/>
          <a:p>
            <a:r>
              <a:rPr lang="fi-FI" dirty="0">
                <a:latin typeface="Calibri" panose="020F0502020204030204" pitchFamily="34" charset="0"/>
                <a:cs typeface="Calibri" panose="020F0502020204030204" pitchFamily="34" charset="0"/>
              </a:rPr>
              <a:t>Videoita voidaan ladata </a:t>
            </a:r>
            <a:r>
              <a:rPr lang="fi-FI" dirty="0" err="1">
                <a:latin typeface="Calibri" panose="020F0502020204030204" pitchFamily="34" charset="0"/>
                <a:cs typeface="Calibri" panose="020F0502020204030204" pitchFamily="34" charset="0"/>
              </a:rPr>
              <a:t>Youtubeen</a:t>
            </a:r>
            <a:r>
              <a:rPr lang="fi-FI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</a:p>
          <a:p>
            <a:r>
              <a:rPr lang="fi-FI" dirty="0">
                <a:latin typeface="Calibri" panose="020F0502020204030204" pitchFamily="34" charset="0"/>
                <a:cs typeface="Calibri" panose="020F0502020204030204" pitchFamily="34" charset="0"/>
              </a:rPr>
              <a:t>Nykyisin on palveluita, joihin voi samaan tapaan ladata videoita niin, että ne voidaan upottaa video-elementillä.</a:t>
            </a:r>
          </a:p>
          <a:p>
            <a:r>
              <a:rPr lang="fi-FI" dirty="0"/>
              <a:t>Esim. </a:t>
            </a:r>
            <a:r>
              <a:rPr lang="fi-FI" dirty="0">
                <a:hlinkClick r:id="rId2"/>
              </a:rPr>
              <a:t>https://archive.org/</a:t>
            </a:r>
            <a:r>
              <a:rPr lang="fi-FI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3639166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7FBADDB2-A65D-4254-A803-12F1E0DC1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Audio-äänen upotus</a:t>
            </a:r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9FBA6B93-AF89-493D-94B8-1477AE5C2D7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i-FI" b="1" dirty="0">
                <a:latin typeface="Calibri" panose="020F0502020204030204" pitchFamily="34" charset="0"/>
                <a:cs typeface="Calibri" panose="020F0502020204030204" pitchFamily="34" charset="0"/>
              </a:rPr>
              <a:t>Merkitys</a:t>
            </a:r>
            <a:r>
              <a:rPr lang="fi-FI" dirty="0">
                <a:latin typeface="Calibri" panose="020F0502020204030204" pitchFamily="34" charset="0"/>
                <a:cs typeface="Calibri" panose="020F0502020204030204" pitchFamily="34" charset="0"/>
              </a:rPr>
              <a:t>: ääniesitys (puhe, musiikki, </a:t>
            </a:r>
            <a:r>
              <a:rPr lang="fi-FI" dirty="0" err="1">
                <a:latin typeface="Calibri" panose="020F0502020204030204" pitchFamily="34" charset="0"/>
                <a:cs typeface="Calibri" panose="020F0502020204030204" pitchFamily="34" charset="0"/>
              </a:rPr>
              <a:t>yms</a:t>
            </a:r>
            <a:r>
              <a:rPr lang="fi-FI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r>
              <a:rPr lang="fi-FI" dirty="0">
                <a:latin typeface="Calibri" panose="020F0502020204030204" pitchFamily="34" charset="0"/>
                <a:cs typeface="Calibri" panose="020F0502020204030204" pitchFamily="34" charset="0"/>
              </a:rPr>
              <a:t>Esim. </a:t>
            </a:r>
            <a:r>
              <a:rPr lang="fi-FI" dirty="0">
                <a:latin typeface="Consolas" panose="020B0609020204030204" pitchFamily="49" charset="0"/>
                <a:cs typeface="Calibri" panose="020F0502020204030204" pitchFamily="34" charset="0"/>
              </a:rPr>
              <a:t>&lt;</a:t>
            </a:r>
            <a:r>
              <a:rPr lang="fi-FI" dirty="0" err="1">
                <a:latin typeface="Consolas" panose="020B0609020204030204" pitchFamily="49" charset="0"/>
                <a:cs typeface="Calibri" panose="020F0502020204030204" pitchFamily="34" charset="0"/>
              </a:rPr>
              <a:t>audio</a:t>
            </a:r>
            <a:r>
              <a:rPr lang="fi-FI" dirty="0">
                <a:latin typeface="Consolas" panose="020B0609020204030204" pitchFamily="49" charset="0"/>
                <a:cs typeface="Calibri" panose="020F0502020204030204" pitchFamily="34" charset="0"/>
              </a:rPr>
              <a:t> </a:t>
            </a:r>
            <a:r>
              <a:rPr lang="fi-FI" dirty="0" err="1">
                <a:latin typeface="Consolas" panose="020B0609020204030204" pitchFamily="49" charset="0"/>
                <a:cs typeface="Calibri" panose="020F0502020204030204" pitchFamily="34" charset="0"/>
              </a:rPr>
              <a:t>src</a:t>
            </a:r>
            <a:r>
              <a:rPr lang="fi-FI" dirty="0">
                <a:latin typeface="Consolas" panose="020B0609020204030204" pitchFamily="49" charset="0"/>
                <a:cs typeface="Calibri" panose="020F0502020204030204" pitchFamily="34" charset="0"/>
              </a:rPr>
              <a:t>=</a:t>
            </a:r>
            <a:r>
              <a:rPr lang="fi-FI" dirty="0" err="1">
                <a:latin typeface="Consolas" panose="020B0609020204030204" pitchFamily="49" charset="0"/>
                <a:cs typeface="Calibri" panose="020F0502020204030204" pitchFamily="34" charset="0"/>
              </a:rPr>
              <a:t>demo.oga</a:t>
            </a:r>
            <a:r>
              <a:rPr lang="fi-FI" dirty="0">
                <a:latin typeface="Consolas" panose="020B0609020204030204" pitchFamily="49" charset="0"/>
                <a:cs typeface="Calibri" panose="020F0502020204030204" pitchFamily="34" charset="0"/>
              </a:rPr>
              <a:t> </a:t>
            </a:r>
            <a:r>
              <a:rPr lang="fi-FI" dirty="0" err="1">
                <a:latin typeface="Consolas" panose="020B0609020204030204" pitchFamily="49" charset="0"/>
                <a:cs typeface="Calibri" panose="020F0502020204030204" pitchFamily="34" charset="0"/>
              </a:rPr>
              <a:t>controls</a:t>
            </a:r>
            <a:r>
              <a:rPr lang="fi-FI" dirty="0">
                <a:latin typeface="Consolas" panose="020B0609020204030204" pitchFamily="49" charset="0"/>
                <a:cs typeface="Calibri" panose="020F0502020204030204" pitchFamily="34" charset="0"/>
              </a:rPr>
              <a:t>&gt; &lt;/</a:t>
            </a:r>
            <a:r>
              <a:rPr lang="fi-FI" dirty="0" err="1">
                <a:latin typeface="Consolas" panose="020B0609020204030204" pitchFamily="49" charset="0"/>
                <a:cs typeface="Calibri" panose="020F0502020204030204" pitchFamily="34" charset="0"/>
              </a:rPr>
              <a:t>audio</a:t>
            </a:r>
            <a:r>
              <a:rPr lang="fi-FI" dirty="0">
                <a:latin typeface="Consolas" panose="020B0609020204030204" pitchFamily="49" charset="0"/>
                <a:cs typeface="Calibri" panose="020F0502020204030204" pitchFamily="34" charset="0"/>
              </a:rPr>
              <a:t>&gt;</a:t>
            </a:r>
          </a:p>
          <a:p>
            <a:r>
              <a:rPr lang="fi-FI" b="1" dirty="0">
                <a:latin typeface="Calibri" panose="020F0502020204030204" pitchFamily="34" charset="0"/>
                <a:cs typeface="Calibri" panose="020F0502020204030204" pitchFamily="34" charset="0"/>
              </a:rPr>
              <a:t>Käyttö</a:t>
            </a:r>
            <a:r>
              <a:rPr lang="fi-FI" dirty="0">
                <a:latin typeface="Calibri" panose="020F0502020204030204" pitchFamily="34" charset="0"/>
                <a:cs typeface="Calibri" panose="020F0502020204030204" pitchFamily="34" charset="0"/>
              </a:rPr>
              <a:t>: ääniesityksen liittäminen sivuun.</a:t>
            </a:r>
          </a:p>
          <a:p>
            <a:r>
              <a:rPr lang="fi-FI" dirty="0">
                <a:latin typeface="Consolas" panose="020B0609020204030204" pitchFamily="49" charset="0"/>
                <a:cs typeface="Calibri" panose="020F0502020204030204" pitchFamily="34" charset="0"/>
              </a:rPr>
              <a:t>Controls</a:t>
            </a:r>
            <a:r>
              <a:rPr lang="fi-FI" dirty="0">
                <a:latin typeface="Calibri" panose="020F0502020204030204" pitchFamily="34" charset="0"/>
                <a:cs typeface="Calibri" panose="020F0502020204030204" pitchFamily="34" charset="0"/>
              </a:rPr>
              <a:t>: asettaa ohjaimet</a:t>
            </a:r>
          </a:p>
          <a:p>
            <a:r>
              <a:rPr lang="fi-FI" dirty="0" err="1">
                <a:latin typeface="Consolas" panose="020B0609020204030204" pitchFamily="49" charset="0"/>
                <a:cs typeface="Calibri" panose="020F0502020204030204" pitchFamily="34" charset="0"/>
              </a:rPr>
              <a:t>Loop</a:t>
            </a:r>
            <a:r>
              <a:rPr lang="fi-FI" dirty="0">
                <a:latin typeface="Calibri" panose="020F0502020204030204" pitchFamily="34" charset="0"/>
                <a:cs typeface="Calibri" panose="020F0502020204030204" pitchFamily="34" charset="0"/>
              </a:rPr>
              <a:t>: esitys alkaa päättymisen jälkeen alusta</a:t>
            </a:r>
          </a:p>
          <a:p>
            <a:r>
              <a:rPr lang="fi-FI" dirty="0" err="1">
                <a:latin typeface="Calibri" panose="020F0502020204030204" pitchFamily="34" charset="0"/>
                <a:cs typeface="Calibri" panose="020F0502020204030204" pitchFamily="34" charset="0"/>
              </a:rPr>
              <a:t>Muted</a:t>
            </a:r>
            <a:r>
              <a:rPr lang="fi-FI" dirty="0">
                <a:latin typeface="Calibri" panose="020F0502020204030204" pitchFamily="34" charset="0"/>
                <a:cs typeface="Calibri" panose="020F0502020204030204" pitchFamily="34" charset="0"/>
              </a:rPr>
              <a:t>: asettaa alkutilan mykistetyksi</a:t>
            </a:r>
          </a:p>
          <a:p>
            <a:r>
              <a:rPr lang="fi-FI" sz="2100" dirty="0" err="1">
                <a:latin typeface="Consolas" panose="020B0609020204030204" pitchFamily="49" charset="0"/>
                <a:cs typeface="Calibri" panose="020F0502020204030204" pitchFamily="34" charset="0"/>
              </a:rPr>
              <a:t>Src</a:t>
            </a:r>
            <a:r>
              <a:rPr lang="fi-FI" dirty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fi-FI" dirty="0" err="1">
                <a:latin typeface="Calibri" panose="020F0502020204030204" pitchFamily="34" charset="0"/>
                <a:cs typeface="Calibri" panose="020F0502020204030204" pitchFamily="34" charset="0"/>
              </a:rPr>
              <a:t>audiodatan</a:t>
            </a:r>
            <a:r>
              <a:rPr lang="fi-FI" dirty="0">
                <a:latin typeface="Calibri" panose="020F0502020204030204" pitchFamily="34" charset="0"/>
                <a:cs typeface="Calibri" panose="020F0502020204030204" pitchFamily="34" charset="0"/>
              </a:rPr>
              <a:t> lähde</a:t>
            </a:r>
          </a:p>
        </p:txBody>
      </p:sp>
      <p:sp>
        <p:nvSpPr>
          <p:cNvPr id="4" name="Sisällön paikkamerkki 3">
            <a:extLst>
              <a:ext uri="{FF2B5EF4-FFF2-40B4-BE49-F238E27FC236}">
                <a16:creationId xmlns:a16="http://schemas.microsoft.com/office/drawing/2014/main" id="{82062974-7885-429E-8F64-42F6E325379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i-FI" dirty="0">
                <a:latin typeface="Calibri" panose="020F0502020204030204" pitchFamily="34" charset="0"/>
                <a:cs typeface="Calibri" panose="020F0502020204030204" pitchFamily="34" charset="0"/>
              </a:rPr>
              <a:t>Useat määritteet ovat samoja kuin video-elementissä</a:t>
            </a:r>
          </a:p>
          <a:p>
            <a:r>
              <a:rPr lang="fi-FI" dirty="0">
                <a:latin typeface="Calibri" panose="020F0502020204030204" pitchFamily="34" charset="0"/>
                <a:cs typeface="Calibri" panose="020F0502020204030204" pitchFamily="34" charset="0"/>
              </a:rPr>
              <a:t>Jos </a:t>
            </a:r>
            <a:r>
              <a:rPr lang="fi-FI" dirty="0" err="1">
                <a:latin typeface="Calibri" panose="020F0502020204030204" pitchFamily="34" charset="0"/>
                <a:cs typeface="Calibri" panose="020F0502020204030204" pitchFamily="34" charset="0"/>
              </a:rPr>
              <a:t>audiodata</a:t>
            </a:r>
            <a:r>
              <a:rPr lang="fi-FI" dirty="0">
                <a:latin typeface="Calibri" panose="020F0502020204030204" pitchFamily="34" charset="0"/>
                <a:cs typeface="Calibri" panose="020F0502020204030204" pitchFamily="34" charset="0"/>
              </a:rPr>
              <a:t> sisältää esim. puheen, joka on saatavilla tekstinä, älä kirjoita </a:t>
            </a:r>
            <a:r>
              <a:rPr lang="fi-FI" dirty="0" err="1">
                <a:latin typeface="Calibri" panose="020F0502020204030204" pitchFamily="34" charset="0"/>
                <a:cs typeface="Calibri" panose="020F0502020204030204" pitchFamily="34" charset="0"/>
              </a:rPr>
              <a:t>audio</a:t>
            </a:r>
            <a:r>
              <a:rPr lang="fi-FI" dirty="0">
                <a:latin typeface="Calibri" panose="020F0502020204030204" pitchFamily="34" charset="0"/>
                <a:cs typeface="Calibri" panose="020F0502020204030204" pitchFamily="34" charset="0"/>
              </a:rPr>
              <a:t>-elementin sisään sitä, vaan esitä sivulla esim. ennen </a:t>
            </a:r>
            <a:r>
              <a:rPr lang="fi-FI" dirty="0" err="1">
                <a:latin typeface="Calibri" panose="020F0502020204030204" pitchFamily="34" charset="0"/>
                <a:cs typeface="Calibri" panose="020F0502020204030204" pitchFamily="34" charset="0"/>
              </a:rPr>
              <a:t>audio</a:t>
            </a:r>
            <a:r>
              <a:rPr lang="fi-FI" dirty="0">
                <a:latin typeface="Calibri" panose="020F0502020204030204" pitchFamily="34" charset="0"/>
                <a:cs typeface="Calibri" panose="020F0502020204030204" pitchFamily="34" charset="0"/>
              </a:rPr>
              <a:t> elementtiä</a:t>
            </a:r>
          </a:p>
          <a:p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24496489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8096" y="585216"/>
            <a:ext cx="6013704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12700"/>
            <a:r>
              <a:rPr lang="en-US" sz="5000"/>
              <a:t>Audio, äänen upotus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68096" y="2286000"/>
            <a:ext cx="601370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marL="355600" indent="-342900" defTabSz="914400">
              <a:lnSpc>
                <a:spcPct val="90000"/>
              </a:lnSpc>
              <a:spcBef>
                <a:spcPts val="775"/>
              </a:spcBef>
              <a:buClr>
                <a:schemeClr val="accent1"/>
              </a:buClr>
              <a:buChar char="•"/>
              <a:tabLst>
                <a:tab pos="355600" algn="l"/>
                <a:tab pos="356235" algn="l"/>
              </a:tabLst>
            </a:pPr>
            <a:r>
              <a:rPr lang="en-US" spc="-10" dirty="0" err="1">
                <a:latin typeface="Calibri" panose="020F0502020204030204" pitchFamily="34" charset="0"/>
                <a:cs typeface="Calibri" panose="020F0502020204030204" pitchFamily="34" charset="0"/>
              </a:rPr>
              <a:t>Ääniesitys</a:t>
            </a:r>
            <a:r>
              <a:rPr lang="en-US" spc="-1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pc="-10" dirty="0" err="1">
                <a:latin typeface="Calibri" panose="020F0502020204030204" pitchFamily="34" charset="0"/>
                <a:cs typeface="Calibri" panose="020F0502020204030204" pitchFamily="34" charset="0"/>
              </a:rPr>
              <a:t>alkaa</a:t>
            </a:r>
            <a:r>
              <a:rPr lang="en-US" spc="-1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pc="-10" dirty="0" err="1">
                <a:latin typeface="Calibri" panose="020F0502020204030204" pitchFamily="34" charset="0"/>
                <a:cs typeface="Calibri" panose="020F0502020204030204" pitchFamily="34" charset="0"/>
              </a:rPr>
              <a:t>vasta</a:t>
            </a:r>
            <a:r>
              <a:rPr lang="en-US" spc="-1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pc="-10" dirty="0" err="1">
                <a:latin typeface="Calibri" panose="020F0502020204030204" pitchFamily="34" charset="0"/>
                <a:cs typeface="Calibri" panose="020F0502020204030204" pitchFamily="34" charset="0"/>
              </a:rPr>
              <a:t>kun</a:t>
            </a:r>
            <a:r>
              <a:rPr lang="en-US" spc="-1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pc="-10" dirty="0" err="1">
                <a:latin typeface="Calibri" panose="020F0502020204030204" pitchFamily="34" charset="0"/>
                <a:cs typeface="Calibri" panose="020F0502020204030204" pitchFamily="34" charset="0"/>
              </a:rPr>
              <a:t>käyttäjä</a:t>
            </a:r>
            <a:r>
              <a:rPr lang="en-US" spc="-1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pc="-10" dirty="0" err="1">
                <a:latin typeface="Calibri" panose="020F0502020204030204" pitchFamily="34" charset="0"/>
                <a:cs typeface="Calibri" panose="020F0502020204030204" pitchFamily="34" charset="0"/>
              </a:rPr>
              <a:t>käynnistää</a:t>
            </a:r>
            <a:r>
              <a:rPr lang="en-US" spc="-1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pc="-10" dirty="0" err="1">
                <a:latin typeface="Calibri" panose="020F0502020204030204" pitchFamily="34" charset="0"/>
                <a:cs typeface="Calibri" panose="020F0502020204030204" pitchFamily="34" charset="0"/>
              </a:rPr>
              <a:t>sen</a:t>
            </a:r>
            <a:r>
              <a:rPr lang="en-US" spc="-1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pc="-10" dirty="0" err="1">
                <a:latin typeface="Calibri" panose="020F0502020204030204" pitchFamily="34" charset="0"/>
                <a:cs typeface="Calibri" panose="020F0502020204030204" pitchFamily="34" charset="0"/>
              </a:rPr>
              <a:t>kontrolleista</a:t>
            </a:r>
            <a:r>
              <a:rPr lang="en-US" spc="-1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355600" indent="-342900" defTabSz="914400">
              <a:lnSpc>
                <a:spcPct val="90000"/>
              </a:lnSpc>
              <a:spcBef>
                <a:spcPts val="775"/>
              </a:spcBef>
              <a:buClr>
                <a:schemeClr val="accent1"/>
              </a:buClr>
              <a:buChar char="•"/>
              <a:tabLst>
                <a:tab pos="355600" algn="l"/>
                <a:tab pos="356235" algn="l"/>
              </a:tabLst>
            </a:pPr>
            <a:r>
              <a:rPr lang="en-US" spc="-10" dirty="0" err="1">
                <a:latin typeface="Calibri" panose="020F0502020204030204" pitchFamily="34" charset="0"/>
                <a:cs typeface="Calibri" panose="020F0502020204030204" pitchFamily="34" charset="0"/>
              </a:rPr>
              <a:t>Määritteellä</a:t>
            </a:r>
            <a:r>
              <a:rPr lang="en-US" spc="-1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pc="-10" dirty="0" err="1">
                <a:latin typeface="Calibri" panose="020F0502020204030204" pitchFamily="34" charset="0"/>
                <a:cs typeface="Calibri" panose="020F0502020204030204" pitchFamily="34" charset="0"/>
              </a:rPr>
              <a:t>autoplay</a:t>
            </a:r>
            <a:r>
              <a:rPr lang="en-US" spc="-1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pc="-10" dirty="0" err="1">
                <a:latin typeface="Calibri" panose="020F0502020204030204" pitchFamily="34" charset="0"/>
                <a:cs typeface="Calibri" panose="020F0502020204030204" pitchFamily="34" charset="0"/>
              </a:rPr>
              <a:t>saadaan</a:t>
            </a:r>
            <a:r>
              <a:rPr lang="en-US" spc="-1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pc="-10" dirty="0" err="1">
                <a:latin typeface="Calibri" panose="020F0502020204030204" pitchFamily="34" charset="0"/>
                <a:cs typeface="Calibri" panose="020F0502020204030204" pitchFamily="34" charset="0"/>
              </a:rPr>
              <a:t>esitys</a:t>
            </a:r>
            <a:r>
              <a:rPr lang="en-US" spc="-1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pc="-10" dirty="0" err="1">
                <a:latin typeface="Calibri" panose="020F0502020204030204" pitchFamily="34" charset="0"/>
                <a:cs typeface="Calibri" panose="020F0502020204030204" pitchFamily="34" charset="0"/>
              </a:rPr>
              <a:t>alkamaan</a:t>
            </a:r>
            <a:r>
              <a:rPr lang="en-US" spc="-1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pc="-10" dirty="0" err="1">
                <a:latin typeface="Calibri" panose="020F0502020204030204" pitchFamily="34" charset="0"/>
                <a:cs typeface="Calibri" panose="020F0502020204030204" pitchFamily="34" charset="0"/>
              </a:rPr>
              <a:t>automaattisesti</a:t>
            </a:r>
            <a:r>
              <a:rPr lang="en-US" spc="-1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pc="-10" dirty="0" err="1">
                <a:latin typeface="Calibri" panose="020F0502020204030204" pitchFamily="34" charset="0"/>
                <a:cs typeface="Calibri" panose="020F0502020204030204" pitchFamily="34" charset="0"/>
              </a:rPr>
              <a:t>saattaa</a:t>
            </a:r>
            <a:r>
              <a:rPr lang="en-US" spc="-10" dirty="0">
                <a:latin typeface="Calibri" panose="020F0502020204030204" pitchFamily="34" charset="0"/>
                <a:cs typeface="Calibri" panose="020F0502020204030204" pitchFamily="34" charset="0"/>
              </a:rPr>
              <a:t> olla </a:t>
            </a:r>
            <a:r>
              <a:rPr lang="en-US" spc="-10" dirty="0" err="1">
                <a:latin typeface="Calibri" panose="020F0502020204030204" pitchFamily="34" charset="0"/>
                <a:cs typeface="Calibri" panose="020F0502020204030204" pitchFamily="34" charset="0"/>
              </a:rPr>
              <a:t>häiritsevää</a:t>
            </a:r>
            <a:r>
              <a:rPr lang="en-US" spc="-1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355600" indent="-342900" defTabSz="914400">
              <a:lnSpc>
                <a:spcPct val="90000"/>
              </a:lnSpc>
              <a:spcBef>
                <a:spcPts val="775"/>
              </a:spcBef>
              <a:buClr>
                <a:schemeClr val="accent1"/>
              </a:buClr>
              <a:buChar char="•"/>
              <a:tabLst>
                <a:tab pos="355600" algn="l"/>
                <a:tab pos="356235" algn="l"/>
              </a:tabLst>
            </a:pPr>
            <a:r>
              <a:rPr lang="en-US" spc="-10" dirty="0" err="1">
                <a:latin typeface="Calibri" panose="020F0502020204030204" pitchFamily="34" charset="0"/>
                <a:cs typeface="Calibri" panose="020F0502020204030204" pitchFamily="34" charset="0"/>
              </a:rPr>
              <a:t>Tarjoa</a:t>
            </a:r>
            <a:r>
              <a:rPr lang="en-US" spc="-1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pc="-10" dirty="0" err="1">
                <a:latin typeface="Calibri" panose="020F0502020204030204" pitchFamily="34" charset="0"/>
                <a:cs typeface="Calibri" panose="020F0502020204030204" pitchFamily="34" charset="0"/>
              </a:rPr>
              <a:t>äänisisältö</a:t>
            </a:r>
            <a:r>
              <a:rPr lang="en-US" spc="-1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pc="-10" dirty="0" err="1">
                <a:latin typeface="Calibri" panose="020F0502020204030204" pitchFamily="34" charset="0"/>
                <a:cs typeface="Calibri" panose="020F0502020204030204" pitchFamily="34" charset="0"/>
              </a:rPr>
              <a:t>kahdessa</a:t>
            </a:r>
            <a:r>
              <a:rPr lang="en-US" spc="-1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pc="-10" dirty="0" err="1">
                <a:latin typeface="Calibri" panose="020F0502020204030204" pitchFamily="34" charset="0"/>
                <a:cs typeface="Calibri" panose="020F0502020204030204" pitchFamily="34" charset="0"/>
              </a:rPr>
              <a:t>muodossa</a:t>
            </a:r>
            <a:r>
              <a:rPr lang="en-US" spc="-1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pc="-10" dirty="0" err="1">
                <a:latin typeface="Calibri" panose="020F0502020204030204" pitchFamily="34" charset="0"/>
                <a:cs typeface="Calibri" panose="020F0502020204030204" pitchFamily="34" charset="0"/>
              </a:rPr>
              <a:t>esim</a:t>
            </a:r>
            <a:r>
              <a:rPr lang="en-US" spc="-1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12700" defTabSz="914400">
              <a:lnSpc>
                <a:spcPct val="90000"/>
              </a:lnSpc>
              <a:spcBef>
                <a:spcPts val="775"/>
              </a:spcBef>
              <a:buClr>
                <a:schemeClr val="accent1"/>
              </a:buClr>
              <a:tabLst>
                <a:tab pos="355600" algn="l"/>
                <a:tab pos="356235" algn="l"/>
              </a:tabLst>
            </a:pPr>
            <a:endParaRPr lang="en-US" spc="-1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2700" defTabSz="914400">
              <a:lnSpc>
                <a:spcPct val="90000"/>
              </a:lnSpc>
              <a:spcBef>
                <a:spcPts val="775"/>
              </a:spcBef>
              <a:buClr>
                <a:schemeClr val="accent1"/>
              </a:buClr>
              <a:tabLst>
                <a:tab pos="355600" algn="l"/>
                <a:tab pos="356235" algn="l"/>
              </a:tabLst>
            </a:pPr>
            <a:r>
              <a:rPr lang="en-US" spc="-10" dirty="0">
                <a:latin typeface="Consolas" panose="020B0609020204030204" pitchFamily="49" charset="0"/>
              </a:rPr>
              <a:t>&lt;audio controls</a:t>
            </a:r>
          </a:p>
          <a:p>
            <a:pPr marL="12700" defTabSz="914400">
              <a:lnSpc>
                <a:spcPct val="90000"/>
              </a:lnSpc>
              <a:spcBef>
                <a:spcPts val="775"/>
              </a:spcBef>
              <a:buClr>
                <a:schemeClr val="accent1"/>
              </a:buClr>
              <a:tabLst>
                <a:tab pos="355600" algn="l"/>
                <a:tab pos="356235" algn="l"/>
              </a:tabLst>
            </a:pPr>
            <a:r>
              <a:rPr lang="en-US" spc="-10" dirty="0">
                <a:latin typeface="Consolas" panose="020B0609020204030204" pitchFamily="49" charset="0"/>
              </a:rPr>
              <a:t>    &lt;source </a:t>
            </a:r>
            <a:r>
              <a:rPr lang="en-US" spc="-10" dirty="0" err="1">
                <a:latin typeface="Consolas" panose="020B0609020204030204" pitchFamily="49" charset="0"/>
              </a:rPr>
              <a:t>src</a:t>
            </a:r>
            <a:r>
              <a:rPr lang="en-US" spc="-10" dirty="0">
                <a:latin typeface="Consolas" panose="020B0609020204030204" pitchFamily="49" charset="0"/>
              </a:rPr>
              <a:t>=</a:t>
            </a:r>
            <a:r>
              <a:rPr lang="en-US" spc="-10" dirty="0" err="1">
                <a:latin typeface="Consolas" panose="020B0609020204030204" pitchFamily="49" charset="0"/>
              </a:rPr>
              <a:t>fanfaari.oga</a:t>
            </a:r>
            <a:r>
              <a:rPr lang="en-US" spc="-10" dirty="0">
                <a:latin typeface="Consolas" panose="020B0609020204030204" pitchFamily="49" charset="0"/>
              </a:rPr>
              <a:t> type=audio/</a:t>
            </a:r>
            <a:r>
              <a:rPr lang="en-US" spc="-10" dirty="0" err="1">
                <a:latin typeface="Consolas" panose="020B0609020204030204" pitchFamily="49" charset="0"/>
              </a:rPr>
              <a:t>ogg</a:t>
            </a:r>
            <a:r>
              <a:rPr lang="en-US" spc="-10" dirty="0">
                <a:latin typeface="Consolas" panose="020B0609020204030204" pitchFamily="49" charset="0"/>
              </a:rPr>
              <a:t>&gt;</a:t>
            </a:r>
          </a:p>
          <a:p>
            <a:pPr marL="12700" defTabSz="914400">
              <a:lnSpc>
                <a:spcPct val="90000"/>
              </a:lnSpc>
              <a:spcBef>
                <a:spcPts val="775"/>
              </a:spcBef>
              <a:buClr>
                <a:schemeClr val="accent1"/>
              </a:buClr>
              <a:tabLst>
                <a:tab pos="355600" algn="l"/>
                <a:tab pos="356235" algn="l"/>
              </a:tabLst>
            </a:pPr>
            <a:r>
              <a:rPr lang="en-US" spc="-10" dirty="0">
                <a:latin typeface="Consolas" panose="020B0609020204030204" pitchFamily="49" charset="0"/>
              </a:rPr>
              <a:t>    &lt;source src=fanraafi.mp3 type=audio/mpeg&gt;</a:t>
            </a:r>
          </a:p>
          <a:p>
            <a:pPr marL="12700" defTabSz="914400">
              <a:lnSpc>
                <a:spcPct val="90000"/>
              </a:lnSpc>
              <a:spcBef>
                <a:spcPts val="775"/>
              </a:spcBef>
              <a:buClr>
                <a:schemeClr val="accent1"/>
              </a:buClr>
              <a:tabLst>
                <a:tab pos="355600" algn="l"/>
                <a:tab pos="356235" algn="l"/>
              </a:tabLst>
            </a:pPr>
            <a:r>
              <a:rPr lang="en-US" spc="-10" dirty="0">
                <a:latin typeface="Consolas" panose="020B0609020204030204" pitchFamily="49" charset="0"/>
              </a:rPr>
              <a:t>&lt;/audio&gt;</a:t>
            </a:r>
          </a:p>
          <a:p>
            <a:pPr marL="355600" indent="-342900" defTabSz="914400">
              <a:lnSpc>
                <a:spcPct val="90000"/>
              </a:lnSpc>
              <a:spcBef>
                <a:spcPts val="775"/>
              </a:spcBef>
              <a:buClr>
                <a:schemeClr val="accent1"/>
              </a:buClr>
              <a:buChar char="•"/>
              <a:tabLst>
                <a:tab pos="355600" algn="l"/>
                <a:tab pos="356235" algn="l"/>
              </a:tabLst>
            </a:pPr>
            <a:endParaRPr lang="en-US" spc="-10" dirty="0"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11"/>
          </p:nvPr>
        </p:nvSpPr>
        <p:spPr>
          <a:xfrm>
            <a:off x="3632199" y="6470704"/>
            <a:ext cx="4426094" cy="2743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cap="all" spc="-5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n-ea"/>
                <a:cs typeface="+mn-cs"/>
              </a:rPr>
              <a:t>Merja</a:t>
            </a:r>
            <a:r>
              <a:rPr lang="en-US" kern="1200" cap="all" spc="-75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n-ea"/>
                <a:cs typeface="+mn-cs"/>
              </a:rPr>
              <a:t> </a:t>
            </a:r>
            <a:r>
              <a:rPr lang="en-US" kern="1200" cap="all" spc="-5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n-ea"/>
                <a:cs typeface="+mn-cs"/>
              </a:rPr>
              <a:t>Marin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12"/>
          </p:nvPr>
        </p:nvSpPr>
        <p:spPr>
          <a:xfrm>
            <a:off x="8127999" y="6470704"/>
            <a:ext cx="730251" cy="2743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1D60167-4931-47E6-BA6A-407CBD079E47}" type="slidenum">
              <a:rPr lang="en-US" kern="12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n-ea"/>
                <a:cs typeface="+mn-cs"/>
              </a:rPr>
              <a:pPr>
                <a:spcAft>
                  <a:spcPts val="600"/>
                </a:spcAft>
              </a:pPr>
              <a:t>39</a:t>
            </a:fld>
            <a:endParaRPr lang="en-US" kern="1200" dirty="0">
              <a:solidFill>
                <a:schemeClr val="tx1">
                  <a:lumMod val="95000"/>
                  <a:lumOff val="5000"/>
                </a:schemeClr>
              </a:solidFill>
              <a:latin typeface="+mj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630022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53564" y="311911"/>
            <a:ext cx="54375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HTML 5-kieli </a:t>
            </a:r>
            <a:r>
              <a:rPr spc="-10" dirty="0"/>
              <a:t>on </a:t>
            </a:r>
            <a:r>
              <a:rPr spc="-30" dirty="0"/>
              <a:t>tärkeä,</a:t>
            </a:r>
            <a:r>
              <a:rPr spc="-35" dirty="0"/>
              <a:t> </a:t>
            </a:r>
            <a:r>
              <a:rPr spc="-45" dirty="0"/>
              <a:t>koska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spc="-5" dirty="0"/>
              <a:t>Merja</a:t>
            </a:r>
            <a:r>
              <a:rPr spc="-75" dirty="0"/>
              <a:t> </a:t>
            </a:r>
            <a:r>
              <a:rPr spc="-5" dirty="0"/>
              <a:t>Marin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8425">
              <a:lnSpc>
                <a:spcPts val="1650"/>
              </a:lnSpc>
            </a:pPr>
            <a:fld id="{81D60167-4931-47E6-BA6A-407CBD079E47}" type="slidenum">
              <a:rPr dirty="0"/>
              <a:t>4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685800" y="1265072"/>
            <a:ext cx="8077200" cy="4336444"/>
          </a:xfrm>
          <a:prstGeom prst="rect">
            <a:avLst/>
          </a:prstGeom>
        </p:spPr>
        <p:txBody>
          <a:bodyPr vert="horz" wrap="square" lIns="0" tIns="9842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775"/>
              </a:spcBef>
              <a:buChar char="•"/>
              <a:tabLst>
                <a:tab pos="355600" algn="l"/>
                <a:tab pos="356235" algn="l"/>
              </a:tabLst>
            </a:pPr>
            <a:r>
              <a:rPr sz="2800" spc="-5" dirty="0">
                <a:latin typeface="Calibri"/>
                <a:cs typeface="Calibri"/>
              </a:rPr>
              <a:t>Se on </a:t>
            </a:r>
            <a:r>
              <a:rPr sz="2800" spc="-10" dirty="0">
                <a:latin typeface="Calibri"/>
                <a:cs typeface="Calibri"/>
              </a:rPr>
              <a:t>HTML:n tosiasiallinen</a:t>
            </a:r>
            <a:r>
              <a:rPr sz="2800" spc="25" dirty="0">
                <a:latin typeface="Calibri"/>
                <a:cs typeface="Calibri"/>
              </a:rPr>
              <a:t> </a:t>
            </a:r>
            <a:r>
              <a:rPr sz="2800" b="1" spc="-20" dirty="0">
                <a:latin typeface="Calibri"/>
                <a:cs typeface="Calibri"/>
              </a:rPr>
              <a:t>standardi</a:t>
            </a:r>
            <a:endParaRPr sz="2800" b="1" dirty="0">
              <a:latin typeface="Calibri"/>
              <a:cs typeface="Calibri"/>
            </a:endParaRPr>
          </a:p>
          <a:p>
            <a:pPr marL="355600" marR="347345" indent="-342900">
              <a:lnSpc>
                <a:spcPct val="100000"/>
              </a:lnSpc>
              <a:spcBef>
                <a:spcPts val="675"/>
              </a:spcBef>
              <a:buChar char="•"/>
              <a:tabLst>
                <a:tab pos="355600" algn="l"/>
                <a:tab pos="356235" algn="l"/>
              </a:tabLst>
            </a:pPr>
            <a:r>
              <a:rPr sz="2800" spc="-5" dirty="0">
                <a:latin typeface="Calibri"/>
                <a:cs typeface="Calibri"/>
              </a:rPr>
              <a:t>Se </a:t>
            </a:r>
            <a:r>
              <a:rPr sz="2800" spc="-20" dirty="0">
                <a:latin typeface="Calibri"/>
                <a:cs typeface="Calibri"/>
              </a:rPr>
              <a:t>kuvaa </a:t>
            </a:r>
            <a:r>
              <a:rPr sz="2800" spc="-5" dirty="0">
                <a:latin typeface="Calibri"/>
                <a:cs typeface="Calibri"/>
              </a:rPr>
              <a:t>HTML-kielen </a:t>
            </a:r>
            <a:r>
              <a:rPr sz="2800" spc="-10" dirty="0">
                <a:latin typeface="Calibri"/>
                <a:cs typeface="Calibri"/>
              </a:rPr>
              <a:t>sellaisena, </a:t>
            </a:r>
            <a:r>
              <a:rPr sz="2800" spc="-20" dirty="0">
                <a:latin typeface="Calibri"/>
                <a:cs typeface="Calibri"/>
              </a:rPr>
              <a:t>kuin </a:t>
            </a:r>
            <a:r>
              <a:rPr sz="2800" spc="-10" dirty="0">
                <a:latin typeface="Calibri"/>
                <a:cs typeface="Calibri"/>
              </a:rPr>
              <a:t>selaimet </a:t>
            </a:r>
            <a:r>
              <a:rPr sz="2800" spc="-20" dirty="0">
                <a:latin typeface="Calibri"/>
                <a:cs typeface="Calibri"/>
              </a:rPr>
              <a:t>sitä  käsittelevät</a:t>
            </a:r>
            <a:endParaRPr sz="2800" dirty="0">
              <a:latin typeface="Calibri"/>
              <a:cs typeface="Calibri"/>
            </a:endParaRPr>
          </a:p>
          <a:p>
            <a:pPr marL="355600" marR="5080" indent="-342900">
              <a:lnSpc>
                <a:spcPct val="100000"/>
              </a:lnSpc>
              <a:spcBef>
                <a:spcPts val="670"/>
              </a:spcBef>
              <a:buChar char="•"/>
              <a:tabLst>
                <a:tab pos="355600" algn="l"/>
                <a:tab pos="356235" algn="l"/>
              </a:tabLst>
            </a:pPr>
            <a:r>
              <a:rPr sz="2800" spc="-5" dirty="0">
                <a:latin typeface="Calibri"/>
                <a:cs typeface="Calibri"/>
              </a:rPr>
              <a:t>Se </a:t>
            </a:r>
            <a:r>
              <a:rPr sz="2800" spc="-15" dirty="0">
                <a:latin typeface="Calibri"/>
                <a:cs typeface="Calibri"/>
              </a:rPr>
              <a:t>esittää </a:t>
            </a:r>
            <a:r>
              <a:rPr sz="2800" spc="-20" dirty="0">
                <a:latin typeface="Calibri"/>
                <a:cs typeface="Calibri"/>
              </a:rPr>
              <a:t>tarkan </a:t>
            </a:r>
            <a:r>
              <a:rPr sz="2800" b="1" spc="-15" dirty="0">
                <a:latin typeface="Calibri"/>
                <a:cs typeface="Calibri"/>
              </a:rPr>
              <a:t>käsitemallin </a:t>
            </a:r>
            <a:r>
              <a:rPr sz="2800" b="1" spc="-5" dirty="0">
                <a:latin typeface="Calibri"/>
                <a:cs typeface="Calibri"/>
              </a:rPr>
              <a:t>ja </a:t>
            </a:r>
            <a:r>
              <a:rPr sz="2800" b="1" spc="-10" dirty="0">
                <a:latin typeface="Calibri"/>
                <a:cs typeface="Calibri"/>
              </a:rPr>
              <a:t>teknisen määrittelyn  </a:t>
            </a:r>
            <a:r>
              <a:rPr sz="2800" spc="-10" dirty="0">
                <a:latin typeface="Calibri"/>
                <a:cs typeface="Calibri"/>
              </a:rPr>
              <a:t>sille, miten sivuun </a:t>
            </a:r>
            <a:r>
              <a:rPr sz="2800" spc="-15" dirty="0">
                <a:latin typeface="Calibri"/>
                <a:cs typeface="Calibri"/>
              </a:rPr>
              <a:t>liitetään toiminallisuutta </a:t>
            </a:r>
            <a:r>
              <a:rPr sz="2800" spc="-10" dirty="0" err="1">
                <a:latin typeface="Calibri"/>
                <a:cs typeface="Calibri"/>
              </a:rPr>
              <a:t>scripteillä</a:t>
            </a:r>
            <a:r>
              <a:rPr sz="2800" spc="-10" dirty="0">
                <a:latin typeface="Calibri"/>
                <a:cs typeface="Calibri"/>
              </a:rPr>
              <a:t>  </a:t>
            </a:r>
            <a:endParaRPr lang="fi-FI" sz="2800" spc="-5" dirty="0">
              <a:latin typeface="Calibri"/>
              <a:cs typeface="Calibri"/>
            </a:endParaRPr>
          </a:p>
          <a:p>
            <a:pPr marL="812800" marR="5080" lvl="1" indent="-342900">
              <a:spcBef>
                <a:spcPts val="670"/>
              </a:spcBef>
              <a:buChar char="•"/>
              <a:tabLst>
                <a:tab pos="355600" algn="l"/>
                <a:tab pos="356235" algn="l"/>
              </a:tabLst>
            </a:pPr>
            <a:r>
              <a:rPr sz="2800" spc="-25" dirty="0" err="1">
                <a:latin typeface="Calibri"/>
                <a:cs typeface="Calibri"/>
              </a:rPr>
              <a:t>tästä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spc="-30" dirty="0">
                <a:latin typeface="Calibri"/>
                <a:cs typeface="Calibri"/>
              </a:rPr>
              <a:t>syystä </a:t>
            </a:r>
            <a:r>
              <a:rPr sz="2800" spc="-5" dirty="0">
                <a:latin typeface="Calibri"/>
                <a:cs typeface="Calibri"/>
              </a:rPr>
              <a:t>se </a:t>
            </a:r>
            <a:r>
              <a:rPr sz="2800" spc="-15" dirty="0">
                <a:latin typeface="Calibri"/>
                <a:cs typeface="Calibri"/>
              </a:rPr>
              <a:t>muodostaa </a:t>
            </a:r>
            <a:r>
              <a:rPr sz="2800" spc="-20" dirty="0">
                <a:latin typeface="Calibri"/>
                <a:cs typeface="Calibri"/>
              </a:rPr>
              <a:t>perustan </a:t>
            </a:r>
            <a:r>
              <a:rPr sz="2800" spc="-10" dirty="0">
                <a:latin typeface="Calibri"/>
                <a:cs typeface="Calibri"/>
              </a:rPr>
              <a:t>HTML:n  </a:t>
            </a:r>
            <a:r>
              <a:rPr sz="2800" spc="-15" dirty="0">
                <a:latin typeface="Calibri"/>
                <a:cs typeface="Calibri"/>
              </a:rPr>
              <a:t>opettamiselle </a:t>
            </a:r>
            <a:r>
              <a:rPr sz="2800" spc="-5" dirty="0">
                <a:latin typeface="Calibri"/>
                <a:cs typeface="Calibri"/>
              </a:rPr>
              <a:t>ja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oppimiselle</a:t>
            </a:r>
            <a:endParaRPr sz="2800" dirty="0">
              <a:latin typeface="Calibri"/>
              <a:cs typeface="Calibri"/>
            </a:endParaRPr>
          </a:p>
          <a:p>
            <a:pPr marL="355600" marR="293370" indent="-342900">
              <a:lnSpc>
                <a:spcPct val="100000"/>
              </a:lnSpc>
              <a:spcBef>
                <a:spcPts val="670"/>
              </a:spcBef>
              <a:buChar char="•"/>
              <a:tabLst>
                <a:tab pos="355600" algn="l"/>
                <a:tab pos="356235" algn="l"/>
              </a:tabLst>
            </a:pPr>
            <a:r>
              <a:rPr sz="2800" spc="-5" dirty="0">
                <a:latin typeface="Calibri"/>
                <a:cs typeface="Calibri"/>
              </a:rPr>
              <a:t>Se </a:t>
            </a:r>
            <a:r>
              <a:rPr sz="2800" spc="-15" dirty="0">
                <a:latin typeface="Calibri"/>
                <a:cs typeface="Calibri"/>
              </a:rPr>
              <a:t>sisältää </a:t>
            </a:r>
            <a:r>
              <a:rPr sz="2800" spc="-10" dirty="0">
                <a:latin typeface="Calibri"/>
                <a:cs typeface="Calibri"/>
              </a:rPr>
              <a:t>laajennuksia HTML:n aiempiin </a:t>
            </a:r>
            <a:r>
              <a:rPr sz="2800" spc="-20" dirty="0">
                <a:latin typeface="Calibri"/>
                <a:cs typeface="Calibri"/>
              </a:rPr>
              <a:t>versioihin  </a:t>
            </a:r>
            <a:r>
              <a:rPr sz="2800" spc="-10" dirty="0">
                <a:latin typeface="Calibri"/>
                <a:cs typeface="Calibri"/>
              </a:rPr>
              <a:t>nähden.</a:t>
            </a:r>
            <a:endParaRPr sz="28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D98CF089-4FB0-4D74-BCC6-6BED4B6A1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1" y="643467"/>
            <a:ext cx="2561709" cy="5571066"/>
          </a:xfrm>
        </p:spPr>
        <p:txBody>
          <a:bodyPr>
            <a:normAutofit/>
          </a:bodyPr>
          <a:lstStyle/>
          <a:p>
            <a:r>
              <a:rPr lang="fi-FI">
                <a:solidFill>
                  <a:schemeClr val="tx1"/>
                </a:solidFill>
              </a:rPr>
              <a:t>Source- video tai audiodatan lähde</a:t>
            </a:r>
          </a:p>
        </p:txBody>
      </p:sp>
      <p:graphicFrame>
        <p:nvGraphicFramePr>
          <p:cNvPr id="5" name="Sisällön paikkamerkki 2">
            <a:extLst>
              <a:ext uri="{FF2B5EF4-FFF2-40B4-BE49-F238E27FC236}">
                <a16:creationId xmlns:a16="http://schemas.microsoft.com/office/drawing/2014/main" id="{464EFEC7-2A5E-4F54-874C-05F1B9CB8FF6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202906" y="954088"/>
          <a:ext cx="4231481" cy="4921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9725461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A642CDDC-68A1-4678-A06B-5F9DCE4354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/>
              <a:t>Track</a:t>
            </a:r>
            <a:r>
              <a:rPr lang="fi-FI" dirty="0"/>
              <a:t> – ulkoinen raita</a:t>
            </a:r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641E81E1-3CE7-45F1-AC44-C690659F3C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8096" y="1905000"/>
            <a:ext cx="7290055" cy="4404360"/>
          </a:xfrm>
        </p:spPr>
        <p:txBody>
          <a:bodyPr>
            <a:normAutofit fontScale="85000" lnSpcReduction="20000"/>
          </a:bodyPr>
          <a:lstStyle/>
          <a:p>
            <a:r>
              <a:rPr lang="fi-FI" b="1" dirty="0">
                <a:latin typeface="Calibri" panose="020F0502020204030204" pitchFamily="34" charset="0"/>
                <a:cs typeface="Calibri" panose="020F0502020204030204" pitchFamily="34" charset="0"/>
              </a:rPr>
              <a:t>Merkitys: </a:t>
            </a:r>
            <a:r>
              <a:rPr lang="fi-FI" dirty="0">
                <a:latin typeface="Calibri" panose="020F0502020204030204" pitchFamily="34" charset="0"/>
                <a:cs typeface="Calibri" panose="020F0502020204030204" pitchFamily="34" charset="0"/>
              </a:rPr>
              <a:t>ilmoittaa video- tai </a:t>
            </a:r>
            <a:r>
              <a:rPr lang="fi-FI" dirty="0" err="1">
                <a:latin typeface="Calibri" panose="020F0502020204030204" pitchFamily="34" charset="0"/>
                <a:cs typeface="Calibri" panose="020F0502020204030204" pitchFamily="34" charset="0"/>
              </a:rPr>
              <a:t>audio</a:t>
            </a:r>
            <a:r>
              <a:rPr lang="fi-FI" dirty="0">
                <a:latin typeface="Calibri" panose="020F0502020204030204" pitchFamily="34" charset="0"/>
                <a:cs typeface="Calibri" panose="020F0502020204030204" pitchFamily="34" charset="0"/>
              </a:rPr>
              <a:t>-elementille ajastetun ulkoisen  raidan, kuten videon tekstitysraidan</a:t>
            </a:r>
          </a:p>
          <a:p>
            <a:r>
              <a:rPr lang="fi-FI" sz="2100" dirty="0">
                <a:latin typeface="Consolas" panose="020B0609020204030204" pitchFamily="49" charset="0"/>
                <a:cs typeface="Calibri" panose="020F0502020204030204" pitchFamily="34" charset="0"/>
              </a:rPr>
              <a:t>&lt;</a:t>
            </a:r>
            <a:r>
              <a:rPr lang="fi-FI" sz="2100" dirty="0" err="1">
                <a:latin typeface="Consolas" panose="020B0609020204030204" pitchFamily="49" charset="0"/>
                <a:cs typeface="Calibri" panose="020F0502020204030204" pitchFamily="34" charset="0"/>
              </a:rPr>
              <a:t>track</a:t>
            </a:r>
            <a:r>
              <a:rPr lang="fi-FI" sz="2100" dirty="0">
                <a:latin typeface="Consolas" panose="020B0609020204030204" pitchFamily="49" charset="0"/>
                <a:cs typeface="Calibri" panose="020F0502020204030204" pitchFamily="34" charset="0"/>
              </a:rPr>
              <a:t> </a:t>
            </a:r>
            <a:r>
              <a:rPr lang="fi-FI" sz="2100" dirty="0" err="1">
                <a:latin typeface="Consolas" panose="020B0609020204030204" pitchFamily="49" charset="0"/>
                <a:cs typeface="Calibri" panose="020F0502020204030204" pitchFamily="34" charset="0"/>
              </a:rPr>
              <a:t>kind</a:t>
            </a:r>
            <a:r>
              <a:rPr lang="fi-FI" sz="2100" dirty="0">
                <a:latin typeface="Consolas" panose="020B0609020204030204" pitchFamily="49" charset="0"/>
                <a:cs typeface="Calibri" panose="020F0502020204030204" pitchFamily="34" charset="0"/>
              </a:rPr>
              <a:t>=</a:t>
            </a:r>
            <a:r>
              <a:rPr lang="fi-FI" sz="2100" dirty="0" err="1">
                <a:latin typeface="Consolas" panose="020B0609020204030204" pitchFamily="49" charset="0"/>
                <a:cs typeface="Calibri" panose="020F0502020204030204" pitchFamily="34" charset="0"/>
              </a:rPr>
              <a:t>captions</a:t>
            </a:r>
            <a:r>
              <a:rPr lang="fi-FI" sz="2100" dirty="0">
                <a:latin typeface="Consolas" panose="020B0609020204030204" pitchFamily="49" charset="0"/>
                <a:cs typeface="Calibri" panose="020F0502020204030204" pitchFamily="34" charset="0"/>
              </a:rPr>
              <a:t> </a:t>
            </a:r>
            <a:r>
              <a:rPr lang="fi-FI" sz="2100" dirty="0" err="1">
                <a:latin typeface="Consolas" panose="020B0609020204030204" pitchFamily="49" charset="0"/>
                <a:cs typeface="Calibri" panose="020F0502020204030204" pitchFamily="34" charset="0"/>
              </a:rPr>
              <a:t>src</a:t>
            </a:r>
            <a:r>
              <a:rPr lang="fi-FI" sz="2100" dirty="0">
                <a:latin typeface="Consolas" panose="020B0609020204030204" pitchFamily="49" charset="0"/>
                <a:cs typeface="Calibri" panose="020F0502020204030204" pitchFamily="34" charset="0"/>
              </a:rPr>
              <a:t>=</a:t>
            </a:r>
            <a:r>
              <a:rPr lang="fi-FI" sz="2100" dirty="0" err="1">
                <a:latin typeface="Consolas" panose="020B0609020204030204" pitchFamily="49" charset="0"/>
                <a:cs typeface="Calibri" panose="020F0502020204030204" pitchFamily="34" charset="0"/>
              </a:rPr>
              <a:t>abc.vtt</a:t>
            </a:r>
            <a:br>
              <a:rPr lang="fi-FI" sz="2100" dirty="0">
                <a:latin typeface="Consolas" panose="020B0609020204030204" pitchFamily="49" charset="0"/>
                <a:cs typeface="Calibri" panose="020F0502020204030204" pitchFamily="34" charset="0"/>
              </a:rPr>
            </a:br>
            <a:r>
              <a:rPr lang="fi-FI" sz="2100" dirty="0" err="1">
                <a:latin typeface="Consolas" panose="020B0609020204030204" pitchFamily="49" charset="0"/>
                <a:cs typeface="Calibri" panose="020F0502020204030204" pitchFamily="34" charset="0"/>
              </a:rPr>
              <a:t>label</a:t>
            </a:r>
            <a:r>
              <a:rPr lang="fi-FI" sz="2100" dirty="0">
                <a:latin typeface="Consolas" panose="020B0609020204030204" pitchFamily="49" charset="0"/>
                <a:cs typeface="Calibri" panose="020F0502020204030204" pitchFamily="34" charset="0"/>
              </a:rPr>
              <a:t>=”Tekstitys kuulovammaisille”&gt;</a:t>
            </a:r>
          </a:p>
          <a:p>
            <a:r>
              <a:rPr lang="fi-FI" b="1" dirty="0">
                <a:latin typeface="Calibri" panose="020F0502020204030204" pitchFamily="34" charset="0"/>
                <a:cs typeface="Calibri" panose="020F0502020204030204" pitchFamily="34" charset="0"/>
              </a:rPr>
              <a:t>Käyttö: </a:t>
            </a:r>
            <a:r>
              <a:rPr lang="fi-FI" dirty="0">
                <a:latin typeface="Calibri" panose="020F0502020204030204" pitchFamily="34" charset="0"/>
                <a:cs typeface="Calibri" panose="020F0502020204030204" pitchFamily="34" charset="0"/>
              </a:rPr>
              <a:t>esim. eri tekstitysten tarjoamiseen videolle, on </a:t>
            </a:r>
            <a:r>
              <a:rPr lang="fi-FI" dirty="0" err="1">
                <a:latin typeface="Calibri" panose="020F0502020204030204" pitchFamily="34" charset="0"/>
                <a:cs typeface="Calibri" panose="020F0502020204030204" pitchFamily="34" charset="0"/>
              </a:rPr>
              <a:t>audio-</a:t>
            </a:r>
            <a:r>
              <a:rPr lang="fi-FI" dirty="0">
                <a:latin typeface="Calibri" panose="020F0502020204030204" pitchFamily="34" charset="0"/>
                <a:cs typeface="Calibri" panose="020F0502020204030204" pitchFamily="34" charset="0"/>
              </a:rPr>
              <a:t> tai video elementin lapsena.</a:t>
            </a:r>
          </a:p>
          <a:p>
            <a:r>
              <a:rPr lang="fi-FI" dirty="0" err="1">
                <a:latin typeface="Calibri" panose="020F0502020204030204" pitchFamily="34" charset="0"/>
                <a:cs typeface="Calibri" panose="020F0502020204030204" pitchFamily="34" charset="0"/>
              </a:rPr>
              <a:t>Track</a:t>
            </a:r>
            <a:r>
              <a:rPr lang="fi-FI" dirty="0">
                <a:latin typeface="Calibri" panose="020F0502020204030204" pitchFamily="34" charset="0"/>
                <a:cs typeface="Calibri" panose="020F0502020204030204" pitchFamily="34" charset="0"/>
              </a:rPr>
              <a:t> elementillä voidaan määritellä esim. samalle videolle useita vaihtoehtoisia, erikielisiä selostuksia</a:t>
            </a:r>
          </a:p>
          <a:p>
            <a:r>
              <a:rPr lang="fi-FI" sz="2100" dirty="0">
                <a:latin typeface="Consolas" panose="020B0609020204030204" pitchFamily="49" charset="0"/>
                <a:cs typeface="Calibri" panose="020F0502020204030204" pitchFamily="34" charset="0"/>
              </a:rPr>
              <a:t>&lt;video </a:t>
            </a:r>
            <a:r>
              <a:rPr lang="fi-FI" sz="2100" dirty="0" err="1">
                <a:latin typeface="Consolas" panose="020B0609020204030204" pitchFamily="49" charset="0"/>
                <a:cs typeface="Calibri" panose="020F0502020204030204" pitchFamily="34" charset="0"/>
              </a:rPr>
              <a:t>src</a:t>
            </a:r>
            <a:r>
              <a:rPr lang="fi-FI" sz="2100" dirty="0">
                <a:latin typeface="Consolas" panose="020B0609020204030204" pitchFamily="49" charset="0"/>
                <a:cs typeface="Calibri" panose="020F0502020204030204" pitchFamily="34" charset="0"/>
              </a:rPr>
              <a:t>=”</a:t>
            </a:r>
            <a:r>
              <a:rPr lang="fi-FI" sz="2100" dirty="0" err="1">
                <a:latin typeface="Consolas" panose="020B0609020204030204" pitchFamily="49" charset="0"/>
                <a:cs typeface="Calibri" panose="020F0502020204030204" pitchFamily="34" charset="0"/>
              </a:rPr>
              <a:t>demo.webm</a:t>
            </a:r>
            <a:r>
              <a:rPr lang="fi-FI" sz="2100" dirty="0">
                <a:latin typeface="Consolas" panose="020B0609020204030204" pitchFamily="49" charset="0"/>
                <a:cs typeface="Calibri" panose="020F0502020204030204" pitchFamily="34" charset="0"/>
              </a:rPr>
              <a:t>”&gt;</a:t>
            </a:r>
            <a:br>
              <a:rPr lang="fi-FI" sz="2100" dirty="0">
                <a:latin typeface="Consolas" panose="020B0609020204030204" pitchFamily="49" charset="0"/>
                <a:cs typeface="Calibri" panose="020F0502020204030204" pitchFamily="34" charset="0"/>
              </a:rPr>
            </a:br>
            <a:r>
              <a:rPr lang="fi-FI" sz="2100" dirty="0">
                <a:latin typeface="Consolas" panose="020B0609020204030204" pitchFamily="49" charset="0"/>
                <a:cs typeface="Calibri" panose="020F0502020204030204" pitchFamily="34" charset="0"/>
              </a:rPr>
              <a:t>&lt;</a:t>
            </a:r>
            <a:r>
              <a:rPr lang="fi-FI" sz="2100" dirty="0" err="1">
                <a:latin typeface="Consolas" panose="020B0609020204030204" pitchFamily="49" charset="0"/>
                <a:cs typeface="Calibri" panose="020F0502020204030204" pitchFamily="34" charset="0"/>
              </a:rPr>
              <a:t>track</a:t>
            </a:r>
            <a:r>
              <a:rPr lang="fi-FI" sz="2100" dirty="0">
                <a:latin typeface="Consolas" panose="020B0609020204030204" pitchFamily="49" charset="0"/>
                <a:cs typeface="Calibri" panose="020F0502020204030204" pitchFamily="34" charset="0"/>
              </a:rPr>
              <a:t> </a:t>
            </a:r>
            <a:r>
              <a:rPr lang="fi-FI" sz="2100" dirty="0" err="1">
                <a:latin typeface="Consolas" panose="020B0609020204030204" pitchFamily="49" charset="0"/>
                <a:cs typeface="Calibri" panose="020F0502020204030204" pitchFamily="34" charset="0"/>
              </a:rPr>
              <a:t>kind</a:t>
            </a:r>
            <a:r>
              <a:rPr lang="fi-FI" sz="2100" dirty="0">
                <a:latin typeface="Consolas" panose="020B0609020204030204" pitchFamily="49" charset="0"/>
                <a:cs typeface="Calibri" panose="020F0502020204030204" pitchFamily="34" charset="0"/>
              </a:rPr>
              <a:t>=”</a:t>
            </a:r>
            <a:r>
              <a:rPr lang="fi-FI" sz="2100" dirty="0" err="1">
                <a:latin typeface="Consolas" panose="020B0609020204030204" pitchFamily="49" charset="0"/>
                <a:cs typeface="Calibri" panose="020F0502020204030204" pitchFamily="34" charset="0"/>
              </a:rPr>
              <a:t>subtitles</a:t>
            </a:r>
            <a:r>
              <a:rPr lang="fi-FI" sz="2100" dirty="0">
                <a:latin typeface="Consolas" panose="020B0609020204030204" pitchFamily="49" charset="0"/>
                <a:cs typeface="Calibri" panose="020F0502020204030204" pitchFamily="34" charset="0"/>
              </a:rPr>
              <a:t> </a:t>
            </a:r>
            <a:r>
              <a:rPr lang="fi-FI" sz="2100" dirty="0" err="1">
                <a:latin typeface="Consolas" panose="020B0609020204030204" pitchFamily="49" charset="0"/>
                <a:cs typeface="Calibri" panose="020F0502020204030204" pitchFamily="34" charset="0"/>
              </a:rPr>
              <a:t>src</a:t>
            </a:r>
            <a:r>
              <a:rPr lang="fi-FI" sz="2100" dirty="0">
                <a:latin typeface="Consolas" panose="020B0609020204030204" pitchFamily="49" charset="0"/>
                <a:cs typeface="Calibri" panose="020F0502020204030204" pitchFamily="34" charset="0"/>
              </a:rPr>
              <a:t>=”</a:t>
            </a:r>
            <a:r>
              <a:rPr lang="fi-FI" sz="2100" dirty="0" err="1">
                <a:latin typeface="Consolas" panose="020B0609020204030204" pitchFamily="49" charset="0"/>
                <a:cs typeface="Calibri" panose="020F0502020204030204" pitchFamily="34" charset="0"/>
              </a:rPr>
              <a:t>demo.fi.vtt</a:t>
            </a:r>
            <a:r>
              <a:rPr lang="fi-FI" sz="2100" dirty="0">
                <a:latin typeface="Consolas" panose="020B0609020204030204" pitchFamily="49" charset="0"/>
                <a:cs typeface="Calibri" panose="020F0502020204030204" pitchFamily="34" charset="0"/>
              </a:rPr>
              <a:t>” </a:t>
            </a:r>
            <a:r>
              <a:rPr lang="fi-FI" sz="2100" dirty="0" err="1">
                <a:latin typeface="Consolas" panose="020B0609020204030204" pitchFamily="49" charset="0"/>
                <a:cs typeface="Calibri" panose="020F0502020204030204" pitchFamily="34" charset="0"/>
              </a:rPr>
              <a:t>srclang</a:t>
            </a:r>
            <a:r>
              <a:rPr lang="fi-FI" sz="2100" dirty="0">
                <a:latin typeface="Consolas" panose="020B0609020204030204" pitchFamily="49" charset="0"/>
                <a:cs typeface="Calibri" panose="020F0502020204030204" pitchFamily="34" charset="0"/>
              </a:rPr>
              <a:t>=”</a:t>
            </a:r>
            <a:r>
              <a:rPr lang="fi-FI" sz="2100" dirty="0" err="1">
                <a:latin typeface="Consolas" panose="020B0609020204030204" pitchFamily="49" charset="0"/>
                <a:cs typeface="Calibri" panose="020F0502020204030204" pitchFamily="34" charset="0"/>
              </a:rPr>
              <a:t>fi</a:t>
            </a:r>
            <a:r>
              <a:rPr lang="fi-FI" sz="2100" dirty="0">
                <a:latin typeface="Consolas" panose="020B0609020204030204" pitchFamily="49" charset="0"/>
                <a:cs typeface="Calibri" panose="020F0502020204030204" pitchFamily="34" charset="0"/>
              </a:rPr>
              <a:t>” </a:t>
            </a:r>
            <a:r>
              <a:rPr lang="fi-FI" sz="2100" dirty="0" err="1">
                <a:latin typeface="Consolas" panose="020B0609020204030204" pitchFamily="49" charset="0"/>
                <a:cs typeface="Calibri" panose="020F0502020204030204" pitchFamily="34" charset="0"/>
              </a:rPr>
              <a:t>lang</a:t>
            </a:r>
            <a:r>
              <a:rPr lang="fi-FI" sz="2100" dirty="0">
                <a:latin typeface="Consolas" panose="020B0609020204030204" pitchFamily="49" charset="0"/>
                <a:cs typeface="Calibri" panose="020F0502020204030204" pitchFamily="34" charset="0"/>
              </a:rPr>
              <a:t>=”</a:t>
            </a:r>
            <a:r>
              <a:rPr lang="fi-FI" sz="2100" dirty="0" err="1">
                <a:latin typeface="Consolas" panose="020B0609020204030204" pitchFamily="49" charset="0"/>
                <a:cs typeface="Calibri" panose="020F0502020204030204" pitchFamily="34" charset="0"/>
              </a:rPr>
              <a:t>fi</a:t>
            </a:r>
            <a:r>
              <a:rPr lang="fi-FI" sz="2100" dirty="0">
                <a:latin typeface="Consolas" panose="020B0609020204030204" pitchFamily="49" charset="0"/>
                <a:cs typeface="Calibri" panose="020F0502020204030204" pitchFamily="34" charset="0"/>
              </a:rPr>
              <a:t>”</a:t>
            </a:r>
            <a:br>
              <a:rPr lang="fi-FI" sz="2100" dirty="0">
                <a:latin typeface="Consolas" panose="020B0609020204030204" pitchFamily="49" charset="0"/>
                <a:cs typeface="Calibri" panose="020F0502020204030204" pitchFamily="34" charset="0"/>
              </a:rPr>
            </a:br>
            <a:r>
              <a:rPr lang="fi-FI" sz="2100" dirty="0" err="1">
                <a:latin typeface="Consolas" panose="020B0609020204030204" pitchFamily="49" charset="0"/>
                <a:cs typeface="Calibri" panose="020F0502020204030204" pitchFamily="34" charset="0"/>
              </a:rPr>
              <a:t>label</a:t>
            </a:r>
            <a:r>
              <a:rPr lang="fi-FI" sz="2100" dirty="0">
                <a:latin typeface="Consolas" panose="020B0609020204030204" pitchFamily="49" charset="0"/>
                <a:cs typeface="Calibri" panose="020F0502020204030204" pitchFamily="34" charset="0"/>
              </a:rPr>
              <a:t>=”suomenkielinen tekstitys” </a:t>
            </a:r>
            <a:r>
              <a:rPr lang="fi-FI" sz="2100" dirty="0" err="1">
                <a:latin typeface="Consolas" panose="020B0609020204030204" pitchFamily="49" charset="0"/>
                <a:cs typeface="Calibri" panose="020F0502020204030204" pitchFamily="34" charset="0"/>
              </a:rPr>
              <a:t>default</a:t>
            </a:r>
            <a:r>
              <a:rPr lang="fi-FI" sz="2100" dirty="0">
                <a:latin typeface="Consolas" panose="020B0609020204030204" pitchFamily="49" charset="0"/>
                <a:cs typeface="Calibri" panose="020F0502020204030204" pitchFamily="34" charset="0"/>
              </a:rPr>
              <a:t>”&gt;</a:t>
            </a:r>
            <a:br>
              <a:rPr lang="fi-FI" sz="2100" dirty="0">
                <a:latin typeface="Consolas" panose="020B0609020204030204" pitchFamily="49" charset="0"/>
                <a:cs typeface="Calibri" panose="020F0502020204030204" pitchFamily="34" charset="0"/>
              </a:rPr>
            </a:br>
            <a:r>
              <a:rPr lang="fi-FI" sz="2100" dirty="0">
                <a:latin typeface="Consolas" panose="020B0609020204030204" pitchFamily="49" charset="0"/>
                <a:cs typeface="Calibri" panose="020F0502020204030204" pitchFamily="34" charset="0"/>
              </a:rPr>
              <a:t>&lt;</a:t>
            </a:r>
            <a:r>
              <a:rPr lang="fi-FI" sz="2100" dirty="0" err="1">
                <a:latin typeface="Consolas" panose="020B0609020204030204" pitchFamily="49" charset="0"/>
                <a:cs typeface="Calibri" panose="020F0502020204030204" pitchFamily="34" charset="0"/>
              </a:rPr>
              <a:t>track</a:t>
            </a:r>
            <a:r>
              <a:rPr lang="fi-FI" sz="2100" dirty="0">
                <a:latin typeface="Consolas" panose="020B0609020204030204" pitchFamily="49" charset="0"/>
                <a:cs typeface="Calibri" panose="020F0502020204030204" pitchFamily="34" charset="0"/>
              </a:rPr>
              <a:t> </a:t>
            </a:r>
            <a:r>
              <a:rPr lang="fi-FI" sz="2100" dirty="0" err="1">
                <a:latin typeface="Consolas" panose="020B0609020204030204" pitchFamily="49" charset="0"/>
                <a:cs typeface="Calibri" panose="020F0502020204030204" pitchFamily="34" charset="0"/>
              </a:rPr>
              <a:t>kind</a:t>
            </a:r>
            <a:r>
              <a:rPr lang="fi-FI" sz="2100" dirty="0">
                <a:latin typeface="Consolas" panose="020B0609020204030204" pitchFamily="49" charset="0"/>
                <a:cs typeface="Calibri" panose="020F0502020204030204" pitchFamily="34" charset="0"/>
              </a:rPr>
              <a:t>=”</a:t>
            </a:r>
            <a:r>
              <a:rPr lang="fi-FI" sz="2100" dirty="0" err="1">
                <a:latin typeface="Consolas" panose="020B0609020204030204" pitchFamily="49" charset="0"/>
                <a:cs typeface="Calibri" panose="020F0502020204030204" pitchFamily="34" charset="0"/>
              </a:rPr>
              <a:t>subtitles</a:t>
            </a:r>
            <a:r>
              <a:rPr lang="fi-FI" sz="2100" dirty="0">
                <a:latin typeface="Consolas" panose="020B0609020204030204" pitchFamily="49" charset="0"/>
                <a:cs typeface="Calibri" panose="020F0502020204030204" pitchFamily="34" charset="0"/>
              </a:rPr>
              <a:t> </a:t>
            </a:r>
            <a:r>
              <a:rPr lang="fi-FI" sz="2100" dirty="0" err="1">
                <a:latin typeface="Consolas" panose="020B0609020204030204" pitchFamily="49" charset="0"/>
                <a:cs typeface="Calibri" panose="020F0502020204030204" pitchFamily="34" charset="0"/>
              </a:rPr>
              <a:t>src</a:t>
            </a:r>
            <a:r>
              <a:rPr lang="fi-FI" sz="2100" dirty="0">
                <a:latin typeface="Consolas" panose="020B0609020204030204" pitchFamily="49" charset="0"/>
                <a:cs typeface="Calibri" panose="020F0502020204030204" pitchFamily="34" charset="0"/>
              </a:rPr>
              <a:t>=”</a:t>
            </a:r>
            <a:r>
              <a:rPr lang="fi-FI" sz="2100" dirty="0" err="1">
                <a:latin typeface="Consolas" panose="020B0609020204030204" pitchFamily="49" charset="0"/>
                <a:cs typeface="Calibri" panose="020F0502020204030204" pitchFamily="34" charset="0"/>
              </a:rPr>
              <a:t>demo.sv.vtt</a:t>
            </a:r>
            <a:r>
              <a:rPr lang="fi-FI" sz="2100" dirty="0">
                <a:latin typeface="Consolas" panose="020B0609020204030204" pitchFamily="49" charset="0"/>
                <a:cs typeface="Calibri" panose="020F0502020204030204" pitchFamily="34" charset="0"/>
              </a:rPr>
              <a:t>” </a:t>
            </a:r>
            <a:r>
              <a:rPr lang="fi-FI" sz="2100" dirty="0" err="1">
                <a:latin typeface="Consolas" panose="020B0609020204030204" pitchFamily="49" charset="0"/>
                <a:cs typeface="Calibri" panose="020F0502020204030204" pitchFamily="34" charset="0"/>
              </a:rPr>
              <a:t>srclang</a:t>
            </a:r>
            <a:r>
              <a:rPr lang="fi-FI" sz="2100" dirty="0">
                <a:latin typeface="Consolas" panose="020B0609020204030204" pitchFamily="49" charset="0"/>
                <a:cs typeface="Calibri" panose="020F0502020204030204" pitchFamily="34" charset="0"/>
              </a:rPr>
              <a:t>=”</a:t>
            </a:r>
            <a:r>
              <a:rPr lang="fi-FI" sz="2100" dirty="0" err="1">
                <a:latin typeface="Consolas" panose="020B0609020204030204" pitchFamily="49" charset="0"/>
                <a:cs typeface="Calibri" panose="020F0502020204030204" pitchFamily="34" charset="0"/>
              </a:rPr>
              <a:t>sv</a:t>
            </a:r>
            <a:r>
              <a:rPr lang="fi-FI" sz="2100" dirty="0">
                <a:latin typeface="Consolas" panose="020B0609020204030204" pitchFamily="49" charset="0"/>
                <a:cs typeface="Calibri" panose="020F0502020204030204" pitchFamily="34" charset="0"/>
              </a:rPr>
              <a:t>” </a:t>
            </a:r>
            <a:r>
              <a:rPr lang="fi-FI" sz="2100" dirty="0" err="1">
                <a:latin typeface="Consolas" panose="020B0609020204030204" pitchFamily="49" charset="0"/>
                <a:cs typeface="Calibri" panose="020F0502020204030204" pitchFamily="34" charset="0"/>
              </a:rPr>
              <a:t>lang</a:t>
            </a:r>
            <a:r>
              <a:rPr lang="fi-FI" sz="2100" dirty="0">
                <a:latin typeface="Consolas" panose="020B0609020204030204" pitchFamily="49" charset="0"/>
                <a:cs typeface="Calibri" panose="020F0502020204030204" pitchFamily="34" charset="0"/>
              </a:rPr>
              <a:t>=”</a:t>
            </a:r>
            <a:r>
              <a:rPr lang="fi-FI" sz="2100" dirty="0" err="1">
                <a:latin typeface="Consolas" panose="020B0609020204030204" pitchFamily="49" charset="0"/>
                <a:cs typeface="Calibri" panose="020F0502020204030204" pitchFamily="34" charset="0"/>
              </a:rPr>
              <a:t>sv</a:t>
            </a:r>
            <a:r>
              <a:rPr lang="fi-FI" sz="2100" dirty="0">
                <a:latin typeface="Consolas" panose="020B0609020204030204" pitchFamily="49" charset="0"/>
                <a:cs typeface="Calibri" panose="020F0502020204030204" pitchFamily="34" charset="0"/>
              </a:rPr>
              <a:t>”</a:t>
            </a:r>
            <a:br>
              <a:rPr lang="fi-FI" sz="2100" dirty="0">
                <a:latin typeface="Consolas" panose="020B0609020204030204" pitchFamily="49" charset="0"/>
                <a:cs typeface="Calibri" panose="020F0502020204030204" pitchFamily="34" charset="0"/>
              </a:rPr>
            </a:br>
            <a:r>
              <a:rPr lang="fi-FI" sz="2100" dirty="0" err="1">
                <a:latin typeface="Consolas" panose="020B0609020204030204" pitchFamily="49" charset="0"/>
                <a:cs typeface="Calibri" panose="020F0502020204030204" pitchFamily="34" charset="0"/>
              </a:rPr>
              <a:t>label</a:t>
            </a:r>
            <a:r>
              <a:rPr lang="fi-FI" sz="2100" dirty="0">
                <a:latin typeface="Consolas" panose="020B0609020204030204" pitchFamily="49" charset="0"/>
                <a:cs typeface="Calibri" panose="020F0502020204030204" pitchFamily="34" charset="0"/>
              </a:rPr>
              <a:t>=”</a:t>
            </a:r>
            <a:r>
              <a:rPr lang="fi-FI" sz="2100" dirty="0" err="1">
                <a:latin typeface="Consolas" panose="020B0609020204030204" pitchFamily="49" charset="0"/>
                <a:cs typeface="Calibri" panose="020F0502020204030204" pitchFamily="34" charset="0"/>
              </a:rPr>
              <a:t>Undertexter</a:t>
            </a:r>
            <a:r>
              <a:rPr lang="fi-FI" sz="2100" dirty="0">
                <a:latin typeface="Consolas" panose="020B0609020204030204" pitchFamily="49" charset="0"/>
                <a:cs typeface="Calibri" panose="020F0502020204030204" pitchFamily="34" charset="0"/>
              </a:rPr>
              <a:t> </a:t>
            </a:r>
            <a:r>
              <a:rPr lang="fi-FI" sz="2100" dirty="0" err="1">
                <a:latin typeface="Consolas" panose="020B0609020204030204" pitchFamily="49" charset="0"/>
                <a:cs typeface="Calibri" panose="020F0502020204030204" pitchFamily="34" charset="0"/>
              </a:rPr>
              <a:t>på</a:t>
            </a:r>
            <a:r>
              <a:rPr lang="fi-FI" sz="2100" dirty="0">
                <a:latin typeface="Consolas" panose="020B0609020204030204" pitchFamily="49" charset="0"/>
                <a:cs typeface="Calibri" panose="020F0502020204030204" pitchFamily="34" charset="0"/>
              </a:rPr>
              <a:t> </a:t>
            </a:r>
            <a:r>
              <a:rPr lang="fi-FI" sz="2100" dirty="0" err="1">
                <a:latin typeface="Consolas" panose="020B0609020204030204" pitchFamily="49" charset="0"/>
                <a:cs typeface="Calibri" panose="020F0502020204030204" pitchFamily="34" charset="0"/>
              </a:rPr>
              <a:t>svenska</a:t>
            </a:r>
            <a:r>
              <a:rPr lang="fi-FI" sz="2100" dirty="0">
                <a:latin typeface="Consolas" panose="020B0609020204030204" pitchFamily="49" charset="0"/>
                <a:cs typeface="Calibri" panose="020F0502020204030204" pitchFamily="34" charset="0"/>
              </a:rPr>
              <a:t>” </a:t>
            </a:r>
            <a:r>
              <a:rPr lang="fi-FI" sz="2100" dirty="0" err="1">
                <a:latin typeface="Consolas" panose="020B0609020204030204" pitchFamily="49" charset="0"/>
                <a:cs typeface="Calibri" panose="020F0502020204030204" pitchFamily="34" charset="0"/>
              </a:rPr>
              <a:t>default</a:t>
            </a:r>
            <a:r>
              <a:rPr lang="fi-FI" sz="2100" dirty="0">
                <a:latin typeface="Consolas" panose="020B0609020204030204" pitchFamily="49" charset="0"/>
                <a:cs typeface="Calibri" panose="020F0502020204030204" pitchFamily="34" charset="0"/>
              </a:rPr>
              <a:t>”&gt;</a:t>
            </a:r>
            <a:br>
              <a:rPr lang="fi-FI" sz="2100" dirty="0">
                <a:latin typeface="Consolas" panose="020B0609020204030204" pitchFamily="49" charset="0"/>
                <a:cs typeface="Calibri" panose="020F0502020204030204" pitchFamily="34" charset="0"/>
              </a:rPr>
            </a:br>
            <a:r>
              <a:rPr lang="fi-FI" sz="2100" dirty="0">
                <a:latin typeface="Consolas" panose="020B0609020204030204" pitchFamily="49" charset="0"/>
                <a:cs typeface="Calibri" panose="020F0502020204030204" pitchFamily="34" charset="0"/>
              </a:rPr>
              <a:t>&lt;/video&gt;</a:t>
            </a:r>
          </a:p>
          <a:p>
            <a:r>
              <a:rPr lang="fi-FI" dirty="0"/>
              <a:t>Lisätietoa: </a:t>
            </a:r>
            <a:r>
              <a:rPr lang="fi-FI" dirty="0">
                <a:hlinkClick r:id="rId2"/>
              </a:rPr>
              <a:t>https://developer.mozilla.org/en-US/docs/Web/HTML/Element/track</a:t>
            </a:r>
            <a:r>
              <a:rPr lang="fi-FI" dirty="0"/>
              <a:t> </a:t>
            </a:r>
            <a:br>
              <a:rPr lang="fi-FI" dirty="0"/>
            </a:br>
            <a:r>
              <a:rPr lang="fi-FI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6704838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F103A612-94D2-4178-9048-6F17158AB4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096" y="585216"/>
            <a:ext cx="6013704" cy="1499616"/>
          </a:xfrm>
        </p:spPr>
        <p:txBody>
          <a:bodyPr>
            <a:normAutofit/>
          </a:bodyPr>
          <a:lstStyle/>
          <a:p>
            <a:r>
              <a:rPr lang="fi-FI" dirty="0" err="1"/>
              <a:t>Map</a:t>
            </a:r>
            <a:r>
              <a:rPr lang="fi-FI" dirty="0"/>
              <a:t>-linkkikartta</a:t>
            </a:r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7858AF8E-5E80-4118-A74B-6220AD6826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8096" y="1676400"/>
            <a:ext cx="6013703" cy="4632960"/>
          </a:xfrm>
        </p:spPr>
        <p:txBody>
          <a:bodyPr>
            <a:normAutofit/>
          </a:bodyPr>
          <a:lstStyle/>
          <a:p>
            <a:r>
              <a:rPr lang="fi-FI" sz="1900" dirty="0">
                <a:latin typeface="Calibri" panose="020F0502020204030204" pitchFamily="34" charset="0"/>
                <a:cs typeface="Calibri" panose="020F0502020204030204" pitchFamily="34" charset="0"/>
              </a:rPr>
              <a:t>Merkitys: määrittelee </a:t>
            </a:r>
            <a:r>
              <a:rPr lang="fi-FI" sz="1900" dirty="0" err="1">
                <a:latin typeface="Calibri" panose="020F0502020204030204" pitchFamily="34" charset="0"/>
                <a:cs typeface="Calibri" panose="020F0502020204030204" pitchFamily="34" charset="0"/>
              </a:rPr>
              <a:t>selaainpohjaisen</a:t>
            </a:r>
            <a:r>
              <a:rPr lang="fi-FI" sz="1900" dirty="0">
                <a:latin typeface="Calibri" panose="020F0502020204030204" pitchFamily="34" charset="0"/>
                <a:cs typeface="Calibri" panose="020F0502020204030204" pitchFamily="34" charset="0"/>
              </a:rPr>
              <a:t> linkkikartan, eli kuvion jossa on linkkeinä toimivia alueita. </a:t>
            </a:r>
            <a:r>
              <a:rPr lang="fi-FI" sz="1900" dirty="0" err="1">
                <a:latin typeface="Calibri" panose="020F0502020204030204" pitchFamily="34" charset="0"/>
                <a:cs typeface="Calibri" panose="020F0502020204030204" pitchFamily="34" charset="0"/>
              </a:rPr>
              <a:t>Esim</a:t>
            </a:r>
            <a:r>
              <a:rPr lang="fi-FI" sz="1900" dirty="0">
                <a:latin typeface="Calibri" panose="020F0502020204030204" pitchFamily="34" charset="0"/>
                <a:cs typeface="Calibri" panose="020F0502020204030204" pitchFamily="34" charset="0"/>
              </a:rPr>
              <a:t> kuva, jossa on eri linkit eri kohdissa kuvaa.</a:t>
            </a:r>
          </a:p>
          <a:p>
            <a:endParaRPr lang="fi-FI" sz="19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fi-FI" sz="1900" dirty="0">
                <a:latin typeface="Consolas" panose="020B0609020204030204" pitchFamily="49" charset="0"/>
                <a:cs typeface="Calibri" panose="020F0502020204030204" pitchFamily="34" charset="0"/>
              </a:rPr>
              <a:t>&lt;</a:t>
            </a:r>
            <a:r>
              <a:rPr lang="fi-FI" sz="1900" dirty="0" err="1">
                <a:latin typeface="Consolas" panose="020B0609020204030204" pitchFamily="49" charset="0"/>
                <a:cs typeface="Calibri" panose="020F0502020204030204" pitchFamily="34" charset="0"/>
              </a:rPr>
              <a:t>map</a:t>
            </a:r>
            <a:r>
              <a:rPr lang="fi-FI" sz="1900" dirty="0">
                <a:latin typeface="Consolas" panose="020B0609020204030204" pitchFamily="49" charset="0"/>
                <a:cs typeface="Calibri" panose="020F0502020204030204" pitchFamily="34" charset="0"/>
              </a:rPr>
              <a:t> </a:t>
            </a:r>
            <a:r>
              <a:rPr lang="fi-FI" sz="1900" dirty="0" err="1">
                <a:latin typeface="Consolas" panose="020B0609020204030204" pitchFamily="49" charset="0"/>
                <a:cs typeface="Calibri" panose="020F0502020204030204" pitchFamily="34" charset="0"/>
              </a:rPr>
              <a:t>name</a:t>
            </a:r>
            <a:r>
              <a:rPr lang="fi-FI" sz="1900" dirty="0">
                <a:latin typeface="Consolas" panose="020B0609020204030204" pitchFamily="49" charset="0"/>
                <a:cs typeface="Calibri" panose="020F0502020204030204" pitchFamily="34" charset="0"/>
              </a:rPr>
              <a:t>=alueet&gt;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fi-FI" sz="1900" dirty="0">
                <a:latin typeface="Consolas" panose="020B0609020204030204" pitchFamily="49" charset="0"/>
                <a:cs typeface="Calibri" panose="020F0502020204030204" pitchFamily="34" charset="0"/>
              </a:rPr>
              <a:t>&lt;</a:t>
            </a:r>
            <a:r>
              <a:rPr lang="fi-FI" sz="1900" dirty="0" err="1">
                <a:latin typeface="Consolas" panose="020B0609020204030204" pitchFamily="49" charset="0"/>
                <a:cs typeface="Calibri" panose="020F0502020204030204" pitchFamily="34" charset="0"/>
              </a:rPr>
              <a:t>area</a:t>
            </a:r>
            <a:r>
              <a:rPr lang="fi-FI" sz="1900" dirty="0">
                <a:latin typeface="Consolas" panose="020B0609020204030204" pitchFamily="49" charset="0"/>
                <a:cs typeface="Calibri" panose="020F0502020204030204" pitchFamily="34" charset="0"/>
              </a:rPr>
              <a:t>…&gt;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fi-FI" sz="1900" dirty="0">
                <a:latin typeface="Consolas" panose="020B0609020204030204" pitchFamily="49" charset="0"/>
                <a:cs typeface="Calibri" panose="020F0502020204030204" pitchFamily="34" charset="0"/>
              </a:rPr>
              <a:t>&lt;</a:t>
            </a:r>
            <a:r>
              <a:rPr lang="fi-FI" sz="1900" dirty="0" err="1">
                <a:latin typeface="Consolas" panose="020B0609020204030204" pitchFamily="49" charset="0"/>
                <a:cs typeface="Calibri" panose="020F0502020204030204" pitchFamily="34" charset="0"/>
              </a:rPr>
              <a:t>area</a:t>
            </a:r>
            <a:r>
              <a:rPr lang="fi-FI" sz="1900" dirty="0">
                <a:latin typeface="Consolas" panose="020B0609020204030204" pitchFamily="49" charset="0"/>
                <a:cs typeface="Calibri" panose="020F0502020204030204" pitchFamily="34" charset="0"/>
              </a:rPr>
              <a:t>…&gt;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fi-FI" sz="1900" dirty="0">
                <a:latin typeface="Consolas" panose="020B0609020204030204" pitchFamily="49" charset="0"/>
                <a:cs typeface="Calibri" panose="020F0502020204030204" pitchFamily="34" charset="0"/>
              </a:rPr>
              <a:t>&lt;</a:t>
            </a:r>
            <a:r>
              <a:rPr lang="fi-FI" sz="1900" dirty="0" err="1">
                <a:latin typeface="Consolas" panose="020B0609020204030204" pitchFamily="49" charset="0"/>
                <a:cs typeface="Calibri" panose="020F0502020204030204" pitchFamily="34" charset="0"/>
              </a:rPr>
              <a:t>area</a:t>
            </a:r>
            <a:r>
              <a:rPr lang="fi-FI" sz="1900" dirty="0">
                <a:latin typeface="Consolas" panose="020B0609020204030204" pitchFamily="49" charset="0"/>
                <a:cs typeface="Calibri" panose="020F0502020204030204" pitchFamily="34" charset="0"/>
              </a:rPr>
              <a:t>…&gt;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fi-FI" sz="1900" dirty="0">
                <a:latin typeface="Consolas" panose="020B0609020204030204" pitchFamily="49" charset="0"/>
                <a:cs typeface="Calibri" panose="020F0502020204030204" pitchFamily="34" charset="0"/>
              </a:rPr>
              <a:t>&lt;</a:t>
            </a:r>
            <a:r>
              <a:rPr lang="fi-FI" sz="1900" dirty="0" err="1">
                <a:latin typeface="Consolas" panose="020B0609020204030204" pitchFamily="49" charset="0"/>
                <a:cs typeface="Calibri" panose="020F0502020204030204" pitchFamily="34" charset="0"/>
              </a:rPr>
              <a:t>img</a:t>
            </a:r>
            <a:r>
              <a:rPr lang="fi-FI" sz="1900" dirty="0">
                <a:latin typeface="Consolas" panose="020B0609020204030204" pitchFamily="49" charset="0"/>
                <a:cs typeface="Calibri" panose="020F0502020204030204" pitchFamily="34" charset="0"/>
              </a:rPr>
              <a:t> </a:t>
            </a:r>
            <a:r>
              <a:rPr lang="fi-FI" sz="1900" dirty="0" err="1">
                <a:latin typeface="Consolas" panose="020B0609020204030204" pitchFamily="49" charset="0"/>
                <a:cs typeface="Calibri" panose="020F0502020204030204" pitchFamily="34" charset="0"/>
              </a:rPr>
              <a:t>src</a:t>
            </a:r>
            <a:r>
              <a:rPr lang="fi-FI" sz="1900" dirty="0">
                <a:latin typeface="Consolas" panose="020B0609020204030204" pitchFamily="49" charset="0"/>
                <a:cs typeface="Calibri" panose="020F0502020204030204" pitchFamily="34" charset="0"/>
              </a:rPr>
              <a:t>=… alt=… </a:t>
            </a:r>
            <a:r>
              <a:rPr lang="fi-FI" sz="1900" dirty="0" err="1">
                <a:latin typeface="Consolas" panose="020B0609020204030204" pitchFamily="49" charset="0"/>
                <a:cs typeface="Calibri" panose="020F0502020204030204" pitchFamily="34" charset="0"/>
              </a:rPr>
              <a:t>useMap</a:t>
            </a:r>
            <a:r>
              <a:rPr lang="fi-FI" sz="1900" dirty="0">
                <a:latin typeface="Consolas" panose="020B0609020204030204" pitchFamily="49" charset="0"/>
                <a:cs typeface="Calibri" panose="020F0502020204030204" pitchFamily="34" charset="0"/>
              </a:rPr>
              <a:t>=#alueet&gt;</a:t>
            </a:r>
          </a:p>
          <a:p>
            <a:r>
              <a:rPr lang="fi-FI" sz="1900" dirty="0">
                <a:latin typeface="Calibri" panose="020F0502020204030204" pitchFamily="34" charset="0"/>
                <a:cs typeface="Calibri" panose="020F0502020204030204" pitchFamily="34" charset="0"/>
              </a:rPr>
              <a:t>Lisätietoa: </a:t>
            </a:r>
            <a:r>
              <a:rPr lang="fi-FI" sz="1900" dirty="0"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https://developer.mozilla.org/en-US/docs/Web/HTML/Element/map</a:t>
            </a:r>
            <a:r>
              <a:rPr lang="fi-FI" sz="19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r>
              <a:rPr lang="fi-FI" sz="1900" dirty="0">
                <a:latin typeface="Calibri" panose="020F0502020204030204" pitchFamily="34" charset="0"/>
                <a:cs typeface="Calibri" panose="020F0502020204030204" pitchFamily="34" charset="0"/>
              </a:rPr>
              <a:t>Area elementtiä käytetään linkkikartan alueen kuvaamiseen. Esim</a:t>
            </a:r>
            <a:r>
              <a:rPr lang="fi-FI" sz="1900" dirty="0">
                <a:latin typeface="Consolas" panose="020B0609020204030204" pitchFamily="49" charset="0"/>
                <a:cs typeface="Calibri" panose="020F0502020204030204" pitchFamily="34" charset="0"/>
              </a:rPr>
              <a:t>. &lt;</a:t>
            </a:r>
            <a:r>
              <a:rPr lang="fi-FI" sz="1900" dirty="0" err="1">
                <a:latin typeface="Consolas" panose="020B0609020204030204" pitchFamily="49" charset="0"/>
                <a:cs typeface="Calibri" panose="020F0502020204030204" pitchFamily="34" charset="0"/>
              </a:rPr>
              <a:t>area</a:t>
            </a:r>
            <a:r>
              <a:rPr lang="fi-FI" sz="1900" dirty="0">
                <a:latin typeface="Consolas" panose="020B0609020204030204" pitchFamily="49" charset="0"/>
                <a:cs typeface="Calibri" panose="020F0502020204030204" pitchFamily="34" charset="0"/>
              </a:rPr>
              <a:t> alt=Colorado href=CO.html </a:t>
            </a:r>
            <a:r>
              <a:rPr lang="fi-FI" sz="1900" dirty="0" err="1">
                <a:latin typeface="Consolas" panose="020B0609020204030204" pitchFamily="49" charset="0"/>
                <a:cs typeface="Calibri" panose="020F0502020204030204" pitchFamily="34" charset="0"/>
              </a:rPr>
              <a:t>coords</a:t>
            </a:r>
            <a:r>
              <a:rPr lang="fi-FI" sz="1900" dirty="0">
                <a:latin typeface="Consolas" panose="020B0609020204030204" pitchFamily="49" charset="0"/>
                <a:cs typeface="Calibri" panose="020F0502020204030204" pitchFamily="34" charset="0"/>
              </a:rPr>
              <a:t>=400,500,100,700&gt;.</a:t>
            </a:r>
          </a:p>
          <a:p>
            <a:endParaRPr lang="fi-FI" sz="1900" dirty="0"/>
          </a:p>
          <a:p>
            <a:endParaRPr lang="fi-FI" sz="1900" dirty="0"/>
          </a:p>
        </p:txBody>
      </p:sp>
    </p:spTree>
    <p:extLst>
      <p:ext uri="{BB962C8B-B14F-4D97-AF65-F5344CB8AC3E}">
        <p14:creationId xmlns:p14="http://schemas.microsoft.com/office/powerpoint/2010/main" val="167892288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43860081-9820-4ED5-9D3E-56B904997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Image </a:t>
            </a:r>
            <a:r>
              <a:rPr lang="fi-FI" dirty="0" err="1"/>
              <a:t>map</a:t>
            </a:r>
            <a:r>
              <a:rPr lang="fi-FI" dirty="0"/>
              <a:t> - linkkikartta</a:t>
            </a:r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BC57369B-06FF-4429-8F52-95A0FC56FC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i-FI" dirty="0">
                <a:latin typeface="Calibri" panose="020F0502020204030204" pitchFamily="34" charset="0"/>
                <a:cs typeface="Calibri" panose="020F0502020204030204" pitchFamily="34" charset="0"/>
              </a:rPr>
              <a:t>Linkkikarttaan tarvitaan seuraavat ainekset:</a:t>
            </a:r>
          </a:p>
          <a:p>
            <a:pPr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fi-FI" dirty="0" err="1">
                <a:latin typeface="Calibri" panose="020F0502020204030204" pitchFamily="34" charset="0"/>
                <a:cs typeface="Calibri" panose="020F0502020204030204" pitchFamily="34" charset="0"/>
              </a:rPr>
              <a:t>img</a:t>
            </a:r>
            <a:r>
              <a:rPr lang="fi-FI" dirty="0">
                <a:latin typeface="Calibri" panose="020F0502020204030204" pitchFamily="34" charset="0"/>
                <a:cs typeface="Calibri" panose="020F0502020204030204" pitchFamily="34" charset="0"/>
              </a:rPr>
              <a:t> tai </a:t>
            </a:r>
            <a:r>
              <a:rPr lang="fi-FI" dirty="0" err="1">
                <a:latin typeface="Calibri" panose="020F0502020204030204" pitchFamily="34" charset="0"/>
                <a:cs typeface="Calibri" panose="020F0502020204030204" pitchFamily="34" charset="0"/>
              </a:rPr>
              <a:t>object</a:t>
            </a:r>
            <a:r>
              <a:rPr lang="fi-FI" dirty="0">
                <a:latin typeface="Calibri" panose="020F0502020204030204" pitchFamily="34" charset="0"/>
                <a:cs typeface="Calibri" panose="020F0502020204030204" pitchFamily="34" charset="0"/>
              </a:rPr>
              <a:t>-elementti, jolla upotetaan sivuun kuva</a:t>
            </a:r>
          </a:p>
          <a:p>
            <a:pPr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fi-FI" dirty="0">
                <a:latin typeface="Calibri" panose="020F0502020204030204" pitchFamily="34" charset="0"/>
                <a:cs typeface="Calibri" panose="020F0502020204030204" pitchFamily="34" charset="0"/>
              </a:rPr>
              <a:t>sellaisessa elementissä oleva </a:t>
            </a:r>
            <a:r>
              <a:rPr lang="fi-FI" dirty="0" err="1">
                <a:latin typeface="Calibri" panose="020F0502020204030204" pitchFamily="34" charset="0"/>
                <a:cs typeface="Calibri" panose="020F0502020204030204" pitchFamily="34" charset="0"/>
              </a:rPr>
              <a:t>useMap</a:t>
            </a:r>
            <a:r>
              <a:rPr lang="fi-FI" dirty="0">
                <a:latin typeface="Calibri" panose="020F0502020204030204" pitchFamily="34" charset="0"/>
                <a:cs typeface="Calibri" panose="020F0502020204030204" pitchFamily="34" charset="0"/>
              </a:rPr>
              <a:t>-määrite, jonka arvo on muotoa #nimi</a:t>
            </a:r>
          </a:p>
          <a:p>
            <a:pPr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fi-FI" dirty="0" err="1">
                <a:latin typeface="Calibri" panose="020F0502020204030204" pitchFamily="34" charset="0"/>
                <a:cs typeface="Calibri" panose="020F0502020204030204" pitchFamily="34" charset="0"/>
              </a:rPr>
              <a:t>map</a:t>
            </a:r>
            <a:r>
              <a:rPr lang="fi-FI" dirty="0">
                <a:latin typeface="Calibri" panose="020F0502020204030204" pitchFamily="34" charset="0"/>
                <a:cs typeface="Calibri" panose="020F0502020204030204" pitchFamily="34" charset="0"/>
              </a:rPr>
              <a:t>-elementti, jossa on määrite </a:t>
            </a:r>
            <a:r>
              <a:rPr lang="fi-FI" dirty="0" err="1">
                <a:latin typeface="Calibri" panose="020F0502020204030204" pitchFamily="34" charset="0"/>
                <a:cs typeface="Calibri" panose="020F0502020204030204" pitchFamily="34" charset="0"/>
              </a:rPr>
              <a:t>name</a:t>
            </a:r>
            <a:r>
              <a:rPr lang="fi-FI" dirty="0">
                <a:latin typeface="Calibri" panose="020F0502020204030204" pitchFamily="34" charset="0"/>
                <a:cs typeface="Calibri" panose="020F0502020204030204" pitchFamily="34" charset="0"/>
              </a:rPr>
              <a:t>, jonka arvona on edellä mainittu nimi</a:t>
            </a:r>
          </a:p>
          <a:p>
            <a:pPr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fi-FI" dirty="0" err="1">
                <a:latin typeface="Calibri" panose="020F0502020204030204" pitchFamily="34" charset="0"/>
                <a:cs typeface="Calibri" panose="020F0502020204030204" pitchFamily="34" charset="0"/>
              </a:rPr>
              <a:t>map</a:t>
            </a:r>
            <a:r>
              <a:rPr lang="fi-FI" dirty="0">
                <a:latin typeface="Calibri" panose="020F0502020204030204" pitchFamily="34" charset="0"/>
                <a:cs typeface="Calibri" panose="020F0502020204030204" pitchFamily="34" charset="0"/>
              </a:rPr>
              <a:t>-elementin sisällä olevat </a:t>
            </a:r>
            <a:r>
              <a:rPr lang="fi-FI" dirty="0" err="1">
                <a:latin typeface="Calibri" panose="020F0502020204030204" pitchFamily="34" charset="0"/>
                <a:cs typeface="Calibri" panose="020F0502020204030204" pitchFamily="34" charset="0"/>
              </a:rPr>
              <a:t>area</a:t>
            </a:r>
            <a:r>
              <a:rPr lang="fi-FI" dirty="0">
                <a:latin typeface="Calibri" panose="020F0502020204030204" pitchFamily="34" charset="0"/>
                <a:cs typeface="Calibri" panose="020F0502020204030204" pitchFamily="34" charset="0"/>
              </a:rPr>
              <a:t>-elementit, jotka esittävät kuvan </a:t>
            </a:r>
            <a:r>
              <a:rPr lang="fi-FI" dirty="0" err="1">
                <a:latin typeface="Calibri" panose="020F0502020204030204" pitchFamily="34" charset="0"/>
                <a:cs typeface="Calibri" panose="020F0502020204030204" pitchFamily="34" charset="0"/>
              </a:rPr>
              <a:t>alueta</a:t>
            </a:r>
            <a:r>
              <a:rPr lang="fi-FI" dirty="0">
                <a:latin typeface="Calibri" panose="020F0502020204030204" pitchFamily="34" charset="0"/>
                <a:cs typeface="Calibri" panose="020F0502020204030204" pitchFamily="34" charset="0"/>
              </a:rPr>
              <a:t> (puhtaasti geometrisina muotoina).</a:t>
            </a:r>
          </a:p>
          <a:p>
            <a:r>
              <a:rPr lang="fi-FI" dirty="0">
                <a:latin typeface="Calibri" panose="020F0502020204030204" pitchFamily="34" charset="0"/>
                <a:cs typeface="Calibri" panose="020F0502020204030204" pitchFamily="34" charset="0"/>
              </a:rPr>
              <a:t>Käy katsomassa esimerkkejä :</a:t>
            </a:r>
          </a:p>
          <a:p>
            <a:r>
              <a:rPr lang="fi-FI" dirty="0"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https://codepen.io/search/pens?q=image+map&amp;cursor=ZD0xJm89MCZwPTI=</a:t>
            </a:r>
            <a:r>
              <a:rPr lang="fi-FI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6783364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769867" y="184785"/>
            <a:ext cx="160464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5" dirty="0"/>
              <a:t>Taulukot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spc="-5" dirty="0"/>
              <a:t>Merja</a:t>
            </a:r>
            <a:r>
              <a:rPr spc="-75" dirty="0"/>
              <a:t> </a:t>
            </a:r>
            <a:r>
              <a:rPr spc="-5" dirty="0"/>
              <a:t>Marin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8425">
              <a:lnSpc>
                <a:spcPts val="1650"/>
              </a:lnSpc>
            </a:pPr>
            <a:fld id="{81D60167-4931-47E6-BA6A-407CBD079E47}" type="slidenum">
              <a:rPr dirty="0"/>
              <a:t>44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535940" y="1577466"/>
            <a:ext cx="4796790" cy="4184015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355600" marR="600710" indent="-342900">
              <a:lnSpc>
                <a:spcPts val="2590"/>
              </a:lnSpc>
              <a:spcBef>
                <a:spcPts val="425"/>
              </a:spcBef>
              <a:buFont typeface="Calibri"/>
              <a:buChar char="•"/>
              <a:tabLst>
                <a:tab pos="355600" algn="l"/>
                <a:tab pos="356235" algn="l"/>
              </a:tabLst>
            </a:pPr>
            <a:r>
              <a:rPr sz="2400" b="1" spc="-5" dirty="0">
                <a:latin typeface="Calibri"/>
                <a:cs typeface="Calibri"/>
              </a:rPr>
              <a:t>Merkitys</a:t>
            </a:r>
            <a:r>
              <a:rPr sz="2400" spc="-5" dirty="0">
                <a:latin typeface="Calibri"/>
                <a:cs typeface="Calibri"/>
              </a:rPr>
              <a:t>: </a:t>
            </a:r>
            <a:r>
              <a:rPr sz="2400" spc="-40" dirty="0">
                <a:latin typeface="Calibri"/>
                <a:cs typeface="Calibri"/>
              </a:rPr>
              <a:t>Taulukko </a:t>
            </a:r>
            <a:r>
              <a:rPr sz="2400" dirty="0">
                <a:latin typeface="Calibri"/>
                <a:cs typeface="Calibri"/>
              </a:rPr>
              <a:t>eli  </a:t>
            </a:r>
            <a:r>
              <a:rPr sz="2400" spc="-10" dirty="0">
                <a:latin typeface="Calibri"/>
                <a:cs typeface="Calibri"/>
              </a:rPr>
              <a:t>ruudukkomainen </a:t>
            </a:r>
            <a:r>
              <a:rPr sz="2400" spc="-15" dirty="0">
                <a:latin typeface="Calibri"/>
                <a:cs typeface="Calibri"/>
              </a:rPr>
              <a:t>rakenne, joka  </a:t>
            </a:r>
            <a:r>
              <a:rPr sz="2400" spc="-20" dirty="0">
                <a:latin typeface="Calibri"/>
                <a:cs typeface="Calibri"/>
              </a:rPr>
              <a:t>koostuu </a:t>
            </a:r>
            <a:r>
              <a:rPr sz="2400" spc="-10" dirty="0">
                <a:latin typeface="Calibri"/>
                <a:cs typeface="Calibri"/>
              </a:rPr>
              <a:t>riveistä </a:t>
            </a:r>
            <a:r>
              <a:rPr sz="2400" spc="-5" dirty="0">
                <a:latin typeface="Calibri"/>
                <a:cs typeface="Calibri"/>
              </a:rPr>
              <a:t>ja</a:t>
            </a:r>
            <a:r>
              <a:rPr sz="2400" spc="-9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sarakkeista.</a:t>
            </a:r>
            <a:endParaRPr sz="2400" dirty="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245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Calibri"/>
                <a:cs typeface="Calibri"/>
              </a:rPr>
              <a:t>Esim.</a:t>
            </a:r>
            <a:endParaRPr sz="2400" dirty="0">
              <a:latin typeface="Calibri"/>
              <a:cs typeface="Calibri"/>
            </a:endParaRPr>
          </a:p>
          <a:p>
            <a:pPr marL="413384">
              <a:lnSpc>
                <a:spcPct val="100000"/>
              </a:lnSpc>
              <a:spcBef>
                <a:spcPts val="265"/>
              </a:spcBef>
            </a:pPr>
            <a:r>
              <a:rPr sz="2000" b="1" spc="-5" dirty="0">
                <a:solidFill>
                  <a:schemeClr val="accent5">
                    <a:lumMod val="75000"/>
                  </a:schemeClr>
                </a:solidFill>
                <a:latin typeface="Calibri"/>
                <a:cs typeface="Calibri"/>
              </a:rPr>
              <a:t>&lt;table&gt;</a:t>
            </a:r>
            <a:endParaRPr sz="2000" b="1" dirty="0">
              <a:solidFill>
                <a:schemeClr val="accent5">
                  <a:lumMod val="75000"/>
                </a:schemeClr>
              </a:solidFill>
              <a:latin typeface="Calibri"/>
              <a:cs typeface="Calibri"/>
            </a:endParaRPr>
          </a:p>
          <a:p>
            <a:pPr marL="413384">
              <a:lnSpc>
                <a:spcPct val="100000"/>
              </a:lnSpc>
              <a:spcBef>
                <a:spcPts val="235"/>
              </a:spcBef>
            </a:pPr>
            <a:r>
              <a:rPr sz="2000" b="1" spc="-10" dirty="0">
                <a:solidFill>
                  <a:schemeClr val="accent5">
                    <a:lumMod val="75000"/>
                  </a:schemeClr>
                </a:solidFill>
                <a:latin typeface="Calibri"/>
                <a:cs typeface="Calibri"/>
              </a:rPr>
              <a:t>&lt;tr&gt;&lt;td&gt;vahvuudet&lt;td&gt;heikkoudet</a:t>
            </a:r>
            <a:endParaRPr sz="2000" b="1" dirty="0">
              <a:solidFill>
                <a:schemeClr val="accent5">
                  <a:lumMod val="75000"/>
                </a:schemeClr>
              </a:solidFill>
              <a:latin typeface="Calibri"/>
              <a:cs typeface="Calibri"/>
            </a:endParaRPr>
          </a:p>
          <a:p>
            <a:pPr marL="413384">
              <a:lnSpc>
                <a:spcPct val="100000"/>
              </a:lnSpc>
              <a:spcBef>
                <a:spcPts val="235"/>
              </a:spcBef>
            </a:pPr>
            <a:r>
              <a:rPr sz="2000" b="1" spc="-10" dirty="0">
                <a:solidFill>
                  <a:schemeClr val="accent5">
                    <a:lumMod val="75000"/>
                  </a:schemeClr>
                </a:solidFill>
                <a:latin typeface="Calibri"/>
                <a:cs typeface="Calibri"/>
              </a:rPr>
              <a:t>&lt;td&gt;&lt;td&gt;mahdollisuudet&lt;td&gt;</a:t>
            </a:r>
            <a:r>
              <a:rPr sz="2000" b="1" spc="60" dirty="0">
                <a:solidFill>
                  <a:schemeClr val="accent5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chemeClr val="accent5">
                    <a:lumMod val="75000"/>
                  </a:schemeClr>
                </a:solidFill>
                <a:latin typeface="Calibri"/>
                <a:cs typeface="Calibri"/>
              </a:rPr>
              <a:t>uhat</a:t>
            </a:r>
            <a:endParaRPr sz="2000" b="1" dirty="0">
              <a:solidFill>
                <a:schemeClr val="accent5">
                  <a:lumMod val="75000"/>
                </a:schemeClr>
              </a:solidFill>
              <a:latin typeface="Calibri"/>
              <a:cs typeface="Calibri"/>
            </a:endParaRPr>
          </a:p>
          <a:p>
            <a:pPr marL="413384">
              <a:lnSpc>
                <a:spcPct val="100000"/>
              </a:lnSpc>
              <a:spcBef>
                <a:spcPts val="235"/>
              </a:spcBef>
            </a:pPr>
            <a:r>
              <a:rPr sz="2000" b="1" spc="-5" dirty="0">
                <a:solidFill>
                  <a:schemeClr val="accent5">
                    <a:lumMod val="75000"/>
                  </a:schemeClr>
                </a:solidFill>
                <a:latin typeface="Calibri"/>
                <a:cs typeface="Calibri"/>
              </a:rPr>
              <a:t>&lt;/table&gt;</a:t>
            </a:r>
            <a:endParaRPr sz="2000" b="1" dirty="0">
              <a:solidFill>
                <a:schemeClr val="accent5">
                  <a:lumMod val="75000"/>
                </a:schemeClr>
              </a:solidFill>
              <a:latin typeface="Calibri"/>
              <a:cs typeface="Calibri"/>
            </a:endParaRPr>
          </a:p>
          <a:p>
            <a:pPr marL="355600" marR="5080" indent="-342900">
              <a:lnSpc>
                <a:spcPct val="90000"/>
              </a:lnSpc>
              <a:spcBef>
                <a:spcPts val="545"/>
              </a:spcBef>
              <a:buFont typeface="Calibri"/>
              <a:buChar char="•"/>
              <a:tabLst>
                <a:tab pos="355600" algn="l"/>
                <a:tab pos="356235" algn="l"/>
              </a:tabLst>
            </a:pPr>
            <a:r>
              <a:rPr sz="2400" b="1" spc="-25" dirty="0">
                <a:latin typeface="Calibri"/>
                <a:cs typeface="Calibri"/>
              </a:rPr>
              <a:t>Käyttö</a:t>
            </a:r>
            <a:r>
              <a:rPr sz="2400" spc="-25" dirty="0">
                <a:latin typeface="Calibri"/>
                <a:cs typeface="Calibri"/>
              </a:rPr>
              <a:t>: </a:t>
            </a:r>
            <a:r>
              <a:rPr sz="2400" spc="-10" dirty="0">
                <a:latin typeface="Calibri"/>
                <a:cs typeface="Calibri"/>
              </a:rPr>
              <a:t>tietojen esittäminen  </a:t>
            </a:r>
            <a:r>
              <a:rPr sz="2400" spc="-15" dirty="0">
                <a:latin typeface="Calibri"/>
                <a:cs typeface="Calibri"/>
              </a:rPr>
              <a:t>taulukossa, </a:t>
            </a:r>
            <a:r>
              <a:rPr sz="2400" spc="-5" dirty="0">
                <a:latin typeface="Calibri"/>
                <a:cs typeface="Calibri"/>
              </a:rPr>
              <a:t>lisäksi </a:t>
            </a:r>
            <a:r>
              <a:rPr sz="2400" spc="-10" dirty="0">
                <a:latin typeface="Calibri"/>
                <a:cs typeface="Calibri"/>
              </a:rPr>
              <a:t>asetteluun </a:t>
            </a:r>
            <a:r>
              <a:rPr sz="2400" spc="-5" dirty="0">
                <a:latin typeface="Calibri"/>
                <a:cs typeface="Calibri"/>
              </a:rPr>
              <a:t>silloin,  </a:t>
            </a:r>
            <a:r>
              <a:rPr sz="2400" spc="-15" dirty="0">
                <a:latin typeface="Calibri"/>
                <a:cs typeface="Calibri"/>
              </a:rPr>
              <a:t>kun taulukkotaitto </a:t>
            </a:r>
            <a:r>
              <a:rPr sz="2400" spc="-5" dirty="0">
                <a:latin typeface="Calibri"/>
                <a:cs typeface="Calibri"/>
              </a:rPr>
              <a:t>on  </a:t>
            </a:r>
            <a:r>
              <a:rPr sz="2400" spc="-15" dirty="0">
                <a:latin typeface="Calibri"/>
                <a:cs typeface="Calibri"/>
              </a:rPr>
              <a:t>käytännöllinen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ratkaisu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228588" y="1600200"/>
            <a:ext cx="2458720" cy="4526280"/>
          </a:xfrm>
          <a:custGeom>
            <a:avLst/>
            <a:gdLst/>
            <a:ahLst/>
            <a:cxnLst/>
            <a:rect l="l" t="t" r="r" b="b"/>
            <a:pathLst>
              <a:path w="2458720" h="4526280">
                <a:moveTo>
                  <a:pt x="0" y="4526280"/>
                </a:moveTo>
                <a:lnTo>
                  <a:pt x="2458212" y="4526280"/>
                </a:lnTo>
                <a:lnTo>
                  <a:pt x="2458212" y="0"/>
                </a:lnTo>
                <a:lnTo>
                  <a:pt x="0" y="0"/>
                </a:lnTo>
                <a:lnTo>
                  <a:pt x="0" y="4526280"/>
                </a:lnTo>
                <a:close/>
              </a:path>
            </a:pathLst>
          </a:custGeom>
          <a:ln w="6095">
            <a:solidFill>
              <a:srgbClr val="BADFE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332730" y="1605737"/>
            <a:ext cx="3354578" cy="391799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0" tIns="35560" rIns="0" bIns="0" rtlCol="0">
            <a:spAutoFit/>
          </a:bodyPr>
          <a:lstStyle/>
          <a:p>
            <a:pPr marL="342900" marR="5080" indent="-342900">
              <a:lnSpc>
                <a:spcPct val="90000"/>
              </a:lnSpc>
              <a:spcBef>
                <a:spcPts val="280"/>
              </a:spcBef>
              <a:buChar char="•"/>
              <a:tabLst>
                <a:tab pos="342265" algn="l"/>
                <a:tab pos="342900" algn="l"/>
              </a:tabLst>
            </a:pPr>
            <a:r>
              <a:rPr sz="1500" dirty="0">
                <a:latin typeface="Calibri" panose="020F0502020204030204" pitchFamily="34" charset="0"/>
                <a:cs typeface="Calibri" panose="020F0502020204030204" pitchFamily="34" charset="0"/>
              </a:rPr>
              <a:t>Ulkoasu: </a:t>
            </a:r>
            <a:r>
              <a:rPr sz="1500" spc="-20" dirty="0">
                <a:latin typeface="Calibri" panose="020F0502020204030204" pitchFamily="34" charset="0"/>
                <a:cs typeface="Calibri" panose="020F0502020204030204" pitchFamily="34" charset="0"/>
              </a:rPr>
              <a:t>/*Taulukko  </a:t>
            </a:r>
            <a:r>
              <a:rPr sz="1500" b="1" dirty="0">
                <a:latin typeface="Calibri" panose="020F0502020204030204" pitchFamily="34" charset="0"/>
                <a:cs typeface="Calibri" panose="020F0502020204030204" pitchFamily="34" charset="0"/>
              </a:rPr>
              <a:t>css</a:t>
            </a:r>
            <a:r>
              <a:rPr sz="1500" dirty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sz="1500" spc="-5" dirty="0">
                <a:latin typeface="Calibri" panose="020F0502020204030204" pitchFamily="34" charset="0"/>
                <a:cs typeface="Calibri" panose="020F0502020204030204" pitchFamily="34" charset="0"/>
              </a:rPr>
              <a:t>Muotoilu </a:t>
            </a:r>
            <a:r>
              <a:rPr sz="1500" dirty="0">
                <a:latin typeface="Calibri" panose="020F0502020204030204" pitchFamily="34" charset="0"/>
                <a:cs typeface="Calibri" panose="020F0502020204030204" pitchFamily="34" charset="0"/>
              </a:rPr>
              <a:t>border-  </a:t>
            </a:r>
            <a:r>
              <a:rPr sz="1500" spc="-5" dirty="0">
                <a:latin typeface="Calibri" panose="020F0502020204030204" pitchFamily="34" charset="0"/>
                <a:cs typeface="Calibri" panose="020F0502020204030204" pitchFamily="34" charset="0"/>
              </a:rPr>
              <a:t>box mallin mukainen.  Solujen välissä 2  pikseliä tilaa, solujen  reunaviivat jos niitä on  ovat </a:t>
            </a:r>
            <a:r>
              <a:rPr sz="1500" dirty="0">
                <a:latin typeface="Calibri" panose="020F0502020204030204" pitchFamily="34" charset="0"/>
                <a:cs typeface="Calibri" panose="020F0502020204030204" pitchFamily="34" charset="0"/>
              </a:rPr>
              <a:t>erilliset. </a:t>
            </a:r>
            <a:r>
              <a:rPr sz="1500" spc="-40" dirty="0">
                <a:latin typeface="Calibri" panose="020F0502020204030204" pitchFamily="34" charset="0"/>
                <a:cs typeface="Calibri" panose="020F0502020204030204" pitchFamily="34" charset="0"/>
              </a:rPr>
              <a:t>Text-  </a:t>
            </a:r>
            <a:r>
              <a:rPr sz="1500" spc="-5" dirty="0">
                <a:latin typeface="Calibri" panose="020F0502020204030204" pitchFamily="34" charset="0"/>
                <a:cs typeface="Calibri" panose="020F0502020204030204" pitchFamily="34" charset="0"/>
              </a:rPr>
              <a:t>indent ominaisuus  alkuarvossa.  Reunaviivan </a:t>
            </a:r>
            <a:r>
              <a:rPr sz="1500" spc="-10" dirty="0">
                <a:latin typeface="Calibri" panose="020F0502020204030204" pitchFamily="34" charset="0"/>
                <a:cs typeface="Calibri" panose="020F0502020204030204" pitchFamily="34" charset="0"/>
              </a:rPr>
              <a:t>väri  </a:t>
            </a:r>
            <a:r>
              <a:rPr sz="1500" spc="-5" dirty="0">
                <a:latin typeface="Calibri" panose="020F0502020204030204" pitchFamily="34" charset="0"/>
                <a:cs typeface="Calibri" panose="020F0502020204030204" pitchFamily="34" charset="0"/>
              </a:rPr>
              <a:t>harmaa.</a:t>
            </a:r>
            <a:endParaRPr sz="15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>
              <a:lnSpc>
                <a:spcPct val="100000"/>
              </a:lnSpc>
              <a:spcBef>
                <a:spcPts val="155"/>
              </a:spcBef>
            </a:pPr>
            <a:endParaRPr lang="fi-FI" sz="1400" spc="-5" dirty="0">
              <a:latin typeface="Arial"/>
              <a:cs typeface="Arial"/>
            </a:endParaRPr>
          </a:p>
          <a:p>
            <a:pPr marL="342900">
              <a:lnSpc>
                <a:spcPct val="100000"/>
              </a:lnSpc>
              <a:spcBef>
                <a:spcPts val="155"/>
              </a:spcBef>
            </a:pPr>
            <a:r>
              <a:rPr sz="1400" spc="-5" dirty="0">
                <a:latin typeface="Consolas" panose="020B0609020204030204" pitchFamily="49" charset="0"/>
                <a:cs typeface="Arial"/>
              </a:rPr>
              <a:t>table</a:t>
            </a:r>
            <a:endParaRPr sz="1400" dirty="0">
              <a:latin typeface="Consolas" panose="020B0609020204030204" pitchFamily="49" charset="0"/>
              <a:cs typeface="Arial"/>
            </a:endParaRPr>
          </a:p>
          <a:p>
            <a:pPr marL="342900">
              <a:lnSpc>
                <a:spcPct val="100000"/>
              </a:lnSpc>
              <a:spcBef>
                <a:spcPts val="165"/>
              </a:spcBef>
            </a:pPr>
            <a:r>
              <a:rPr sz="1400" dirty="0">
                <a:latin typeface="Consolas" panose="020B0609020204030204" pitchFamily="49" charset="0"/>
                <a:cs typeface="Arial"/>
              </a:rPr>
              <a:t>{</a:t>
            </a:r>
          </a:p>
          <a:p>
            <a:pPr marL="342900">
              <a:lnSpc>
                <a:spcPct val="100000"/>
              </a:lnSpc>
              <a:spcBef>
                <a:spcPts val="170"/>
              </a:spcBef>
            </a:pPr>
            <a:r>
              <a:rPr sz="1400" spc="-5" dirty="0">
                <a:latin typeface="Consolas" panose="020B0609020204030204" pitchFamily="49" charset="0"/>
                <a:cs typeface="Arial"/>
              </a:rPr>
              <a:t>display:table;</a:t>
            </a:r>
            <a:endParaRPr sz="1400" dirty="0">
              <a:latin typeface="Consolas" panose="020B0609020204030204" pitchFamily="49" charset="0"/>
              <a:cs typeface="Arial"/>
            </a:endParaRPr>
          </a:p>
          <a:p>
            <a:pPr marL="342900" marR="135890">
              <a:lnSpc>
                <a:spcPct val="110000"/>
              </a:lnSpc>
            </a:pPr>
            <a:r>
              <a:rPr sz="1400" spc="-5" dirty="0">
                <a:latin typeface="Consolas" panose="020B0609020204030204" pitchFamily="49" charset="0"/>
                <a:cs typeface="Arial"/>
              </a:rPr>
              <a:t>bo</a:t>
            </a:r>
            <a:r>
              <a:rPr sz="1400" spc="-20" dirty="0">
                <a:latin typeface="Consolas" panose="020B0609020204030204" pitchFamily="49" charset="0"/>
                <a:cs typeface="Arial"/>
              </a:rPr>
              <a:t>x</a:t>
            </a:r>
            <a:r>
              <a:rPr sz="1400" dirty="0">
                <a:latin typeface="Consolas" panose="020B0609020204030204" pitchFamily="49" charset="0"/>
                <a:cs typeface="Arial"/>
              </a:rPr>
              <a:t>-sizing:b</a:t>
            </a:r>
            <a:r>
              <a:rPr sz="1400" spc="-15" dirty="0">
                <a:latin typeface="Consolas" panose="020B0609020204030204" pitchFamily="49" charset="0"/>
                <a:cs typeface="Arial"/>
              </a:rPr>
              <a:t>o</a:t>
            </a:r>
            <a:r>
              <a:rPr sz="1400" dirty="0">
                <a:latin typeface="Consolas" panose="020B0609020204030204" pitchFamily="49" charset="0"/>
                <a:cs typeface="Arial"/>
              </a:rPr>
              <a:t>rd</a:t>
            </a:r>
            <a:r>
              <a:rPr sz="1400" spc="-15" dirty="0">
                <a:latin typeface="Consolas" panose="020B0609020204030204" pitchFamily="49" charset="0"/>
                <a:cs typeface="Arial"/>
              </a:rPr>
              <a:t>e</a:t>
            </a:r>
            <a:r>
              <a:rPr sz="1400" spc="0" dirty="0">
                <a:latin typeface="Consolas" panose="020B0609020204030204" pitchFamily="49" charset="0"/>
                <a:cs typeface="Arial"/>
              </a:rPr>
              <a:t>r</a:t>
            </a:r>
            <a:r>
              <a:rPr sz="1400" spc="-15" dirty="0">
                <a:latin typeface="Consolas" panose="020B0609020204030204" pitchFamily="49" charset="0"/>
                <a:cs typeface="Arial"/>
              </a:rPr>
              <a:t>-</a:t>
            </a:r>
            <a:r>
              <a:rPr sz="1400" dirty="0">
                <a:latin typeface="Consolas" panose="020B0609020204030204" pitchFamily="49" charset="0"/>
                <a:cs typeface="Arial"/>
              </a:rPr>
              <a:t>b</a:t>
            </a:r>
            <a:r>
              <a:rPr sz="1400" spc="-15" dirty="0">
                <a:latin typeface="Consolas" panose="020B0609020204030204" pitchFamily="49" charset="0"/>
                <a:cs typeface="Arial"/>
              </a:rPr>
              <a:t>o</a:t>
            </a:r>
            <a:r>
              <a:rPr sz="1400" spc="-20" dirty="0">
                <a:latin typeface="Consolas" panose="020B0609020204030204" pitchFamily="49" charset="0"/>
                <a:cs typeface="Arial"/>
              </a:rPr>
              <a:t>x</a:t>
            </a:r>
            <a:r>
              <a:rPr sz="1400" dirty="0">
                <a:latin typeface="Consolas" panose="020B0609020204030204" pitchFamily="49" charset="0"/>
                <a:cs typeface="Arial"/>
              </a:rPr>
              <a:t>;  </a:t>
            </a:r>
            <a:r>
              <a:rPr sz="1400" spc="-5" dirty="0">
                <a:latin typeface="Consolas" panose="020B0609020204030204" pitchFamily="49" charset="0"/>
                <a:cs typeface="Arial"/>
              </a:rPr>
              <a:t>border-spacing:2px;  text-indent:initial;  border-color:cray;</a:t>
            </a:r>
            <a:endParaRPr sz="1400" dirty="0">
              <a:latin typeface="Consolas" panose="020B0609020204030204" pitchFamily="49" charset="0"/>
              <a:cs typeface="Arial"/>
            </a:endParaRPr>
          </a:p>
          <a:p>
            <a:pPr marL="342900">
              <a:lnSpc>
                <a:spcPct val="100000"/>
              </a:lnSpc>
              <a:spcBef>
                <a:spcPts val="170"/>
              </a:spcBef>
            </a:pPr>
            <a:r>
              <a:rPr sz="1400" dirty="0">
                <a:latin typeface="Consolas" panose="020B0609020204030204" pitchFamily="49" charset="0"/>
                <a:cs typeface="Arial"/>
              </a:rPr>
              <a:t>}</a:t>
            </a:r>
            <a:endParaRPr lang="fi-FI" sz="1400" dirty="0">
              <a:latin typeface="Consolas" panose="020B0609020204030204" pitchFamily="49" charset="0"/>
              <a:cs typeface="Arial"/>
            </a:endParaRPr>
          </a:p>
          <a:p>
            <a:pPr marL="342900">
              <a:lnSpc>
                <a:spcPct val="100000"/>
              </a:lnSpc>
              <a:spcBef>
                <a:spcPts val="170"/>
              </a:spcBef>
            </a:pPr>
            <a:endParaRPr lang="fi-FI" sz="1400" dirty="0">
              <a:latin typeface="Arial"/>
              <a:cs typeface="Arial"/>
            </a:endParaRPr>
          </a:p>
          <a:p>
            <a:pPr marL="342900">
              <a:lnSpc>
                <a:spcPct val="100000"/>
              </a:lnSpc>
              <a:spcBef>
                <a:spcPts val="170"/>
              </a:spcBef>
            </a:pPr>
            <a:endParaRPr sz="1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1538941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38200" y="457200"/>
            <a:ext cx="6542658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solidFill>
                  <a:schemeClr val="tx1"/>
                </a:solidFill>
              </a:rPr>
              <a:t>Caption </a:t>
            </a:r>
            <a:r>
              <a:rPr dirty="0">
                <a:solidFill>
                  <a:schemeClr val="tx1"/>
                </a:solidFill>
              </a:rPr>
              <a:t>- </a:t>
            </a:r>
            <a:r>
              <a:rPr spc="-25" dirty="0">
                <a:solidFill>
                  <a:schemeClr val="tx1"/>
                </a:solidFill>
              </a:rPr>
              <a:t>taulukon</a:t>
            </a:r>
            <a:r>
              <a:rPr spc="-105" dirty="0">
                <a:solidFill>
                  <a:schemeClr val="tx1"/>
                </a:solidFill>
              </a:rPr>
              <a:t> </a:t>
            </a:r>
            <a:r>
              <a:rPr spc="-25" dirty="0">
                <a:solidFill>
                  <a:schemeClr val="tx1"/>
                </a:solidFill>
              </a:rPr>
              <a:t>otsikko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sz="half" idx="2"/>
          </p:nvPr>
        </p:nvSpPr>
        <p:spPr>
          <a:xfrm>
            <a:off x="535940" y="1610994"/>
            <a:ext cx="4950460" cy="252312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marR="302260" indent="-342900">
              <a:lnSpc>
                <a:spcPct val="100000"/>
              </a:lnSpc>
              <a:spcBef>
                <a:spcPts val="95"/>
              </a:spcBef>
              <a:buFont typeface="Calibri"/>
              <a:buChar char="•"/>
              <a:tabLst>
                <a:tab pos="355600" algn="l"/>
                <a:tab pos="356235" algn="l"/>
              </a:tabLst>
            </a:pPr>
            <a:r>
              <a:rPr sz="2400" b="1" spc="-10" dirty="0">
                <a:latin typeface="Calibri"/>
                <a:cs typeface="Calibri"/>
              </a:rPr>
              <a:t>Merkitys</a:t>
            </a:r>
            <a:r>
              <a:rPr sz="2400" spc="-10" dirty="0"/>
              <a:t>: </a:t>
            </a:r>
            <a:r>
              <a:rPr sz="2400" spc="-25" dirty="0"/>
              <a:t>taulukkoa  </a:t>
            </a:r>
            <a:r>
              <a:rPr sz="2400" spc="-30" dirty="0"/>
              <a:t>kuvaava</a:t>
            </a:r>
            <a:r>
              <a:rPr sz="2400" spc="-80" dirty="0"/>
              <a:t> </a:t>
            </a:r>
            <a:r>
              <a:rPr sz="2400" spc="-20" dirty="0"/>
              <a:t>otsikko</a:t>
            </a:r>
          </a:p>
          <a:p>
            <a:pPr marL="355600" marR="5080" indent="-342900">
              <a:lnSpc>
                <a:spcPct val="100000"/>
              </a:lnSpc>
              <a:spcBef>
                <a:spcPts val="670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spc="-10" dirty="0"/>
              <a:t>Selaimet </a:t>
            </a:r>
            <a:r>
              <a:rPr sz="2400" spc="-25" dirty="0"/>
              <a:t>esittävät  </a:t>
            </a:r>
            <a:r>
              <a:rPr sz="2400" spc="-10" dirty="0"/>
              <a:t>caption elementin  </a:t>
            </a:r>
            <a:r>
              <a:rPr sz="2400" spc="-25" dirty="0"/>
              <a:t>taulukon </a:t>
            </a:r>
            <a:r>
              <a:rPr sz="2400" spc="-20" dirty="0"/>
              <a:t>ulkopuolella,  </a:t>
            </a:r>
            <a:r>
              <a:rPr sz="2400" spc="-5" dirty="0"/>
              <a:t>yleensä </a:t>
            </a:r>
            <a:r>
              <a:rPr sz="2400" spc="-25" dirty="0"/>
              <a:t>taulukon  </a:t>
            </a:r>
            <a:r>
              <a:rPr sz="2400" spc="-10" dirty="0"/>
              <a:t>yläpuolella</a:t>
            </a:r>
          </a:p>
          <a:p>
            <a:pPr marL="12700" indent="0">
              <a:lnSpc>
                <a:spcPct val="100000"/>
              </a:lnSpc>
              <a:buNone/>
              <a:tabLst>
                <a:tab pos="355600" algn="l"/>
                <a:tab pos="356235" algn="l"/>
              </a:tabLst>
            </a:pPr>
            <a:r>
              <a:rPr sz="2400" spc="-10" dirty="0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</a:rPr>
              <a:t>&lt;caption&gt;</a:t>
            </a:r>
            <a:r>
              <a:rPr sz="2400" spc="-60" dirty="0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sz="2400" spc="-15" dirty="0" err="1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</a:rPr>
              <a:t>Hinnasto</a:t>
            </a:r>
            <a:r>
              <a:rPr lang="fi-FI" sz="2400" spc="-15" dirty="0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sz="2400" spc="-15" dirty="0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</a:rPr>
              <a:t>&lt;/caption&gt;</a:t>
            </a:r>
            <a:endParaRPr spc="-15" dirty="0">
              <a:solidFill>
                <a:schemeClr val="tx2">
                  <a:lumMod val="5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spc="-5" dirty="0"/>
              <a:t>Merja</a:t>
            </a:r>
            <a:r>
              <a:rPr spc="-75" dirty="0"/>
              <a:t> </a:t>
            </a:r>
            <a:r>
              <a:rPr spc="-5" dirty="0"/>
              <a:t>Marin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8425">
              <a:lnSpc>
                <a:spcPts val="1650"/>
              </a:lnSpc>
            </a:pPr>
            <a:fld id="{81D60167-4931-47E6-BA6A-407CBD079E47}" type="slidenum">
              <a:rPr dirty="0"/>
              <a:t>45</a:t>
            </a:fld>
            <a:endParaRPr dirty="0"/>
          </a:p>
        </p:txBody>
      </p:sp>
      <p:sp>
        <p:nvSpPr>
          <p:cNvPr id="5" name="object 5"/>
          <p:cNvSpPr txBox="1"/>
          <p:nvPr/>
        </p:nvSpPr>
        <p:spPr>
          <a:xfrm>
            <a:off x="5867400" y="1600200"/>
            <a:ext cx="2819400" cy="4114587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0" tIns="36194" rIns="0" bIns="0" rtlCol="0">
            <a:spAutoFit/>
          </a:bodyPr>
          <a:lstStyle/>
          <a:p>
            <a:pPr marL="90170">
              <a:lnSpc>
                <a:spcPct val="100000"/>
              </a:lnSpc>
              <a:spcBef>
                <a:spcPts val="284"/>
              </a:spcBef>
              <a:tabLst>
                <a:tab pos="432434" algn="l"/>
                <a:tab pos="433070" algn="l"/>
              </a:tabLst>
            </a:pPr>
            <a:r>
              <a:rPr sz="2000" b="1" dirty="0">
                <a:latin typeface="Calibri" panose="020F0502020204030204" pitchFamily="34" charset="0"/>
                <a:cs typeface="Calibri" panose="020F0502020204030204" pitchFamily="34" charset="0"/>
              </a:rPr>
              <a:t>Css-ulkoasu</a:t>
            </a:r>
          </a:p>
          <a:p>
            <a:pPr marL="433070" marR="461645" indent="-342900">
              <a:lnSpc>
                <a:spcPct val="100000"/>
              </a:lnSpc>
              <a:spcBef>
                <a:spcPts val="480"/>
              </a:spcBef>
              <a:buChar char="•"/>
              <a:tabLst>
                <a:tab pos="432434" algn="l"/>
                <a:tab pos="433070" algn="l"/>
              </a:tabLst>
            </a:pPr>
            <a:r>
              <a:rPr sz="2000" dirty="0">
                <a:latin typeface="Calibri" panose="020F0502020204030204" pitchFamily="34" charset="0"/>
                <a:cs typeface="Calibri" panose="020F0502020204030204" pitchFamily="34" charset="0"/>
              </a:rPr>
              <a:t>keskitetty  </a:t>
            </a:r>
            <a:r>
              <a:rPr sz="2000" dirty="0" err="1">
                <a:latin typeface="Calibri" panose="020F0502020204030204" pitchFamily="34" charset="0"/>
                <a:cs typeface="Calibri" panose="020F0502020204030204" pitchFamily="34" charset="0"/>
              </a:rPr>
              <a:t>vaaka</a:t>
            </a:r>
            <a:r>
              <a:rPr sz="2000" spc="5" dirty="0" err="1">
                <a:latin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sz="2000" dirty="0" err="1">
                <a:latin typeface="Calibri" panose="020F0502020204030204" pitchFamily="34" charset="0"/>
                <a:cs typeface="Calibri" panose="020F0502020204030204" pitchFamily="34" charset="0"/>
              </a:rPr>
              <a:t>uun</a:t>
            </a:r>
            <a:r>
              <a:rPr sz="2000" spc="0" dirty="0" err="1"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r>
              <a:rPr sz="2000" dirty="0" err="1">
                <a:latin typeface="Calibri" panose="020F0502020204030204" pitchFamily="34" charset="0"/>
                <a:cs typeface="Calibri" panose="020F0502020204030204" pitchFamily="34" charset="0"/>
              </a:rPr>
              <a:t>as</a:t>
            </a:r>
            <a:r>
              <a:rPr sz="2000" spc="-15" dirty="0" err="1">
                <a:latin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sz="2000" dirty="0" err="1"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sz="2000" dirty="0">
                <a:latin typeface="Calibri" panose="020F0502020204030204" pitchFamily="34" charset="0"/>
                <a:cs typeface="Calibri" panose="020F0502020204030204" pitchFamily="34" charset="0"/>
              </a:rPr>
              <a:t>  caption</a:t>
            </a:r>
            <a:endParaRPr lang="fi-FI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90170" marR="461645">
              <a:lnSpc>
                <a:spcPct val="100000"/>
              </a:lnSpc>
              <a:spcBef>
                <a:spcPts val="480"/>
              </a:spcBef>
              <a:tabLst>
                <a:tab pos="432434" algn="l"/>
                <a:tab pos="433070" algn="l"/>
              </a:tabLst>
            </a:pPr>
            <a:endParaRPr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89535">
              <a:lnSpc>
                <a:spcPct val="100000"/>
              </a:lnSpc>
              <a:spcBef>
                <a:spcPts val="480"/>
              </a:spcBef>
            </a:pPr>
            <a:r>
              <a:rPr dirty="0">
                <a:latin typeface="Consolas" panose="020B0609020204030204" pitchFamily="49" charset="0"/>
                <a:cs typeface="Arial"/>
              </a:rPr>
              <a:t>{</a:t>
            </a:r>
          </a:p>
          <a:p>
            <a:pPr marL="89535" marR="254000">
              <a:lnSpc>
                <a:spcPct val="100000"/>
              </a:lnSpc>
            </a:pPr>
            <a:r>
              <a:rPr dirty="0">
                <a:latin typeface="Consolas" panose="020B0609020204030204" pitchFamily="49" charset="0"/>
                <a:cs typeface="Arial"/>
              </a:rPr>
              <a:t>display:</a:t>
            </a:r>
            <a:r>
              <a:rPr spc="-85" dirty="0">
                <a:latin typeface="Consolas" panose="020B0609020204030204" pitchFamily="49" charset="0"/>
                <a:cs typeface="Arial"/>
              </a:rPr>
              <a:t> </a:t>
            </a:r>
            <a:r>
              <a:rPr dirty="0">
                <a:latin typeface="Consolas" panose="020B0609020204030204" pitchFamily="49" charset="0"/>
                <a:cs typeface="Arial"/>
              </a:rPr>
              <a:t>table-caption;  </a:t>
            </a:r>
            <a:r>
              <a:rPr spc="-5" dirty="0">
                <a:latin typeface="Consolas" panose="020B0609020204030204" pitchFamily="49" charset="0"/>
                <a:cs typeface="Arial"/>
              </a:rPr>
              <a:t>text-align:</a:t>
            </a:r>
            <a:r>
              <a:rPr spc="-55" dirty="0">
                <a:latin typeface="Consolas" panose="020B0609020204030204" pitchFamily="49" charset="0"/>
                <a:cs typeface="Arial"/>
              </a:rPr>
              <a:t> </a:t>
            </a:r>
            <a:r>
              <a:rPr dirty="0">
                <a:latin typeface="Consolas" panose="020B0609020204030204" pitchFamily="49" charset="0"/>
                <a:cs typeface="Arial"/>
              </a:rPr>
              <a:t>center;</a:t>
            </a:r>
          </a:p>
          <a:p>
            <a:pPr marL="89535">
              <a:lnSpc>
                <a:spcPct val="100000"/>
              </a:lnSpc>
              <a:spcBef>
                <a:spcPts val="480"/>
              </a:spcBef>
            </a:pPr>
            <a:r>
              <a:rPr lang="fi-FI" dirty="0">
                <a:latin typeface="Consolas" panose="020B0609020204030204" pitchFamily="49" charset="0"/>
                <a:cs typeface="Arial"/>
              </a:rPr>
              <a:t>	</a:t>
            </a:r>
            <a:r>
              <a:rPr dirty="0">
                <a:latin typeface="Consolas" panose="020B0609020204030204" pitchFamily="49" charset="0"/>
                <a:cs typeface="Arial"/>
              </a:rPr>
              <a:t>}</a:t>
            </a:r>
            <a:endParaRPr lang="fi-FI" dirty="0">
              <a:latin typeface="Consolas" panose="020B0609020204030204" pitchFamily="49" charset="0"/>
              <a:cs typeface="Arial"/>
            </a:endParaRPr>
          </a:p>
          <a:p>
            <a:pPr marL="89535">
              <a:lnSpc>
                <a:spcPct val="100000"/>
              </a:lnSpc>
              <a:spcBef>
                <a:spcPts val="480"/>
              </a:spcBef>
            </a:pPr>
            <a:endParaRPr lang="fi-FI" sz="2000" dirty="0">
              <a:latin typeface="Arial"/>
              <a:cs typeface="Arial"/>
            </a:endParaRPr>
          </a:p>
          <a:p>
            <a:pPr marL="89535">
              <a:lnSpc>
                <a:spcPct val="100000"/>
              </a:lnSpc>
              <a:spcBef>
                <a:spcPts val="480"/>
              </a:spcBef>
            </a:pPr>
            <a:endParaRPr sz="20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6940160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925776"/>
            <a:ext cx="48895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0" dirty="0"/>
              <a:t>Thead-taulukon</a:t>
            </a:r>
            <a:r>
              <a:rPr spc="-45" dirty="0"/>
              <a:t> </a:t>
            </a:r>
            <a:r>
              <a:rPr spc="-20" dirty="0"/>
              <a:t>otsakeosa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spc="-5" dirty="0"/>
              <a:t>Merja</a:t>
            </a:r>
            <a:r>
              <a:rPr spc="-75" dirty="0"/>
              <a:t> </a:t>
            </a:r>
            <a:r>
              <a:rPr spc="-5" dirty="0"/>
              <a:t>Marin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8425">
              <a:lnSpc>
                <a:spcPts val="1650"/>
              </a:lnSpc>
            </a:pPr>
            <a:fld id="{81D60167-4931-47E6-BA6A-407CBD079E47}" type="slidenum">
              <a:rPr dirty="0"/>
              <a:t>46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533400" y="2590800"/>
            <a:ext cx="7864475" cy="2501900"/>
          </a:xfrm>
          <a:prstGeom prst="rect">
            <a:avLst/>
          </a:prstGeom>
        </p:spPr>
        <p:txBody>
          <a:bodyPr vert="horz" wrap="square" lIns="0" tIns="9842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775"/>
              </a:spcBef>
              <a:buChar char="•"/>
              <a:tabLst>
                <a:tab pos="355600" algn="l"/>
                <a:tab pos="356235" algn="l"/>
              </a:tabLst>
            </a:pPr>
            <a:r>
              <a:rPr sz="2800" spc="-45" dirty="0">
                <a:latin typeface="Calibri"/>
                <a:cs typeface="Calibri"/>
              </a:rPr>
              <a:t>Taulukon </a:t>
            </a:r>
            <a:r>
              <a:rPr sz="2800" spc="-15" dirty="0">
                <a:latin typeface="Calibri"/>
                <a:cs typeface="Calibri"/>
              </a:rPr>
              <a:t>otsikkorivit, jotka </a:t>
            </a:r>
            <a:r>
              <a:rPr sz="2800" spc="-20" dirty="0">
                <a:latin typeface="Calibri"/>
                <a:cs typeface="Calibri"/>
              </a:rPr>
              <a:t>sisältävät</a:t>
            </a:r>
            <a:r>
              <a:rPr sz="2800" spc="7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sarakeotsikoita</a:t>
            </a:r>
            <a:endParaRPr sz="2800" dirty="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670"/>
              </a:spcBef>
              <a:buChar char="•"/>
              <a:tabLst>
                <a:tab pos="355600" algn="l"/>
                <a:tab pos="356235" algn="l"/>
              </a:tabLst>
            </a:pPr>
            <a:r>
              <a:rPr sz="2800" spc="-5" dirty="0">
                <a:latin typeface="Calibri"/>
                <a:cs typeface="Calibri"/>
              </a:rPr>
              <a:t>esim.</a:t>
            </a:r>
            <a:endParaRPr sz="2800" dirty="0">
              <a:latin typeface="Calibri"/>
              <a:cs typeface="Calibri"/>
            </a:endParaRPr>
          </a:p>
          <a:p>
            <a:pPr marL="355600">
              <a:lnSpc>
                <a:spcPct val="100000"/>
              </a:lnSpc>
            </a:pPr>
            <a:r>
              <a:rPr sz="2800" b="1" spc="-15" dirty="0">
                <a:solidFill>
                  <a:schemeClr val="tx2">
                    <a:lumMod val="50000"/>
                  </a:schemeClr>
                </a:solidFill>
                <a:latin typeface="Calibri"/>
                <a:cs typeface="Calibri"/>
              </a:rPr>
              <a:t>&lt;thead&gt;&lt;tr&gt;&lt;th&gt;Tuote&lt;th&gt;Lukumäärä&lt;/thead&gt;</a:t>
            </a:r>
            <a:endParaRPr sz="2800" b="1" dirty="0">
              <a:solidFill>
                <a:schemeClr val="tx2">
                  <a:lumMod val="50000"/>
                </a:schemeClr>
              </a:solidFill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670"/>
              </a:spcBef>
              <a:buChar char="•"/>
              <a:tabLst>
                <a:tab pos="355600" algn="l"/>
                <a:tab pos="356235" algn="l"/>
              </a:tabLst>
            </a:pPr>
            <a:r>
              <a:rPr sz="2800" spc="-45" dirty="0">
                <a:latin typeface="Calibri"/>
                <a:cs typeface="Calibri"/>
              </a:rPr>
              <a:t>Vain </a:t>
            </a:r>
            <a:r>
              <a:rPr sz="2800" spc="-15" dirty="0">
                <a:latin typeface="Calibri"/>
                <a:cs typeface="Calibri"/>
              </a:rPr>
              <a:t>yksi </a:t>
            </a:r>
            <a:r>
              <a:rPr sz="2800" spc="-5" dirty="0">
                <a:latin typeface="Calibri"/>
                <a:cs typeface="Calibri"/>
              </a:rPr>
              <a:t>thead </a:t>
            </a:r>
            <a:r>
              <a:rPr sz="2800" spc="-15" dirty="0">
                <a:latin typeface="Calibri"/>
                <a:cs typeface="Calibri"/>
              </a:rPr>
              <a:t>elementti</a:t>
            </a:r>
            <a:r>
              <a:rPr sz="2800" spc="8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sallitaan</a:t>
            </a:r>
            <a:endParaRPr sz="2800" dirty="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670"/>
              </a:spcBef>
              <a:buChar char="•"/>
              <a:tabLst>
                <a:tab pos="355600" algn="l"/>
                <a:tab pos="356235" algn="l"/>
              </a:tabLst>
            </a:pPr>
            <a:r>
              <a:rPr sz="2800" spc="-15" dirty="0">
                <a:latin typeface="Calibri"/>
                <a:cs typeface="Calibri"/>
              </a:rPr>
              <a:t>tarpeen</a:t>
            </a:r>
            <a:r>
              <a:rPr sz="2800" spc="-20" dirty="0">
                <a:latin typeface="Calibri"/>
                <a:cs typeface="Calibri"/>
              </a:rPr>
              <a:t> tietotaulukoissa</a:t>
            </a:r>
            <a:endParaRPr sz="28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9118844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07433" y="381000"/>
            <a:ext cx="4569078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tr- </a:t>
            </a:r>
            <a:r>
              <a:rPr spc="-25" dirty="0">
                <a:solidFill>
                  <a:schemeClr val="tx1"/>
                </a:solidFill>
              </a:rPr>
              <a:t>taulukon</a:t>
            </a:r>
            <a:r>
              <a:rPr spc="-80" dirty="0">
                <a:solidFill>
                  <a:schemeClr val="tx1"/>
                </a:solidFill>
              </a:rPr>
              <a:t> </a:t>
            </a:r>
            <a:r>
              <a:rPr dirty="0">
                <a:solidFill>
                  <a:schemeClr val="tx1"/>
                </a:solidFill>
              </a:rPr>
              <a:t>rivi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3716962" y="6394504"/>
            <a:ext cx="4426094" cy="2743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spc="-5" dirty="0"/>
              <a:t>Merja</a:t>
            </a:r>
            <a:r>
              <a:rPr spc="-75" dirty="0"/>
              <a:t> </a:t>
            </a:r>
            <a:r>
              <a:rPr spc="-5" dirty="0"/>
              <a:t>Marin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xfrm>
            <a:off x="8212762" y="6394504"/>
            <a:ext cx="730250" cy="2743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8425">
              <a:lnSpc>
                <a:spcPts val="1650"/>
              </a:lnSpc>
            </a:pPr>
            <a:fld id="{81D60167-4931-47E6-BA6A-407CBD079E47}" type="slidenum">
              <a:rPr dirty="0"/>
              <a:t>47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915706" y="1676400"/>
            <a:ext cx="3818562" cy="1358064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770"/>
              </a:spcBef>
              <a:buChar char="•"/>
              <a:tabLst>
                <a:tab pos="355600" algn="l"/>
                <a:tab pos="356235" algn="l"/>
              </a:tabLst>
            </a:pPr>
            <a:r>
              <a:rPr sz="2800" spc="-50" dirty="0">
                <a:latin typeface="Calibri"/>
                <a:cs typeface="Calibri"/>
              </a:rPr>
              <a:t>Taulukon </a:t>
            </a:r>
            <a:r>
              <a:rPr sz="2800" spc="-15" dirty="0">
                <a:latin typeface="Calibri"/>
                <a:cs typeface="Calibri"/>
              </a:rPr>
              <a:t>yksi</a:t>
            </a:r>
            <a:r>
              <a:rPr sz="2800" spc="3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rivi</a:t>
            </a:r>
            <a:endParaRPr sz="2800" dirty="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670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b="1" spc="-15" dirty="0">
                <a:solidFill>
                  <a:schemeClr val="tx2">
                    <a:lumMod val="50000"/>
                  </a:schemeClr>
                </a:solidFill>
                <a:latin typeface="Calibri"/>
                <a:cs typeface="Calibri"/>
              </a:rPr>
              <a:t>&lt;tr&gt;&lt;td&gt;Hilavitkutin</a:t>
            </a:r>
            <a:endParaRPr sz="2400" b="1" dirty="0">
              <a:solidFill>
                <a:schemeClr val="tx2">
                  <a:lumMod val="50000"/>
                </a:schemeClr>
              </a:solidFill>
              <a:latin typeface="Calibri"/>
              <a:cs typeface="Calibri"/>
            </a:endParaRPr>
          </a:p>
          <a:p>
            <a:pPr marL="355600">
              <a:lnSpc>
                <a:spcPct val="100000"/>
              </a:lnSpc>
            </a:pPr>
            <a:r>
              <a:rPr sz="2400" b="1" spc="-15" dirty="0">
                <a:solidFill>
                  <a:schemeClr val="tx2">
                    <a:lumMod val="50000"/>
                  </a:schemeClr>
                </a:solidFill>
                <a:latin typeface="Calibri"/>
                <a:cs typeface="Calibri"/>
              </a:rPr>
              <a:t>&lt;td&gt;43</a:t>
            </a:r>
            <a:r>
              <a:rPr sz="2400" b="1" spc="-35" dirty="0">
                <a:solidFill>
                  <a:schemeClr val="tx2">
                    <a:lumMod val="50000"/>
                  </a:schemeClr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chemeClr val="tx2">
                    <a:lumMod val="50000"/>
                  </a:schemeClr>
                </a:solidFill>
                <a:latin typeface="Calibri"/>
                <a:cs typeface="Calibri"/>
              </a:rPr>
              <a:t>€</a:t>
            </a:r>
            <a:endParaRPr sz="2400" b="1" dirty="0">
              <a:solidFill>
                <a:schemeClr val="tx2">
                  <a:lumMod val="50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715545" y="1982347"/>
            <a:ext cx="4038600" cy="1429236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0" tIns="36194" rIns="0" bIns="0" rtlCol="0">
            <a:spAutoFit/>
          </a:bodyPr>
          <a:lstStyle/>
          <a:p>
            <a:pPr marL="88900">
              <a:lnSpc>
                <a:spcPct val="100000"/>
              </a:lnSpc>
              <a:spcBef>
                <a:spcPts val="284"/>
              </a:spcBef>
              <a:tabLst>
                <a:tab pos="431800" algn="l"/>
                <a:tab pos="432434" algn="l"/>
              </a:tabLst>
            </a:pPr>
            <a:r>
              <a:rPr sz="2000" dirty="0">
                <a:latin typeface="Calibri" panose="020F0502020204030204" pitchFamily="34" charset="0"/>
                <a:cs typeface="Calibri" panose="020F0502020204030204" pitchFamily="34" charset="0"/>
              </a:rPr>
              <a:t>Css</a:t>
            </a:r>
          </a:p>
          <a:p>
            <a:pPr marL="431800" marR="459740" indent="-342900">
              <a:lnSpc>
                <a:spcPct val="100000"/>
              </a:lnSpc>
              <a:spcBef>
                <a:spcPts val="480"/>
              </a:spcBef>
              <a:buChar char="•"/>
              <a:tabLst>
                <a:tab pos="431800" algn="l"/>
                <a:tab pos="432434" algn="l"/>
              </a:tabLst>
            </a:pPr>
            <a:r>
              <a:rPr sz="2000" dirty="0">
                <a:latin typeface="Calibri" panose="020F0502020204030204" pitchFamily="34" charset="0"/>
                <a:cs typeface="Calibri" panose="020F0502020204030204" pitchFamily="34" charset="0"/>
              </a:rPr>
              <a:t>pystyruora tasaus</a:t>
            </a:r>
            <a:r>
              <a:rPr sz="2000" spc="-13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2000" dirty="0" err="1">
                <a:latin typeface="Calibri" panose="020F0502020204030204" pitchFamily="34" charset="0"/>
                <a:cs typeface="Calibri" panose="020F0502020204030204" pitchFamily="34" charset="0"/>
              </a:rPr>
              <a:t>keskitetty</a:t>
            </a:r>
            <a:r>
              <a:rPr sz="2000" dirty="0"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  <a:endParaRPr lang="fi-FI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88900" marR="459740">
              <a:lnSpc>
                <a:spcPct val="100000"/>
              </a:lnSpc>
              <a:spcBef>
                <a:spcPts val="480"/>
              </a:spcBef>
              <a:tabLst>
                <a:tab pos="431800" algn="l"/>
                <a:tab pos="432434" algn="l"/>
              </a:tabLst>
            </a:pPr>
            <a:r>
              <a:rPr sz="2000" spc="-5" dirty="0">
                <a:latin typeface="Arial"/>
                <a:cs typeface="Arial"/>
              </a:rPr>
              <a:t>tr</a:t>
            </a:r>
            <a:r>
              <a:rPr sz="2000" spc="-114" dirty="0">
                <a:latin typeface="Arial"/>
                <a:cs typeface="Arial"/>
              </a:rPr>
              <a:t> </a:t>
            </a:r>
            <a:endParaRPr lang="fi-FI" sz="2000" spc="-114" dirty="0">
              <a:latin typeface="Arial"/>
              <a:cs typeface="Arial"/>
            </a:endParaRPr>
          </a:p>
          <a:p>
            <a:pPr marL="88900" marR="459740">
              <a:lnSpc>
                <a:spcPct val="100000"/>
              </a:lnSpc>
              <a:spcBef>
                <a:spcPts val="480"/>
              </a:spcBef>
              <a:tabLst>
                <a:tab pos="431800" algn="l"/>
                <a:tab pos="432434" algn="l"/>
              </a:tabLst>
            </a:pPr>
            <a:r>
              <a:rPr dirty="0">
                <a:latin typeface="Consolas" panose="020B0609020204030204" pitchFamily="49" charset="0"/>
                <a:cs typeface="Arial"/>
              </a:rPr>
              <a:t>{vertical-align:</a:t>
            </a:r>
            <a:r>
              <a:rPr spc="-105" dirty="0">
                <a:latin typeface="Consolas" panose="020B0609020204030204" pitchFamily="49" charset="0"/>
                <a:cs typeface="Arial"/>
              </a:rPr>
              <a:t> </a:t>
            </a:r>
            <a:r>
              <a:rPr dirty="0">
                <a:latin typeface="Consolas" panose="020B0609020204030204" pitchFamily="49" charset="0"/>
                <a:cs typeface="Arial"/>
              </a:rPr>
              <a:t>middle;}</a:t>
            </a:r>
          </a:p>
        </p:txBody>
      </p:sp>
    </p:spTree>
    <p:extLst>
      <p:ext uri="{BB962C8B-B14F-4D97-AF65-F5344CB8AC3E}">
        <p14:creationId xmlns:p14="http://schemas.microsoft.com/office/powerpoint/2010/main" val="300935970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14600" y="253965"/>
            <a:ext cx="3335147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5" dirty="0"/>
              <a:t>Taulukkomalli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spc="-5" dirty="0"/>
              <a:t>Merja</a:t>
            </a:r>
            <a:r>
              <a:rPr spc="-75" dirty="0"/>
              <a:t> </a:t>
            </a:r>
            <a:r>
              <a:rPr spc="-5" dirty="0"/>
              <a:t>Marin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8425">
              <a:lnSpc>
                <a:spcPts val="1650"/>
              </a:lnSpc>
            </a:pPr>
            <a:fld id="{81D60167-4931-47E6-BA6A-407CBD079E47}" type="slidenum">
              <a:rPr dirty="0"/>
              <a:t>48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535940" y="1072641"/>
            <a:ext cx="7999095" cy="5205399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355600" marR="5080" indent="-342900">
              <a:lnSpc>
                <a:spcPct val="80000"/>
              </a:lnSpc>
              <a:spcBef>
                <a:spcPts val="675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spc="-10" dirty="0">
                <a:latin typeface="Calibri"/>
                <a:cs typeface="Calibri"/>
              </a:rPr>
              <a:t>Ruudukossa kunkin </a:t>
            </a:r>
            <a:r>
              <a:rPr sz="2400" spc="-15" dirty="0">
                <a:latin typeface="Calibri"/>
                <a:cs typeface="Calibri"/>
              </a:rPr>
              <a:t>sarakkeen </a:t>
            </a:r>
            <a:r>
              <a:rPr sz="2400" dirty="0">
                <a:latin typeface="Calibri"/>
                <a:cs typeface="Calibri"/>
              </a:rPr>
              <a:t>ruudut </a:t>
            </a:r>
            <a:r>
              <a:rPr sz="2400" spc="-25" dirty="0">
                <a:latin typeface="Calibri"/>
                <a:cs typeface="Calibri"/>
              </a:rPr>
              <a:t>ovat </a:t>
            </a:r>
            <a:r>
              <a:rPr sz="2400" spc="-20" dirty="0">
                <a:latin typeface="Calibri"/>
                <a:cs typeface="Calibri"/>
              </a:rPr>
              <a:t>keskenään  </a:t>
            </a:r>
            <a:r>
              <a:rPr sz="2400" spc="-5" dirty="0">
                <a:latin typeface="Calibri"/>
                <a:cs typeface="Calibri"/>
              </a:rPr>
              <a:t>samanlevyiset. 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lang="fi-FI" sz="2400" dirty="0">
                <a:latin typeface="Calibri"/>
                <a:cs typeface="Calibri"/>
              </a:rPr>
              <a:t>r</a:t>
            </a:r>
            <a:r>
              <a:rPr sz="2400" dirty="0" err="1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sarakkeissa </a:t>
            </a:r>
            <a:r>
              <a:rPr sz="2400" spc="-20" dirty="0">
                <a:latin typeface="Calibri"/>
                <a:cs typeface="Calibri"/>
              </a:rPr>
              <a:t>olevat </a:t>
            </a:r>
            <a:r>
              <a:rPr sz="2400" spc="-5" dirty="0">
                <a:latin typeface="Calibri"/>
                <a:cs typeface="Calibri"/>
              </a:rPr>
              <a:t>ruudut </a:t>
            </a:r>
            <a:r>
              <a:rPr sz="2400" spc="-20" dirty="0">
                <a:latin typeface="Calibri"/>
                <a:cs typeface="Calibri"/>
              </a:rPr>
              <a:t>voivat </a:t>
            </a:r>
            <a:r>
              <a:rPr sz="2400" spc="-5" dirty="0">
                <a:latin typeface="Calibri"/>
                <a:cs typeface="Calibri"/>
              </a:rPr>
              <a:t>olla </a:t>
            </a:r>
            <a:r>
              <a:rPr sz="2400" dirty="0">
                <a:latin typeface="Calibri"/>
                <a:cs typeface="Calibri"/>
              </a:rPr>
              <a:t>eri  levyiset. </a:t>
            </a:r>
            <a:r>
              <a:rPr sz="2400" spc="-15" dirty="0">
                <a:latin typeface="Calibri"/>
                <a:cs typeface="Calibri"/>
              </a:rPr>
              <a:t>Sarakkeiden </a:t>
            </a:r>
            <a:r>
              <a:rPr sz="2400" spc="-10" dirty="0">
                <a:latin typeface="Calibri"/>
                <a:cs typeface="Calibri"/>
              </a:rPr>
              <a:t>leveydet riippuvat </a:t>
            </a:r>
            <a:r>
              <a:rPr sz="2400" dirty="0">
                <a:latin typeface="Calibri"/>
                <a:cs typeface="Calibri"/>
              </a:rPr>
              <a:t>mm. ruutujen </a:t>
            </a:r>
            <a:r>
              <a:rPr sz="2400" spc="-10" dirty="0">
                <a:latin typeface="Calibri"/>
                <a:cs typeface="Calibri"/>
              </a:rPr>
              <a:t>sisällön  </a:t>
            </a:r>
            <a:r>
              <a:rPr sz="2400" spc="-15" dirty="0">
                <a:latin typeface="Calibri"/>
                <a:cs typeface="Calibri"/>
              </a:rPr>
              <a:t>asettamista vaatimuksista </a:t>
            </a:r>
            <a:r>
              <a:rPr sz="2400" spc="-5" dirty="0">
                <a:latin typeface="Calibri"/>
                <a:cs typeface="Calibri"/>
              </a:rPr>
              <a:t>ja </a:t>
            </a:r>
            <a:r>
              <a:rPr sz="2400" spc="-10" dirty="0">
                <a:latin typeface="Calibri"/>
                <a:cs typeface="Calibri"/>
              </a:rPr>
              <a:t>css-asetuksista.</a:t>
            </a:r>
            <a:endParaRPr sz="2400" dirty="0">
              <a:latin typeface="Calibri"/>
              <a:cs typeface="Calibri"/>
            </a:endParaRPr>
          </a:p>
          <a:p>
            <a:pPr marL="355600" indent="-342900">
              <a:lnSpc>
                <a:spcPts val="2590"/>
              </a:lnSpc>
              <a:buChar char="•"/>
              <a:tabLst>
                <a:tab pos="355600" algn="l"/>
                <a:tab pos="356235" algn="l"/>
              </a:tabLst>
            </a:pPr>
            <a:r>
              <a:rPr sz="2400" dirty="0">
                <a:latin typeface="Calibri"/>
                <a:cs typeface="Calibri"/>
              </a:rPr>
              <a:t>Alla </a:t>
            </a:r>
            <a:r>
              <a:rPr sz="2400" spc="-15" dirty="0">
                <a:latin typeface="Calibri"/>
                <a:cs typeface="Calibri"/>
              </a:rPr>
              <a:t>taulukon eka </a:t>
            </a:r>
            <a:r>
              <a:rPr sz="2400" spc="-5" dirty="0">
                <a:latin typeface="Calibri"/>
                <a:cs typeface="Calibri"/>
              </a:rPr>
              <a:t>solu </a:t>
            </a:r>
            <a:r>
              <a:rPr sz="2400" dirty="0">
                <a:latin typeface="Calibri"/>
                <a:cs typeface="Calibri"/>
              </a:rPr>
              <a:t>vie </a:t>
            </a:r>
            <a:r>
              <a:rPr sz="2400" spc="-15" dirty="0">
                <a:latin typeface="Calibri"/>
                <a:cs typeface="Calibri"/>
              </a:rPr>
              <a:t>taulukon </a:t>
            </a:r>
            <a:r>
              <a:rPr sz="2400" spc="-10" dirty="0">
                <a:latin typeface="Calibri"/>
                <a:cs typeface="Calibri"/>
              </a:rPr>
              <a:t>kaikki </a:t>
            </a:r>
            <a:r>
              <a:rPr sz="2400" spc="-20" dirty="0">
                <a:latin typeface="Calibri"/>
                <a:cs typeface="Calibri"/>
              </a:rPr>
              <a:t>kolme </a:t>
            </a:r>
            <a:r>
              <a:rPr sz="2400" spc="-25" dirty="0">
                <a:latin typeface="Calibri"/>
                <a:cs typeface="Calibri"/>
              </a:rPr>
              <a:t>saraketta</a:t>
            </a:r>
            <a:r>
              <a:rPr sz="2400" spc="-1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ja</a:t>
            </a:r>
            <a:endParaRPr sz="2400" dirty="0">
              <a:latin typeface="Calibri"/>
              <a:cs typeface="Calibri"/>
            </a:endParaRPr>
          </a:p>
          <a:p>
            <a:pPr marL="355600">
              <a:lnSpc>
                <a:spcPts val="2590"/>
              </a:lnSpc>
            </a:pPr>
            <a:r>
              <a:rPr sz="2400" spc="-10" dirty="0">
                <a:latin typeface="Calibri"/>
                <a:cs typeface="Calibri"/>
              </a:rPr>
              <a:t>toisen </a:t>
            </a:r>
            <a:r>
              <a:rPr sz="2400" dirty="0">
                <a:latin typeface="Calibri"/>
                <a:cs typeface="Calibri"/>
              </a:rPr>
              <a:t>rivin </a:t>
            </a:r>
            <a:r>
              <a:rPr sz="2400" spc="-15" dirty="0">
                <a:latin typeface="Calibri"/>
                <a:cs typeface="Calibri"/>
              </a:rPr>
              <a:t>eka </a:t>
            </a:r>
            <a:r>
              <a:rPr sz="2400" spc="-5" dirty="0">
                <a:latin typeface="Calibri"/>
                <a:cs typeface="Calibri"/>
              </a:rPr>
              <a:t>solu vie </a:t>
            </a:r>
            <a:r>
              <a:rPr sz="2400" spc="-15" dirty="0">
                <a:latin typeface="Calibri"/>
                <a:cs typeface="Calibri"/>
              </a:rPr>
              <a:t>kaksi </a:t>
            </a:r>
            <a:r>
              <a:rPr sz="2400" spc="-10" dirty="0">
                <a:latin typeface="Calibri"/>
                <a:cs typeface="Calibri"/>
              </a:rPr>
              <a:t>päällekäistä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solua.</a:t>
            </a:r>
            <a:endParaRPr sz="2400" dirty="0">
              <a:latin typeface="Calibri"/>
              <a:cs typeface="Calibri"/>
            </a:endParaRPr>
          </a:p>
          <a:p>
            <a:pPr marL="355600" marR="368300" indent="-342900">
              <a:lnSpc>
                <a:spcPts val="2300"/>
              </a:lnSpc>
              <a:spcBef>
                <a:spcPts val="560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b="1" spc="-10" dirty="0">
                <a:latin typeface="Calibri"/>
                <a:cs typeface="Calibri"/>
              </a:rPr>
              <a:t>colSpan</a:t>
            </a:r>
            <a:r>
              <a:rPr sz="2400" spc="-10" dirty="0">
                <a:latin typeface="Calibri"/>
                <a:cs typeface="Calibri"/>
              </a:rPr>
              <a:t>: yksi </a:t>
            </a:r>
            <a:r>
              <a:rPr sz="2400" spc="-5" dirty="0">
                <a:latin typeface="Calibri"/>
                <a:cs typeface="Calibri"/>
              </a:rPr>
              <a:t>solu </a:t>
            </a:r>
            <a:r>
              <a:rPr sz="2400" dirty="0">
                <a:latin typeface="Calibri"/>
                <a:cs typeface="Calibri"/>
              </a:rPr>
              <a:t>vie tilaa </a:t>
            </a:r>
            <a:r>
              <a:rPr sz="2400" spc="-5" dirty="0">
                <a:latin typeface="Calibri"/>
                <a:cs typeface="Calibri"/>
              </a:rPr>
              <a:t>useamman solun </a:t>
            </a:r>
            <a:r>
              <a:rPr sz="2400" spc="-15" dirty="0">
                <a:latin typeface="Calibri"/>
                <a:cs typeface="Calibri"/>
              </a:rPr>
              <a:t>verran </a:t>
            </a:r>
            <a:r>
              <a:rPr sz="2400" spc="-10" dirty="0">
                <a:latin typeface="Calibri"/>
                <a:cs typeface="Calibri"/>
              </a:rPr>
              <a:t>samalta  </a:t>
            </a:r>
            <a:r>
              <a:rPr sz="2400" spc="-5" dirty="0">
                <a:latin typeface="Calibri"/>
                <a:cs typeface="Calibri"/>
              </a:rPr>
              <a:t>riviltä </a:t>
            </a:r>
            <a:r>
              <a:rPr sz="2400" spc="-10" dirty="0">
                <a:latin typeface="Calibri"/>
                <a:cs typeface="Calibri"/>
              </a:rPr>
              <a:t>(vasemmalta oikealle) (tässä </a:t>
            </a:r>
            <a:r>
              <a:rPr sz="2400" dirty="0">
                <a:latin typeface="Calibri"/>
                <a:cs typeface="Calibri"/>
              </a:rPr>
              <a:t>3</a:t>
            </a:r>
            <a:r>
              <a:rPr sz="2400" spc="-9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solua)</a:t>
            </a:r>
            <a:endParaRPr sz="2400" dirty="0">
              <a:latin typeface="Calibri"/>
              <a:cs typeface="Calibri"/>
            </a:endParaRPr>
          </a:p>
          <a:p>
            <a:pPr marL="355600" marR="525145" indent="-342900">
              <a:lnSpc>
                <a:spcPts val="2310"/>
              </a:lnSpc>
              <a:spcBef>
                <a:spcPts val="570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b="1" spc="-10" dirty="0">
                <a:latin typeface="Calibri"/>
                <a:cs typeface="Calibri"/>
              </a:rPr>
              <a:t>rowSpan</a:t>
            </a:r>
            <a:r>
              <a:rPr sz="2400" spc="-10" dirty="0">
                <a:latin typeface="Calibri"/>
                <a:cs typeface="Calibri"/>
              </a:rPr>
              <a:t>: yksi </a:t>
            </a:r>
            <a:r>
              <a:rPr sz="2400" dirty="0">
                <a:latin typeface="Calibri"/>
                <a:cs typeface="Calibri"/>
              </a:rPr>
              <a:t>rivi </a:t>
            </a:r>
            <a:r>
              <a:rPr sz="2400" spc="-5" dirty="0">
                <a:latin typeface="Calibri"/>
                <a:cs typeface="Calibri"/>
              </a:rPr>
              <a:t>vie useamman </a:t>
            </a:r>
            <a:r>
              <a:rPr sz="2400" dirty="0">
                <a:latin typeface="Calibri"/>
                <a:cs typeface="Calibri"/>
              </a:rPr>
              <a:t>rivin </a:t>
            </a:r>
            <a:r>
              <a:rPr sz="2400" spc="-15" dirty="0">
                <a:latin typeface="Calibri"/>
                <a:cs typeface="Calibri"/>
              </a:rPr>
              <a:t>verran </a:t>
            </a:r>
            <a:r>
              <a:rPr sz="2400" dirty="0">
                <a:latin typeface="Calibri"/>
                <a:cs typeface="Calibri"/>
              </a:rPr>
              <a:t>tilaa </a:t>
            </a:r>
            <a:r>
              <a:rPr sz="2400" spc="-10" dirty="0">
                <a:latin typeface="Calibri"/>
                <a:cs typeface="Calibri"/>
              </a:rPr>
              <a:t>(tässä </a:t>
            </a:r>
            <a:r>
              <a:rPr sz="2400" dirty="0">
                <a:latin typeface="Calibri"/>
                <a:cs typeface="Calibri"/>
              </a:rPr>
              <a:t>2  riviä)</a:t>
            </a:r>
          </a:p>
          <a:p>
            <a:pPr>
              <a:lnSpc>
                <a:spcPct val="100000"/>
              </a:lnSpc>
              <a:spcBef>
                <a:spcPts val="20"/>
              </a:spcBef>
              <a:buFont typeface="Calibri"/>
              <a:buChar char="•"/>
            </a:pPr>
            <a:endParaRPr sz="2500" dirty="0">
              <a:latin typeface="Times New Roman"/>
              <a:cs typeface="Times New Roman"/>
            </a:endParaRPr>
          </a:p>
          <a:p>
            <a:pPr marL="355600" indent="-342900">
              <a:lnSpc>
                <a:spcPts val="2590"/>
              </a:lnSpc>
              <a:buChar char="•"/>
              <a:tabLst>
                <a:tab pos="355600" algn="l"/>
                <a:tab pos="356235" algn="l"/>
              </a:tabLst>
            </a:pPr>
            <a:r>
              <a:rPr sz="2000" b="1" spc="-5" dirty="0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  <a:cs typeface="Calibri"/>
              </a:rPr>
              <a:t>&lt;table</a:t>
            </a:r>
            <a:r>
              <a:rPr sz="2000" b="1" spc="-75" dirty="0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  <a:cs typeface="Calibri"/>
              </a:rPr>
              <a:t> </a:t>
            </a:r>
            <a:r>
              <a:rPr sz="2000" b="1" spc="-10" dirty="0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  <a:cs typeface="Calibri"/>
              </a:rPr>
              <a:t>border=1&gt;</a:t>
            </a:r>
            <a:endParaRPr sz="2000" b="1" dirty="0">
              <a:solidFill>
                <a:schemeClr val="tx2">
                  <a:lumMod val="50000"/>
                </a:schemeClr>
              </a:solidFill>
              <a:latin typeface="Consolas" panose="020B0609020204030204" pitchFamily="49" charset="0"/>
              <a:cs typeface="Calibri"/>
            </a:endParaRPr>
          </a:p>
          <a:p>
            <a:pPr marL="355600">
              <a:lnSpc>
                <a:spcPts val="2305"/>
              </a:lnSpc>
            </a:pPr>
            <a:r>
              <a:rPr sz="2000" b="1" spc="-5" dirty="0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  <a:cs typeface="Calibri"/>
              </a:rPr>
              <a:t>&lt;tr&gt;&lt;td colSpan=3&gt; </a:t>
            </a:r>
            <a:r>
              <a:rPr sz="2000" b="1" spc="-15" dirty="0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  <a:cs typeface="Calibri"/>
              </a:rPr>
              <a:t>Eka</a:t>
            </a:r>
            <a:r>
              <a:rPr sz="2000" b="1" spc="-105" dirty="0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  <a:cs typeface="Calibri"/>
              </a:rPr>
              <a:t> </a:t>
            </a:r>
            <a:r>
              <a:rPr sz="2000" b="1" spc="-5" dirty="0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  <a:cs typeface="Calibri"/>
              </a:rPr>
              <a:t>solu</a:t>
            </a:r>
            <a:endParaRPr sz="2000" b="1" dirty="0">
              <a:solidFill>
                <a:schemeClr val="tx2">
                  <a:lumMod val="50000"/>
                </a:schemeClr>
              </a:solidFill>
              <a:latin typeface="Consolas" panose="020B0609020204030204" pitchFamily="49" charset="0"/>
              <a:cs typeface="Calibri"/>
            </a:endParaRPr>
          </a:p>
          <a:p>
            <a:pPr marL="355600">
              <a:lnSpc>
                <a:spcPts val="2305"/>
              </a:lnSpc>
            </a:pPr>
            <a:r>
              <a:rPr sz="2000" b="1" spc="-5" dirty="0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  <a:cs typeface="Calibri"/>
              </a:rPr>
              <a:t>&lt;tr&gt;&lt;td </a:t>
            </a:r>
            <a:r>
              <a:rPr sz="2000" b="1" spc="-10" dirty="0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  <a:cs typeface="Calibri"/>
              </a:rPr>
              <a:t>rowSpan=2&gt; </a:t>
            </a:r>
            <a:r>
              <a:rPr sz="2000" b="1" spc="-20" dirty="0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  <a:cs typeface="Calibri"/>
              </a:rPr>
              <a:t>toka </a:t>
            </a:r>
            <a:r>
              <a:rPr sz="2000" b="1" spc="-5" dirty="0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  <a:cs typeface="Calibri"/>
              </a:rPr>
              <a:t>solu&lt;td&gt; </a:t>
            </a:r>
            <a:r>
              <a:rPr sz="2000" b="1" dirty="0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  <a:cs typeface="Calibri"/>
              </a:rPr>
              <a:t>abc </a:t>
            </a:r>
            <a:r>
              <a:rPr sz="2000" b="1" spc="-10" dirty="0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  <a:cs typeface="Calibri"/>
              </a:rPr>
              <a:t>&lt;td&gt;</a:t>
            </a:r>
            <a:r>
              <a:rPr sz="2000" b="1" spc="-45" dirty="0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  <a:cs typeface="Calibri"/>
              </a:rPr>
              <a:t> </a:t>
            </a:r>
            <a:r>
              <a:rPr sz="2000" b="1" spc="-10" dirty="0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  <a:cs typeface="Calibri"/>
              </a:rPr>
              <a:t>def</a:t>
            </a:r>
            <a:endParaRPr sz="2000" b="1" dirty="0">
              <a:solidFill>
                <a:schemeClr val="tx2">
                  <a:lumMod val="50000"/>
                </a:schemeClr>
              </a:solidFill>
              <a:latin typeface="Consolas" panose="020B0609020204030204" pitchFamily="49" charset="0"/>
              <a:cs typeface="Calibri"/>
            </a:endParaRPr>
          </a:p>
          <a:p>
            <a:pPr marL="355600">
              <a:lnSpc>
                <a:spcPts val="2305"/>
              </a:lnSpc>
            </a:pPr>
            <a:r>
              <a:rPr sz="2000" b="1" spc="-5" dirty="0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  <a:cs typeface="Calibri"/>
              </a:rPr>
              <a:t>&lt;tr&gt;&lt;td&gt;</a:t>
            </a:r>
            <a:r>
              <a:rPr sz="2000" b="1" spc="-95" dirty="0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  <a:cs typeface="Calibri"/>
              </a:rPr>
              <a:t> </a:t>
            </a:r>
            <a:r>
              <a:rPr sz="2000" b="1" spc="-5" dirty="0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  <a:cs typeface="Calibri"/>
              </a:rPr>
              <a:t>ghi&lt;td&gt;jkl</a:t>
            </a:r>
            <a:endParaRPr sz="2000" b="1" dirty="0">
              <a:solidFill>
                <a:schemeClr val="tx2">
                  <a:lumMod val="50000"/>
                </a:schemeClr>
              </a:solidFill>
              <a:latin typeface="Consolas" panose="020B0609020204030204" pitchFamily="49" charset="0"/>
              <a:cs typeface="Calibri"/>
            </a:endParaRPr>
          </a:p>
          <a:p>
            <a:pPr marL="355600">
              <a:lnSpc>
                <a:spcPts val="2590"/>
              </a:lnSpc>
            </a:pPr>
            <a:r>
              <a:rPr sz="2000" b="1" spc="-5" dirty="0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  <a:cs typeface="Calibri"/>
              </a:rPr>
              <a:t>&lt;/table&gt;</a:t>
            </a:r>
            <a:endParaRPr sz="2000" b="1" dirty="0">
              <a:solidFill>
                <a:schemeClr val="tx2">
                  <a:lumMod val="50000"/>
                </a:schemeClr>
              </a:solidFill>
              <a:latin typeface="Consolas" panose="020B0609020204030204" pitchFamily="49" charset="0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5096798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143000" y="2057400"/>
            <a:ext cx="2176145" cy="130484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95"/>
              </a:spcBef>
              <a:buChar char="•"/>
              <a:tabLst>
                <a:tab pos="355600" algn="l"/>
                <a:tab pos="356235" algn="l"/>
              </a:tabLst>
            </a:pPr>
            <a:r>
              <a:rPr lang="fi-FI" sz="2800" spc="-15" dirty="0">
                <a:latin typeface="Calibri"/>
                <a:cs typeface="Calibri"/>
              </a:rPr>
              <a:t>Taulukon tietosolu </a:t>
            </a:r>
            <a:r>
              <a:rPr sz="2800" b="1" spc="-15" dirty="0">
                <a:solidFill>
                  <a:schemeClr val="accent5">
                    <a:lumMod val="75000"/>
                  </a:schemeClr>
                </a:solidFill>
                <a:latin typeface="Calibri"/>
                <a:cs typeface="Calibri"/>
              </a:rPr>
              <a:t>&lt;td&gt;48&lt;/t&gt;</a:t>
            </a:r>
            <a:endParaRPr sz="2800" b="1" dirty="0">
              <a:solidFill>
                <a:schemeClr val="accent5">
                  <a:lumMod val="75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629911" y="1600200"/>
            <a:ext cx="4117975" cy="4780915"/>
          </a:xfrm>
          <a:custGeom>
            <a:avLst/>
            <a:gdLst/>
            <a:ahLst/>
            <a:cxnLst/>
            <a:rect l="l" t="t" r="r" b="b"/>
            <a:pathLst>
              <a:path w="4117975" h="4780915">
                <a:moveTo>
                  <a:pt x="0" y="4780788"/>
                </a:moveTo>
                <a:lnTo>
                  <a:pt x="4117847" y="4780788"/>
                </a:lnTo>
                <a:lnTo>
                  <a:pt x="4117847" y="0"/>
                </a:lnTo>
                <a:lnTo>
                  <a:pt x="0" y="0"/>
                </a:lnTo>
                <a:lnTo>
                  <a:pt x="0" y="4780788"/>
                </a:lnTo>
                <a:close/>
              </a:path>
            </a:pathLst>
          </a:custGeom>
          <a:ln w="6096">
            <a:solidFill>
              <a:srgbClr val="BADFE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81000" y="251334"/>
            <a:ext cx="679767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55600" algn="l"/>
                <a:tab pos="356235" algn="l"/>
              </a:tabLst>
            </a:pPr>
            <a:r>
              <a:rPr lang="fi-FI" sz="3600" spc="-5" dirty="0">
                <a:solidFill>
                  <a:schemeClr val="tx1"/>
                </a:solidFill>
              </a:rPr>
              <a:t>Taulukon </a:t>
            </a:r>
            <a:r>
              <a:rPr sz="3600" spc="-5" dirty="0" err="1">
                <a:solidFill>
                  <a:schemeClr val="tx1"/>
                </a:solidFill>
              </a:rPr>
              <a:t>d</a:t>
            </a:r>
            <a:r>
              <a:rPr sz="3600" spc="-35" dirty="0" err="1">
                <a:solidFill>
                  <a:schemeClr val="tx1"/>
                </a:solidFill>
              </a:rPr>
              <a:t>a</a:t>
            </a:r>
            <a:r>
              <a:rPr sz="3600" spc="-55" dirty="0" err="1">
                <a:solidFill>
                  <a:schemeClr val="tx1"/>
                </a:solidFill>
              </a:rPr>
              <a:t>t</a:t>
            </a:r>
            <a:r>
              <a:rPr sz="3600" spc="-5" dirty="0" err="1">
                <a:solidFill>
                  <a:schemeClr val="tx1"/>
                </a:solidFill>
              </a:rPr>
              <a:t>asolu</a:t>
            </a:r>
            <a:endParaRPr sz="360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sz="half" idx="2"/>
          </p:nvPr>
        </p:nvSpPr>
        <p:spPr>
          <a:xfrm>
            <a:off x="4724400" y="381000"/>
            <a:ext cx="4356226" cy="629595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0" tIns="12065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95"/>
              </a:spcBef>
              <a:buChar char="•"/>
              <a:tabLst>
                <a:tab pos="355600" algn="l"/>
                <a:tab pos="356235" algn="l"/>
              </a:tabLst>
            </a:pPr>
            <a:r>
              <a:rPr sz="2000" spc="-5" dirty="0"/>
              <a:t>taulukon solu. </a:t>
            </a:r>
            <a:r>
              <a:rPr sz="2000" spc="-10" dirty="0"/>
              <a:t>Yhden </a:t>
            </a:r>
            <a:r>
              <a:rPr sz="2000" spc="-5" dirty="0"/>
              <a:t>pikselin </a:t>
            </a:r>
            <a:r>
              <a:rPr sz="2000" spc="-10" dirty="0"/>
              <a:t>täyte </a:t>
            </a:r>
            <a:r>
              <a:rPr sz="2000" spc="-5" dirty="0"/>
              <a:t>joka  suunnasssa. </a:t>
            </a:r>
            <a:r>
              <a:rPr sz="2000" spc="-10" dirty="0"/>
              <a:t>Pystysuora </a:t>
            </a:r>
            <a:r>
              <a:rPr sz="2000" spc="-5" dirty="0"/>
              <a:t>tasaus  </a:t>
            </a:r>
            <a:r>
              <a:rPr sz="2000" spc="-10" dirty="0"/>
              <a:t>periytyy </a:t>
            </a:r>
            <a:r>
              <a:rPr sz="2000" spc="-5" dirty="0"/>
              <a:t>tr-elementiltä. Reunaviivan väri  harmaa</a:t>
            </a:r>
          </a:p>
          <a:p>
            <a:pPr marL="355600">
              <a:lnSpc>
                <a:spcPct val="100000"/>
              </a:lnSpc>
            </a:pPr>
            <a:r>
              <a:rPr sz="2000" spc="-5" dirty="0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</a:rPr>
              <a:t>td{</a:t>
            </a:r>
          </a:p>
          <a:p>
            <a:pPr marL="355600" marR="1748789">
              <a:lnSpc>
                <a:spcPct val="100000"/>
              </a:lnSpc>
            </a:pPr>
            <a:r>
              <a:rPr sz="2000" spc="-5" dirty="0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</a:rPr>
              <a:t>display:table-cell;  padding: 1px;  vertical-align:inherit;  border-color:gray;</a:t>
            </a:r>
          </a:p>
          <a:p>
            <a:pPr marL="355600" marR="111760" indent="-342900">
              <a:lnSpc>
                <a:spcPct val="100000"/>
              </a:lnSpc>
              <a:spcBef>
                <a:spcPts val="385"/>
              </a:spcBef>
              <a:buChar char="•"/>
              <a:tabLst>
                <a:tab pos="355600" algn="l"/>
                <a:tab pos="356235" algn="l"/>
              </a:tabLst>
            </a:pPr>
            <a:r>
              <a:rPr sz="2000" spc="-5" dirty="0"/>
              <a:t>Reunaviivat asetetaan yleensä css:llä.  Tässä asetetaan harmaat reunaviivat  rivien väliin, sekä </a:t>
            </a:r>
            <a:r>
              <a:rPr sz="2000" spc="-10" dirty="0"/>
              <a:t>ylimmän </a:t>
            </a:r>
            <a:r>
              <a:rPr sz="2000" spc="-5" dirty="0"/>
              <a:t>rivin </a:t>
            </a:r>
            <a:r>
              <a:rPr sz="2000" spc="-10" dirty="0"/>
              <a:t>ylle </a:t>
            </a:r>
            <a:r>
              <a:rPr sz="2000" spc="-5" dirty="0"/>
              <a:t>ja  alimman rivin</a:t>
            </a:r>
            <a:r>
              <a:rPr sz="2000" spc="-40" dirty="0"/>
              <a:t> </a:t>
            </a:r>
            <a:r>
              <a:rPr sz="2000" spc="-5" dirty="0" err="1"/>
              <a:t>allle</a:t>
            </a:r>
            <a:r>
              <a:rPr sz="2000" spc="-5" dirty="0"/>
              <a:t>.</a:t>
            </a:r>
            <a:br>
              <a:rPr lang="fi-FI" sz="2000" spc="-5" dirty="0"/>
            </a:br>
            <a:br>
              <a:rPr lang="fi-FI" sz="2000" spc="-5" dirty="0"/>
            </a:br>
            <a:r>
              <a:rPr sz="2000" spc="-5" dirty="0">
                <a:solidFill>
                  <a:schemeClr val="tx2">
                    <a:lumMod val="50000"/>
                  </a:schemeClr>
                </a:solidFill>
              </a:rPr>
              <a:t>table {border-collapse: collapse; }  tr {border-top: solid 1px </a:t>
            </a:r>
            <a:r>
              <a:rPr sz="2000" spc="-10" dirty="0">
                <a:solidFill>
                  <a:schemeClr val="tx2">
                    <a:lumMod val="50000"/>
                  </a:schemeClr>
                </a:solidFill>
              </a:rPr>
              <a:t>gray;  </a:t>
            </a:r>
            <a:r>
              <a:rPr sz="2000" spc="-10" dirty="0">
                <a:solidFill>
                  <a:schemeClr val="tx2">
                    <a:lumMod val="50000"/>
                  </a:schemeClr>
                </a:solidFill>
                <a:latin typeface="Calibri"/>
                <a:cs typeface="Calibri"/>
              </a:rPr>
              <a:t>border-bottom; </a:t>
            </a:r>
            <a:r>
              <a:rPr sz="2000" spc="-5" dirty="0">
                <a:solidFill>
                  <a:schemeClr val="tx2">
                    <a:lumMod val="50000"/>
                  </a:schemeClr>
                </a:solidFill>
                <a:latin typeface="Calibri"/>
                <a:cs typeface="Calibri"/>
              </a:rPr>
              <a:t>solid </a:t>
            </a:r>
            <a:r>
              <a:rPr sz="2000" spc="-20" dirty="0">
                <a:solidFill>
                  <a:schemeClr val="tx2">
                    <a:lumMod val="50000"/>
                  </a:schemeClr>
                </a:solidFill>
                <a:latin typeface="Calibri"/>
                <a:cs typeface="Calibri"/>
              </a:rPr>
              <a:t>1px </a:t>
            </a:r>
            <a:r>
              <a:rPr sz="2000" spc="-15" dirty="0">
                <a:solidFill>
                  <a:schemeClr val="tx2">
                    <a:lumMod val="50000"/>
                  </a:schemeClr>
                </a:solidFill>
                <a:latin typeface="Calibri"/>
                <a:cs typeface="Calibri"/>
              </a:rPr>
              <a:t>gray;</a:t>
            </a:r>
            <a:endParaRPr lang="fi-FI" sz="2000" b="1" spc="-5" dirty="0">
              <a:solidFill>
                <a:schemeClr val="accent5">
                  <a:lumMod val="75000"/>
                </a:schemeClr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447085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97985" y="253965"/>
            <a:ext cx="1749425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0" dirty="0" err="1"/>
              <a:t>Taustaa</a:t>
            </a:r>
            <a:endParaRPr spc="-50" dirty="0"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spc="-5" dirty="0"/>
              <a:t>Merja</a:t>
            </a:r>
            <a:r>
              <a:rPr spc="-75" dirty="0"/>
              <a:t> </a:t>
            </a:r>
            <a:r>
              <a:rPr spc="-5" dirty="0"/>
              <a:t>Marin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8425">
              <a:lnSpc>
                <a:spcPts val="1650"/>
              </a:lnSpc>
            </a:pPr>
            <a:fld id="{81D60167-4931-47E6-BA6A-407CBD079E47}" type="slidenum">
              <a:rPr dirty="0"/>
              <a:t>5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838200" y="1497707"/>
            <a:ext cx="7725130" cy="4087016"/>
          </a:xfrm>
          <a:prstGeom prst="rect">
            <a:avLst/>
          </a:prstGeom>
        </p:spPr>
        <p:txBody>
          <a:bodyPr vert="horz" wrap="square" lIns="0" tIns="8509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670"/>
              </a:spcBef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Calibri"/>
                <a:cs typeface="Calibri"/>
              </a:rPr>
              <a:t>HTML on ollut </a:t>
            </a:r>
            <a:r>
              <a:rPr sz="2400" spc="-10" dirty="0">
                <a:latin typeface="Calibri"/>
                <a:cs typeface="Calibri"/>
              </a:rPr>
              <a:t>web-sivujen </a:t>
            </a:r>
            <a:r>
              <a:rPr sz="2400" b="1" spc="-5" dirty="0">
                <a:latin typeface="Calibri"/>
                <a:cs typeface="Calibri"/>
              </a:rPr>
              <a:t>merkkauskielenä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alusta</a:t>
            </a:r>
            <a:r>
              <a:rPr sz="2400" spc="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alkaen</a:t>
            </a:r>
            <a:endParaRPr sz="2400" dirty="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570"/>
              </a:spcBef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Calibri"/>
                <a:cs typeface="Calibri"/>
              </a:rPr>
              <a:t>Aluksi se suunniteltiin pääasiassa </a:t>
            </a:r>
            <a:r>
              <a:rPr sz="2400" b="1" spc="-10" dirty="0" err="1">
                <a:latin typeface="Calibri"/>
                <a:cs typeface="Calibri"/>
              </a:rPr>
              <a:t>tieteellisten</a:t>
            </a:r>
            <a:r>
              <a:rPr sz="2400" b="1" spc="-60" dirty="0">
                <a:latin typeface="Calibri"/>
                <a:cs typeface="Calibri"/>
              </a:rPr>
              <a:t> </a:t>
            </a:r>
            <a:r>
              <a:rPr sz="2400" b="1" spc="-10" dirty="0" err="1">
                <a:latin typeface="Calibri"/>
                <a:cs typeface="Calibri"/>
              </a:rPr>
              <a:t>dokumenttien</a:t>
            </a:r>
            <a:r>
              <a:rPr lang="fi-FI" sz="2400" dirty="0">
                <a:latin typeface="Calibri"/>
                <a:cs typeface="Calibri"/>
              </a:rPr>
              <a:t> </a:t>
            </a:r>
            <a:r>
              <a:rPr sz="2400" b="1" spc="-10" dirty="0" err="1">
                <a:latin typeface="Calibri"/>
                <a:cs typeface="Calibri"/>
              </a:rPr>
              <a:t>esittämiseen</a:t>
            </a:r>
            <a:endParaRPr sz="2400" dirty="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580"/>
              </a:spcBef>
              <a:buChar char="•"/>
              <a:tabLst>
                <a:tab pos="354965" algn="l"/>
                <a:tab pos="355600" algn="l"/>
              </a:tabLst>
            </a:pPr>
            <a:r>
              <a:rPr sz="2400" spc="-5" dirty="0" err="1">
                <a:latin typeface="Calibri"/>
                <a:cs typeface="Calibri"/>
              </a:rPr>
              <a:t>HTML:n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käyttö </a:t>
            </a:r>
            <a:r>
              <a:rPr sz="2400" spc="-5" dirty="0">
                <a:latin typeface="Calibri"/>
                <a:cs typeface="Calibri"/>
              </a:rPr>
              <a:t>on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laajentunut.</a:t>
            </a:r>
            <a:endParaRPr sz="2400" dirty="0">
              <a:latin typeface="Calibri"/>
              <a:cs typeface="Calibri"/>
            </a:endParaRPr>
          </a:p>
          <a:p>
            <a:pPr marL="756285" lvl="1" indent="-286385">
              <a:lnSpc>
                <a:spcPct val="100000"/>
              </a:lnSpc>
              <a:spcBef>
                <a:spcPts val="575"/>
              </a:spcBef>
              <a:buChar char="–"/>
              <a:tabLst>
                <a:tab pos="756285" algn="l"/>
                <a:tab pos="756920" algn="l"/>
              </a:tabLst>
            </a:pPr>
            <a:r>
              <a:rPr sz="2400" spc="-5" dirty="0">
                <a:latin typeface="Calibri"/>
                <a:cs typeface="Calibri"/>
              </a:rPr>
              <a:t>Esim. </a:t>
            </a:r>
            <a:r>
              <a:rPr sz="2400" spc="-15" dirty="0">
                <a:latin typeface="Calibri"/>
                <a:cs typeface="Calibri"/>
              </a:rPr>
              <a:t>sähköpostissa, varsinkin </a:t>
            </a:r>
            <a:r>
              <a:rPr sz="2400" dirty="0">
                <a:latin typeface="Calibri"/>
                <a:cs typeface="Calibri"/>
              </a:rPr>
              <a:t>markkinoinnissa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ja</a:t>
            </a:r>
            <a:endParaRPr sz="2400" dirty="0">
              <a:latin typeface="Calibri"/>
              <a:cs typeface="Calibri"/>
            </a:endParaRPr>
          </a:p>
          <a:p>
            <a:pPr marL="756285">
              <a:lnSpc>
                <a:spcPct val="100000"/>
              </a:lnSpc>
            </a:pPr>
            <a:r>
              <a:rPr sz="2400" spc="-5" dirty="0">
                <a:latin typeface="Calibri"/>
                <a:cs typeface="Calibri"/>
              </a:rPr>
              <a:t>uutiskirjeissä </a:t>
            </a:r>
            <a:r>
              <a:rPr sz="2400" spc="-20" dirty="0">
                <a:latin typeface="Calibri"/>
                <a:cs typeface="Calibri"/>
              </a:rPr>
              <a:t>käytetään </a:t>
            </a:r>
            <a:r>
              <a:rPr sz="2400" spc="-5" dirty="0">
                <a:latin typeface="Calibri"/>
                <a:cs typeface="Calibri"/>
              </a:rPr>
              <a:t>yleisesti</a:t>
            </a:r>
            <a:r>
              <a:rPr sz="2400" spc="2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HTML-muotoa.</a:t>
            </a:r>
            <a:endParaRPr sz="2400" dirty="0">
              <a:latin typeface="Calibri"/>
              <a:cs typeface="Calibri"/>
            </a:endParaRPr>
          </a:p>
          <a:p>
            <a:pPr marL="756285" marR="180975" lvl="1" indent="-286385">
              <a:lnSpc>
                <a:spcPct val="100000"/>
              </a:lnSpc>
              <a:spcBef>
                <a:spcPts val="580"/>
              </a:spcBef>
              <a:buChar char="–"/>
              <a:tabLst>
                <a:tab pos="756285" algn="l"/>
                <a:tab pos="756920" algn="l"/>
              </a:tabLst>
            </a:pPr>
            <a:r>
              <a:rPr sz="2400" spc="-5" dirty="0">
                <a:latin typeface="Calibri"/>
                <a:cs typeface="Calibri"/>
              </a:rPr>
              <a:t>HTML:ää </a:t>
            </a:r>
            <a:r>
              <a:rPr sz="2400" spc="-10" dirty="0">
                <a:latin typeface="Calibri"/>
                <a:cs typeface="Calibri"/>
              </a:rPr>
              <a:t>voidaan </a:t>
            </a:r>
            <a:r>
              <a:rPr sz="2400" spc="-25" dirty="0">
                <a:latin typeface="Calibri"/>
                <a:cs typeface="Calibri"/>
              </a:rPr>
              <a:t>käyttää </a:t>
            </a:r>
            <a:r>
              <a:rPr sz="2400" spc="-20" dirty="0">
                <a:latin typeface="Calibri"/>
                <a:cs typeface="Calibri"/>
              </a:rPr>
              <a:t>myös </a:t>
            </a:r>
            <a:r>
              <a:rPr sz="2400" spc="-10" dirty="0">
                <a:latin typeface="Calibri"/>
                <a:cs typeface="Calibri"/>
              </a:rPr>
              <a:t>dokumenttimuotona, </a:t>
            </a:r>
            <a:r>
              <a:rPr sz="2400" spc="-15" dirty="0">
                <a:latin typeface="Calibri"/>
                <a:cs typeface="Calibri"/>
              </a:rPr>
              <a:t>josta  </a:t>
            </a:r>
            <a:r>
              <a:rPr sz="2400" spc="-10" dirty="0">
                <a:latin typeface="Calibri"/>
                <a:cs typeface="Calibri"/>
              </a:rPr>
              <a:t>voidaan </a:t>
            </a:r>
            <a:r>
              <a:rPr sz="2400" spc="-15" dirty="0">
                <a:latin typeface="Calibri"/>
                <a:cs typeface="Calibri"/>
              </a:rPr>
              <a:t>tuottaa </a:t>
            </a:r>
            <a:r>
              <a:rPr sz="2400" dirty="0">
                <a:latin typeface="Calibri"/>
                <a:cs typeface="Calibri"/>
              </a:rPr>
              <a:t>esim. </a:t>
            </a:r>
            <a:r>
              <a:rPr sz="2400" spc="-5" dirty="0">
                <a:latin typeface="Calibri"/>
                <a:cs typeface="Calibri"/>
              </a:rPr>
              <a:t>epub-muotoinen </a:t>
            </a:r>
            <a:r>
              <a:rPr sz="2400" dirty="0">
                <a:latin typeface="Calibri"/>
                <a:cs typeface="Calibri"/>
              </a:rPr>
              <a:t>e-kirja </a:t>
            </a:r>
            <a:r>
              <a:rPr sz="2400" spc="-10" dirty="0">
                <a:latin typeface="Calibri"/>
                <a:cs typeface="Calibri"/>
              </a:rPr>
              <a:t>tai </a:t>
            </a:r>
            <a:r>
              <a:rPr sz="2400" spc="-5" dirty="0">
                <a:latin typeface="Calibri"/>
                <a:cs typeface="Calibri"/>
              </a:rPr>
              <a:t>pdf-  muotoinen paino-originaali </a:t>
            </a:r>
            <a:r>
              <a:rPr sz="2400" spc="-10" dirty="0">
                <a:latin typeface="Calibri"/>
                <a:cs typeface="Calibri"/>
              </a:rPr>
              <a:t>sopivalla</a:t>
            </a:r>
            <a:r>
              <a:rPr sz="2400" spc="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muunto-ohjelmalla.</a:t>
            </a:r>
            <a:endParaRPr sz="2400" dirty="0">
              <a:latin typeface="Calibri"/>
              <a:cs typeface="Calibri"/>
            </a:endParaRPr>
          </a:p>
        </p:txBody>
      </p:sp>
      <p:pic>
        <p:nvPicPr>
          <p:cNvPr id="9" name="Kuva 8" descr="Kuva, joka sisältää kohteen merkki, liikenne, katu&#10;&#10;Kuvaus luotu automaattisesti">
            <a:extLst>
              <a:ext uri="{FF2B5EF4-FFF2-40B4-BE49-F238E27FC236}">
                <a16:creationId xmlns:a16="http://schemas.microsoft.com/office/drawing/2014/main" id="{6B58BA3E-735A-470D-BFF7-E7B7A2EDEE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52400" y="5215391"/>
            <a:ext cx="1352550" cy="135255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8">
            <a:extLst>
              <a:ext uri="{FF2B5EF4-FFF2-40B4-BE49-F238E27FC236}">
                <a16:creationId xmlns:a16="http://schemas.microsoft.com/office/drawing/2014/main" id="{F7422F06-6017-4361-8872-E0E2CEB20B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8614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82601" y="643467"/>
            <a:ext cx="2561709" cy="55710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12700"/>
            <a:r>
              <a:rPr lang="en-US" sz="5000" kern="1200" cap="all" spc="100" baseline="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Main-</a:t>
            </a:r>
            <a:r>
              <a:rPr lang="en-US" sz="5000" kern="1200" cap="all" spc="100" baseline="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elementti</a:t>
            </a:r>
            <a:endParaRPr lang="en-US" sz="5000" kern="1200" cap="all" spc="100" baseline="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graphicFrame>
        <p:nvGraphicFramePr>
          <p:cNvPr id="8" name="object 3">
            <a:extLst>
              <a:ext uri="{FF2B5EF4-FFF2-40B4-BE49-F238E27FC236}">
                <a16:creationId xmlns:a16="http://schemas.microsoft.com/office/drawing/2014/main" id="{07031155-4328-4692-9E05-DE9E111ECBD4}"/>
              </a:ext>
            </a:extLst>
          </p:cNvPr>
          <p:cNvGraphicFramePr/>
          <p:nvPr/>
        </p:nvGraphicFramePr>
        <p:xfrm>
          <a:off x="4202906" y="954088"/>
          <a:ext cx="4231481" cy="4921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2753267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5105400" y="1345453"/>
            <a:ext cx="3276600" cy="4537780"/>
          </a:xfrm>
          <a:prstGeom prst="rect">
            <a:avLst/>
          </a:prstGeom>
          <a:solidFill>
            <a:srgbClr val="FFCCCC"/>
          </a:solidFill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wrap="square" lIns="0" tIns="31114" rIns="0" bIns="0" rtlCol="0">
            <a:spAutoFit/>
          </a:bodyPr>
          <a:lstStyle/>
          <a:p>
            <a:pPr marL="546100" indent="-457200">
              <a:lnSpc>
                <a:spcPct val="100000"/>
              </a:lnSpc>
              <a:spcBef>
                <a:spcPts val="244"/>
              </a:spcBef>
              <a:buFont typeface="Arial" panose="020B0604020202020204" pitchFamily="34" charset="0"/>
              <a:buChar char="•"/>
              <a:tabLst>
                <a:tab pos="431800" algn="l"/>
                <a:tab pos="432434" algn="l"/>
              </a:tabLst>
            </a:pPr>
            <a:r>
              <a:rPr sz="2800" spc="-5" dirty="0">
                <a:latin typeface="Arial"/>
                <a:cs typeface="Arial"/>
              </a:rPr>
              <a:t>Juurielementtejä</a:t>
            </a:r>
            <a:endParaRPr sz="2800" dirty="0">
              <a:latin typeface="Arial"/>
              <a:cs typeface="Arial"/>
            </a:endParaRPr>
          </a:p>
          <a:p>
            <a:pPr marL="431800">
              <a:lnSpc>
                <a:spcPct val="100000"/>
              </a:lnSpc>
            </a:pPr>
            <a:r>
              <a:rPr sz="2800" dirty="0">
                <a:latin typeface="Arial"/>
                <a:cs typeface="Arial"/>
              </a:rPr>
              <a:t>ovat</a:t>
            </a:r>
            <a:r>
              <a:rPr sz="2800" spc="-7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seuraavat:</a:t>
            </a:r>
            <a:endParaRPr sz="2800" dirty="0">
              <a:latin typeface="Arial"/>
              <a:cs typeface="Arial"/>
            </a:endParaRPr>
          </a:p>
          <a:p>
            <a:pPr marL="832485" lvl="1" indent="-286385">
              <a:lnSpc>
                <a:spcPct val="100000"/>
              </a:lnSpc>
              <a:spcBef>
                <a:spcPts val="690"/>
              </a:spcBef>
              <a:buChar char="–"/>
              <a:tabLst>
                <a:tab pos="833119" algn="l"/>
              </a:tabLst>
            </a:pPr>
            <a:r>
              <a:rPr sz="2800" spc="-5" dirty="0">
                <a:latin typeface="Consolas" panose="020B0609020204030204" pitchFamily="49" charset="0"/>
                <a:cs typeface="Arial"/>
              </a:rPr>
              <a:t>Html</a:t>
            </a:r>
            <a:endParaRPr sz="2800" dirty="0">
              <a:latin typeface="Consolas" panose="020B0609020204030204" pitchFamily="49" charset="0"/>
              <a:cs typeface="Arial"/>
            </a:endParaRPr>
          </a:p>
          <a:p>
            <a:pPr marL="832485" lvl="1" indent="-286385">
              <a:lnSpc>
                <a:spcPct val="100000"/>
              </a:lnSpc>
              <a:spcBef>
                <a:spcPts val="670"/>
              </a:spcBef>
              <a:buChar char="–"/>
              <a:tabLst>
                <a:tab pos="833119" algn="l"/>
              </a:tabLst>
            </a:pPr>
            <a:r>
              <a:rPr sz="2800" spc="-5" dirty="0">
                <a:latin typeface="Consolas" panose="020B0609020204030204" pitchFamily="49" charset="0"/>
                <a:cs typeface="Arial"/>
              </a:rPr>
              <a:t>Head</a:t>
            </a:r>
            <a:endParaRPr sz="2800" dirty="0">
              <a:latin typeface="Consolas" panose="020B0609020204030204" pitchFamily="49" charset="0"/>
              <a:cs typeface="Arial"/>
            </a:endParaRPr>
          </a:p>
          <a:p>
            <a:pPr marL="832485" lvl="1" indent="-286385">
              <a:lnSpc>
                <a:spcPct val="100000"/>
              </a:lnSpc>
              <a:spcBef>
                <a:spcPts val="670"/>
              </a:spcBef>
              <a:buChar char="–"/>
              <a:tabLst>
                <a:tab pos="833119" algn="l"/>
              </a:tabLst>
            </a:pPr>
            <a:r>
              <a:rPr sz="2800" spc="-25" dirty="0">
                <a:latin typeface="Consolas" panose="020B0609020204030204" pitchFamily="49" charset="0"/>
                <a:cs typeface="Arial"/>
              </a:rPr>
              <a:t>Title</a:t>
            </a:r>
            <a:endParaRPr sz="2800" dirty="0">
              <a:latin typeface="Consolas" panose="020B0609020204030204" pitchFamily="49" charset="0"/>
              <a:cs typeface="Arial"/>
            </a:endParaRPr>
          </a:p>
          <a:p>
            <a:pPr marL="832485" lvl="1" indent="-286385">
              <a:lnSpc>
                <a:spcPct val="100000"/>
              </a:lnSpc>
              <a:spcBef>
                <a:spcPts val="670"/>
              </a:spcBef>
              <a:buChar char="–"/>
              <a:tabLst>
                <a:tab pos="833119" algn="l"/>
              </a:tabLst>
            </a:pPr>
            <a:r>
              <a:rPr sz="2800" spc="-5" dirty="0">
                <a:latin typeface="Consolas" panose="020B0609020204030204" pitchFamily="49" charset="0"/>
                <a:cs typeface="Arial"/>
              </a:rPr>
              <a:t>Base</a:t>
            </a:r>
            <a:endParaRPr sz="2800" dirty="0">
              <a:latin typeface="Consolas" panose="020B0609020204030204" pitchFamily="49" charset="0"/>
              <a:cs typeface="Arial"/>
            </a:endParaRPr>
          </a:p>
          <a:p>
            <a:pPr marL="832485" lvl="1" indent="-286385">
              <a:lnSpc>
                <a:spcPct val="100000"/>
              </a:lnSpc>
              <a:spcBef>
                <a:spcPts val="670"/>
              </a:spcBef>
              <a:buChar char="–"/>
              <a:tabLst>
                <a:tab pos="833119" algn="l"/>
              </a:tabLst>
            </a:pPr>
            <a:r>
              <a:rPr sz="2800" spc="-5" dirty="0">
                <a:latin typeface="Consolas" panose="020B0609020204030204" pitchFamily="49" charset="0"/>
                <a:cs typeface="Arial"/>
              </a:rPr>
              <a:t>Link</a:t>
            </a:r>
            <a:endParaRPr sz="2800" dirty="0">
              <a:latin typeface="Consolas" panose="020B0609020204030204" pitchFamily="49" charset="0"/>
              <a:cs typeface="Arial"/>
            </a:endParaRPr>
          </a:p>
          <a:p>
            <a:pPr marL="832485" lvl="1" indent="-286385">
              <a:lnSpc>
                <a:spcPct val="100000"/>
              </a:lnSpc>
              <a:spcBef>
                <a:spcPts val="670"/>
              </a:spcBef>
              <a:buChar char="–"/>
              <a:tabLst>
                <a:tab pos="833119" algn="l"/>
              </a:tabLst>
            </a:pPr>
            <a:r>
              <a:rPr sz="2800" spc="-5" dirty="0">
                <a:latin typeface="Consolas" panose="020B0609020204030204" pitchFamily="49" charset="0"/>
                <a:cs typeface="Arial"/>
              </a:rPr>
              <a:t>Meta</a:t>
            </a:r>
            <a:endParaRPr sz="2800" dirty="0">
              <a:latin typeface="Consolas" panose="020B0609020204030204" pitchFamily="49" charset="0"/>
              <a:cs typeface="Arial"/>
            </a:endParaRPr>
          </a:p>
          <a:p>
            <a:pPr marL="832485" lvl="1" indent="-286385">
              <a:lnSpc>
                <a:spcPct val="100000"/>
              </a:lnSpc>
              <a:spcBef>
                <a:spcPts val="670"/>
              </a:spcBef>
              <a:buChar char="–"/>
              <a:tabLst>
                <a:tab pos="833119" algn="l"/>
              </a:tabLst>
            </a:pPr>
            <a:r>
              <a:rPr sz="2800" spc="-5" dirty="0">
                <a:latin typeface="Consolas" panose="020B0609020204030204" pitchFamily="49" charset="0"/>
                <a:cs typeface="Arial"/>
              </a:rPr>
              <a:t>Style</a:t>
            </a:r>
            <a:endParaRPr sz="2800" dirty="0">
              <a:latin typeface="Consolas" panose="020B0609020204030204" pitchFamily="49" charset="0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871596" y="252074"/>
            <a:ext cx="4748403" cy="50590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5" dirty="0">
                <a:solidFill>
                  <a:schemeClr val="tx1"/>
                </a:solidFill>
                <a:latin typeface="Arial"/>
                <a:cs typeface="Arial"/>
              </a:rPr>
              <a:t>Juurielementit</a:t>
            </a:r>
            <a:endParaRPr sz="320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spc="-5" dirty="0"/>
              <a:t>Merja</a:t>
            </a:r>
            <a:r>
              <a:rPr spc="-75" dirty="0"/>
              <a:t> </a:t>
            </a:r>
            <a:r>
              <a:rPr spc="-5" dirty="0"/>
              <a:t>Marin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8425">
              <a:lnSpc>
                <a:spcPts val="1650"/>
              </a:lnSpc>
            </a:pPr>
            <a:fld id="{81D60167-4931-47E6-BA6A-407CBD079E47}" type="slidenum">
              <a:rPr dirty="0"/>
              <a:t>51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330200" y="1400683"/>
            <a:ext cx="3860800" cy="128240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spc="-30" dirty="0">
                <a:latin typeface="Calibri"/>
                <a:cs typeface="Calibri"/>
              </a:rPr>
              <a:t>Tarkoittaa </a:t>
            </a:r>
            <a:r>
              <a:rPr sz="2400" spc="-5" dirty="0">
                <a:latin typeface="Calibri"/>
                <a:cs typeface="Calibri"/>
              </a:rPr>
              <a:t>merkkauskielen  elementtiä, </a:t>
            </a:r>
            <a:r>
              <a:rPr sz="2400" spc="-10" dirty="0">
                <a:latin typeface="Calibri"/>
                <a:cs typeface="Calibri"/>
              </a:rPr>
              <a:t>joka </a:t>
            </a:r>
            <a:r>
              <a:rPr sz="2400" b="1" spc="-10" dirty="0">
                <a:latin typeface="Calibri"/>
                <a:cs typeface="Calibri"/>
              </a:rPr>
              <a:t>esittää</a:t>
            </a:r>
            <a:r>
              <a:rPr sz="2400" b="1" spc="-20" dirty="0">
                <a:latin typeface="Calibri"/>
                <a:cs typeface="Calibri"/>
              </a:rPr>
              <a:t> </a:t>
            </a:r>
            <a:r>
              <a:rPr sz="2400" b="1" spc="-35" dirty="0">
                <a:latin typeface="Calibri"/>
                <a:cs typeface="Calibri"/>
              </a:rPr>
              <a:t>koko</a:t>
            </a:r>
            <a:endParaRPr sz="2400" b="1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lang="fi-FI" sz="3200" b="1" baseline="37500" dirty="0">
                <a:latin typeface="Calibri"/>
                <a:cs typeface="Calibri"/>
              </a:rPr>
              <a:t>dokumenttia.</a:t>
            </a:r>
            <a:endParaRPr sz="3200" b="1" dirty="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30200" y="2858847"/>
            <a:ext cx="3561079" cy="267573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2400" dirty="0">
                <a:latin typeface="Calibri"/>
                <a:cs typeface="Calibri"/>
              </a:rPr>
              <a:t>Se on </a:t>
            </a:r>
            <a:r>
              <a:rPr sz="2400" b="1" spc="-5" dirty="0">
                <a:latin typeface="Calibri"/>
                <a:cs typeface="Calibri"/>
              </a:rPr>
              <a:t>dokumenttipuun  </a:t>
            </a:r>
            <a:r>
              <a:rPr sz="2400" b="1" spc="-10" dirty="0">
                <a:latin typeface="Calibri"/>
                <a:cs typeface="Calibri"/>
              </a:rPr>
              <a:t>lähtösolmu</a:t>
            </a:r>
            <a:r>
              <a:rPr sz="2400" spc="-10" dirty="0">
                <a:latin typeface="Calibri"/>
                <a:cs typeface="Calibri"/>
              </a:rPr>
              <a:t>, jonka jälkeläisiä kaikki  </a:t>
            </a:r>
            <a:r>
              <a:rPr sz="2400" dirty="0">
                <a:latin typeface="Calibri"/>
                <a:cs typeface="Calibri"/>
              </a:rPr>
              <a:t>muut </a:t>
            </a:r>
            <a:r>
              <a:rPr sz="2400" spc="-5" dirty="0">
                <a:latin typeface="Calibri"/>
                <a:cs typeface="Calibri"/>
              </a:rPr>
              <a:t>solmut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spc="-15" dirty="0" err="1">
                <a:latin typeface="Calibri"/>
                <a:cs typeface="Calibri"/>
              </a:rPr>
              <a:t>ovat</a:t>
            </a:r>
            <a:r>
              <a:rPr sz="2400" spc="-15" dirty="0">
                <a:latin typeface="Calibri"/>
                <a:cs typeface="Calibri"/>
              </a:rPr>
              <a:t>.</a:t>
            </a:r>
            <a:endParaRPr lang="fi-FI" sz="2400" spc="-15" dirty="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  <a:spcBef>
                <a:spcPts val="105"/>
              </a:spcBef>
            </a:pPr>
            <a:endParaRPr sz="2400" dirty="0">
              <a:latin typeface="Calibri"/>
              <a:cs typeface="Calibri"/>
            </a:endParaRPr>
          </a:p>
          <a:p>
            <a:pPr marL="12700" marR="352425">
              <a:lnSpc>
                <a:spcPct val="100000"/>
              </a:lnSpc>
              <a:spcBef>
                <a:spcPts val="475"/>
              </a:spcBef>
            </a:pPr>
            <a:r>
              <a:rPr sz="2400" spc="-5" dirty="0">
                <a:latin typeface="Calibri"/>
                <a:cs typeface="Calibri"/>
              </a:rPr>
              <a:t>HTML-sivulla juurielementti on  </a:t>
            </a:r>
            <a:r>
              <a:rPr sz="2400" dirty="0">
                <a:latin typeface="Calibri"/>
                <a:cs typeface="Calibri"/>
              </a:rPr>
              <a:t>aina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html-elementti.</a:t>
            </a:r>
            <a:endParaRPr sz="2400" dirty="0">
              <a:latin typeface="Calibri"/>
              <a:cs typeface="Calibri"/>
            </a:endParaRPr>
          </a:p>
        </p:txBody>
      </p:sp>
      <p:pic>
        <p:nvPicPr>
          <p:cNvPr id="9" name="Kuva 8" descr="Kuva, joka sisältää kohteen ulko, maa, kasvi, puu&#10;&#10;Kuvaus luotu automaattisesti">
            <a:extLst>
              <a:ext uri="{FF2B5EF4-FFF2-40B4-BE49-F238E27FC236}">
                <a16:creationId xmlns:a16="http://schemas.microsoft.com/office/drawing/2014/main" id="{E7A4E7FE-42A2-41C9-8393-F0A87D07A63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04800" y="76199"/>
            <a:ext cx="1531628" cy="1148721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43000" y="907211"/>
            <a:ext cx="50812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HTML-sivun </a:t>
            </a:r>
            <a:r>
              <a:rPr spc="-10" dirty="0"/>
              <a:t>html</a:t>
            </a:r>
            <a:r>
              <a:rPr spc="-85" dirty="0"/>
              <a:t> </a:t>
            </a:r>
            <a:r>
              <a:rPr spc="-15" dirty="0"/>
              <a:t>elementti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spc="-5" dirty="0"/>
              <a:t>Merja</a:t>
            </a:r>
            <a:r>
              <a:rPr spc="-75" dirty="0"/>
              <a:t> </a:t>
            </a:r>
            <a:r>
              <a:rPr spc="-5" dirty="0"/>
              <a:t>Marin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8425">
              <a:lnSpc>
                <a:spcPts val="1650"/>
              </a:lnSpc>
            </a:pPr>
            <a:fld id="{81D60167-4931-47E6-BA6A-407CBD079E47}" type="slidenum">
              <a:rPr dirty="0"/>
              <a:t>52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1447800" y="2133600"/>
            <a:ext cx="7162800" cy="2745623"/>
          </a:xfrm>
          <a:prstGeom prst="rect">
            <a:avLst/>
          </a:prstGeom>
        </p:spPr>
        <p:txBody>
          <a:bodyPr vert="horz" wrap="square" lIns="0" tIns="4953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390"/>
              </a:spcBef>
              <a:buFont typeface="Calibri"/>
              <a:buChar char="•"/>
              <a:tabLst>
                <a:tab pos="354965" algn="l"/>
                <a:tab pos="355600" algn="l"/>
              </a:tabLst>
            </a:pPr>
            <a:r>
              <a:rPr sz="2800" b="1" spc="-5" dirty="0">
                <a:latin typeface="Calibri" panose="020F0502020204030204" pitchFamily="34" charset="0"/>
                <a:cs typeface="Calibri" panose="020F0502020204030204" pitchFamily="34" charset="0"/>
              </a:rPr>
              <a:t>Merkitys: </a:t>
            </a:r>
            <a:r>
              <a:rPr sz="2800" spc="-50" dirty="0">
                <a:latin typeface="Calibri" panose="020F0502020204030204" pitchFamily="34" charset="0"/>
                <a:cs typeface="Calibri" panose="020F0502020204030204" pitchFamily="34" charset="0"/>
              </a:rPr>
              <a:t>koko </a:t>
            </a:r>
            <a:r>
              <a:rPr sz="2800" spc="-5" dirty="0">
                <a:latin typeface="Calibri" panose="020F0502020204030204" pitchFamily="34" charset="0"/>
                <a:cs typeface="Calibri" panose="020F0502020204030204" pitchFamily="34" charset="0"/>
              </a:rPr>
              <a:t>sivun</a:t>
            </a:r>
            <a:r>
              <a:rPr sz="2800" spc="-3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2800" spc="-5" dirty="0">
                <a:latin typeface="Calibri" panose="020F0502020204030204" pitchFamily="34" charset="0"/>
                <a:cs typeface="Calibri" panose="020F0502020204030204" pitchFamily="34" charset="0"/>
              </a:rPr>
              <a:t>elementtinä</a:t>
            </a:r>
            <a:endParaRPr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55600" marR="21590" indent="-342900">
              <a:lnSpc>
                <a:spcPts val="2590"/>
              </a:lnSpc>
              <a:spcBef>
                <a:spcPts val="615"/>
              </a:spcBef>
              <a:buChar char="•"/>
              <a:tabLst>
                <a:tab pos="354965" algn="l"/>
                <a:tab pos="355600" algn="l"/>
              </a:tabLst>
            </a:pPr>
            <a:r>
              <a:rPr sz="2800" spc="-40" dirty="0">
                <a:latin typeface="Calibri" panose="020F0502020204030204" pitchFamily="34" charset="0"/>
                <a:cs typeface="Calibri" panose="020F0502020204030204" pitchFamily="34" charset="0"/>
              </a:rPr>
              <a:t>Koko </a:t>
            </a:r>
            <a:r>
              <a:rPr sz="2800" spc="-5" dirty="0">
                <a:latin typeface="Calibri" panose="020F0502020204030204" pitchFamily="34" charset="0"/>
                <a:cs typeface="Calibri" panose="020F0502020204030204" pitchFamily="34" charset="0"/>
              </a:rPr>
              <a:t>sivun </a:t>
            </a:r>
            <a:r>
              <a:rPr sz="2800" dirty="0">
                <a:latin typeface="Calibri" panose="020F0502020204030204" pitchFamily="34" charset="0"/>
                <a:cs typeface="Calibri" panose="020F0502020204030204" pitchFamily="34" charset="0"/>
              </a:rPr>
              <a:t>kieli </a:t>
            </a:r>
            <a:r>
              <a:rPr sz="2800" spc="-10" dirty="0">
                <a:latin typeface="Calibri" panose="020F0502020204030204" pitchFamily="34" charset="0"/>
                <a:cs typeface="Calibri" panose="020F0502020204030204" pitchFamily="34" charset="0"/>
              </a:rPr>
              <a:t>ilmoitetaan tarvittaessa </a:t>
            </a:r>
            <a:r>
              <a:rPr sz="2800" spc="-5" dirty="0">
                <a:latin typeface="Calibri" panose="020F0502020204030204" pitchFamily="34" charset="0"/>
                <a:cs typeface="Calibri" panose="020F0502020204030204" pitchFamily="34" charset="0"/>
              </a:rPr>
              <a:t>lang-  määritteellä ja </a:t>
            </a:r>
            <a:r>
              <a:rPr sz="2800" spc="-20" dirty="0">
                <a:latin typeface="Calibri" panose="020F0502020204030204" pitchFamily="34" charset="0"/>
                <a:cs typeface="Calibri" panose="020F0502020204030204" pitchFamily="34" charset="0"/>
              </a:rPr>
              <a:t>tätä </a:t>
            </a:r>
            <a:r>
              <a:rPr sz="2800" spc="-10" dirty="0">
                <a:latin typeface="Calibri" panose="020F0502020204030204" pitchFamily="34" charset="0"/>
                <a:cs typeface="Calibri" panose="020F0502020204030204" pitchFamily="34" charset="0"/>
              </a:rPr>
              <a:t>varten </a:t>
            </a:r>
            <a:r>
              <a:rPr sz="2800" spc="-20" dirty="0">
                <a:latin typeface="Calibri" panose="020F0502020204030204" pitchFamily="34" charset="0"/>
                <a:cs typeface="Calibri" panose="020F0502020204030204" pitchFamily="34" charset="0"/>
              </a:rPr>
              <a:t>käytetään </a:t>
            </a:r>
            <a:r>
              <a:rPr sz="2800" spc="-10" dirty="0">
                <a:latin typeface="Calibri" panose="020F0502020204030204" pitchFamily="34" charset="0"/>
                <a:cs typeface="Calibri" panose="020F0502020204030204" pitchFamily="34" charset="0"/>
              </a:rPr>
              <a:t>alkutagia </a:t>
            </a:r>
            <a:r>
              <a:rPr sz="2800" spc="-5" dirty="0">
                <a:latin typeface="Calibri" panose="020F0502020204030204" pitchFamily="34" charset="0"/>
                <a:cs typeface="Calibri" panose="020F0502020204030204" pitchFamily="34" charset="0"/>
              </a:rPr>
              <a:t>sivun  </a:t>
            </a:r>
            <a:r>
              <a:rPr sz="2800" spc="-5" dirty="0" err="1">
                <a:latin typeface="Calibri" panose="020F0502020204030204" pitchFamily="34" charset="0"/>
                <a:cs typeface="Calibri" panose="020F0502020204030204" pitchFamily="34" charset="0"/>
              </a:rPr>
              <a:t>alussa</a:t>
            </a:r>
            <a:r>
              <a:rPr sz="2800" spc="-5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fi-FI" sz="2800" spc="-5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2700" marR="21590">
              <a:lnSpc>
                <a:spcPts val="2590"/>
              </a:lnSpc>
              <a:spcBef>
                <a:spcPts val="615"/>
              </a:spcBef>
              <a:tabLst>
                <a:tab pos="354965" algn="l"/>
                <a:tab pos="355600" algn="l"/>
              </a:tabLst>
            </a:pPr>
            <a:endParaRPr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55600" indent="-342900">
              <a:lnSpc>
                <a:spcPct val="100000"/>
              </a:lnSpc>
              <a:spcBef>
                <a:spcPts val="250"/>
              </a:spcBef>
              <a:buFont typeface="Calibri"/>
              <a:buChar char="•"/>
              <a:tabLst>
                <a:tab pos="354965" algn="l"/>
                <a:tab pos="355600" algn="l"/>
              </a:tabLst>
            </a:pPr>
            <a:r>
              <a:rPr sz="2800" b="1" dirty="0">
                <a:latin typeface="Calibri" panose="020F0502020204030204" pitchFamily="34" charset="0"/>
                <a:cs typeface="Calibri" panose="020F0502020204030204" pitchFamily="34" charset="0"/>
              </a:rPr>
              <a:t>Esim: </a:t>
            </a:r>
            <a:br>
              <a:rPr lang="fi-FI" sz="2800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sz="2000" spc="-5" dirty="0">
                <a:latin typeface="Consolas" panose="020B0609020204030204" pitchFamily="49" charset="0"/>
                <a:cs typeface="Calibri" panose="020F0502020204030204" pitchFamily="34" charset="0"/>
              </a:rPr>
              <a:t>&lt;html</a:t>
            </a:r>
            <a:r>
              <a:rPr sz="2000" spc="50" dirty="0">
                <a:latin typeface="Consolas" panose="020B0609020204030204" pitchFamily="49" charset="0"/>
                <a:cs typeface="Calibri" panose="020F0502020204030204" pitchFamily="34" charset="0"/>
              </a:rPr>
              <a:t> </a:t>
            </a:r>
            <a:r>
              <a:rPr sz="2000" spc="-5" dirty="0">
                <a:latin typeface="Consolas" panose="020B0609020204030204" pitchFamily="49" charset="0"/>
                <a:cs typeface="Calibri" panose="020F0502020204030204" pitchFamily="34" charset="0"/>
              </a:rPr>
              <a:t>lang=fi&gt;&lt;title&gt;Hei&lt;/title&gt;Hello!&lt;/html&gt;</a:t>
            </a:r>
            <a:endParaRPr sz="2800" dirty="0">
              <a:latin typeface="Consolas" panose="020B0609020204030204" pitchFamily="49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94507" y="300609"/>
            <a:ext cx="294957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Sivun</a:t>
            </a:r>
            <a:r>
              <a:rPr spc="-80" dirty="0"/>
              <a:t> </a:t>
            </a:r>
            <a:r>
              <a:rPr spc="-25" dirty="0"/>
              <a:t>metatieto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spc="-5" dirty="0"/>
              <a:t>Merja</a:t>
            </a:r>
            <a:r>
              <a:rPr spc="-75" dirty="0"/>
              <a:t> </a:t>
            </a:r>
            <a:r>
              <a:rPr spc="-5" dirty="0"/>
              <a:t>Marin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8425">
              <a:lnSpc>
                <a:spcPts val="1650"/>
              </a:lnSpc>
            </a:pPr>
            <a:fld id="{81D60167-4931-47E6-BA6A-407CBD079E47}" type="slidenum">
              <a:rPr dirty="0"/>
              <a:t>53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685800" y="1114501"/>
            <a:ext cx="7772400" cy="469615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Calibri"/>
                <a:cs typeface="Calibri"/>
              </a:rPr>
              <a:t>Elementit, </a:t>
            </a:r>
            <a:r>
              <a:rPr sz="2400" spc="-15" dirty="0">
                <a:latin typeface="Calibri"/>
                <a:cs typeface="Calibri"/>
              </a:rPr>
              <a:t>jotka </a:t>
            </a:r>
            <a:r>
              <a:rPr sz="2400" spc="-20" dirty="0">
                <a:latin typeface="Calibri"/>
                <a:cs typeface="Calibri"/>
              </a:rPr>
              <a:t>esittävät </a:t>
            </a:r>
            <a:r>
              <a:rPr sz="2400" spc="-50" dirty="0">
                <a:latin typeface="Calibri"/>
                <a:cs typeface="Calibri"/>
              </a:rPr>
              <a:t>koko </a:t>
            </a:r>
            <a:r>
              <a:rPr sz="2400" spc="-5" dirty="0">
                <a:latin typeface="Calibri"/>
                <a:cs typeface="Calibri"/>
              </a:rPr>
              <a:t>sivua </a:t>
            </a:r>
            <a:r>
              <a:rPr sz="2400" spc="-25" dirty="0">
                <a:latin typeface="Calibri"/>
                <a:cs typeface="Calibri"/>
              </a:rPr>
              <a:t>koskevia </a:t>
            </a:r>
            <a:r>
              <a:rPr sz="2400" b="1" spc="-15" dirty="0">
                <a:latin typeface="Calibri"/>
                <a:cs typeface="Calibri"/>
              </a:rPr>
              <a:t>metatietoja</a:t>
            </a:r>
            <a:r>
              <a:rPr sz="2400" b="1" spc="100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eli</a:t>
            </a:r>
            <a:endParaRPr sz="2400" dirty="0">
              <a:latin typeface="Calibri"/>
              <a:cs typeface="Calibri"/>
            </a:endParaRPr>
          </a:p>
          <a:p>
            <a:pPr marL="355600">
              <a:lnSpc>
                <a:spcPct val="100000"/>
              </a:lnSpc>
            </a:pPr>
            <a:r>
              <a:rPr sz="2400" b="1" spc="-10" dirty="0">
                <a:solidFill>
                  <a:srgbClr val="0070C0"/>
                </a:solidFill>
                <a:latin typeface="Calibri"/>
                <a:cs typeface="Calibri"/>
              </a:rPr>
              <a:t>tietoja</a:t>
            </a:r>
            <a:r>
              <a:rPr sz="2400" b="1" spc="-45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rgbClr val="0070C0"/>
                </a:solidFill>
                <a:latin typeface="Calibri"/>
                <a:cs typeface="Calibri"/>
              </a:rPr>
              <a:t>tiedosta</a:t>
            </a:r>
            <a:r>
              <a:rPr sz="2400" spc="-10" dirty="0">
                <a:latin typeface="Calibri"/>
                <a:cs typeface="Calibri"/>
              </a:rPr>
              <a:t>.</a:t>
            </a:r>
            <a:endParaRPr sz="2400" dirty="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575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spc="-35" dirty="0">
                <a:latin typeface="Calibri"/>
                <a:cs typeface="Calibri"/>
              </a:rPr>
              <a:t>Tarkoitettu </a:t>
            </a:r>
            <a:r>
              <a:rPr sz="2400" spc="-15" dirty="0">
                <a:latin typeface="Calibri"/>
                <a:cs typeface="Calibri"/>
              </a:rPr>
              <a:t>osittain </a:t>
            </a:r>
            <a:r>
              <a:rPr sz="2400" b="1" spc="-10" dirty="0">
                <a:latin typeface="Calibri"/>
                <a:cs typeface="Calibri"/>
              </a:rPr>
              <a:t>selainten </a:t>
            </a:r>
            <a:r>
              <a:rPr sz="2400" spc="-5" dirty="0">
                <a:latin typeface="Calibri"/>
                <a:cs typeface="Calibri"/>
              </a:rPr>
              <a:t>ja </a:t>
            </a:r>
            <a:r>
              <a:rPr sz="2400" spc="-15" dirty="0">
                <a:latin typeface="Calibri"/>
                <a:cs typeface="Calibri"/>
              </a:rPr>
              <a:t>osittain</a:t>
            </a:r>
            <a:r>
              <a:rPr sz="2400" spc="60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hakukoneiden</a:t>
            </a:r>
            <a:endParaRPr sz="2400" dirty="0">
              <a:latin typeface="Calibri"/>
              <a:cs typeface="Calibri"/>
            </a:endParaRPr>
          </a:p>
          <a:p>
            <a:pPr marL="355600">
              <a:lnSpc>
                <a:spcPct val="100000"/>
              </a:lnSpc>
            </a:pPr>
            <a:r>
              <a:rPr sz="2400" b="1" spc="-15" dirty="0">
                <a:latin typeface="Calibri"/>
                <a:cs typeface="Calibri"/>
              </a:rPr>
              <a:t>käsiteltäviksi</a:t>
            </a:r>
            <a:endParaRPr sz="2400" b="1" dirty="0">
              <a:latin typeface="Calibri"/>
              <a:cs typeface="Calibri"/>
            </a:endParaRPr>
          </a:p>
          <a:p>
            <a:pPr marL="355600" marR="5080" indent="-342900">
              <a:lnSpc>
                <a:spcPct val="100000"/>
              </a:lnSpc>
              <a:spcBef>
                <a:spcPts val="580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dirty="0">
                <a:latin typeface="Calibri"/>
                <a:cs typeface="Calibri"/>
              </a:rPr>
              <a:t>Nämä </a:t>
            </a:r>
            <a:r>
              <a:rPr sz="2400" spc="-5" dirty="0">
                <a:latin typeface="Calibri"/>
                <a:cs typeface="Calibri"/>
              </a:rPr>
              <a:t>elementit </a:t>
            </a:r>
            <a:r>
              <a:rPr sz="2400" spc="-15" dirty="0">
                <a:latin typeface="Calibri"/>
                <a:cs typeface="Calibri"/>
              </a:rPr>
              <a:t>eivät </a:t>
            </a:r>
            <a:r>
              <a:rPr sz="2400" spc="-10" dirty="0">
                <a:latin typeface="Calibri"/>
                <a:cs typeface="Calibri"/>
              </a:rPr>
              <a:t>tuota mitään näkyvää sisältöä </a:t>
            </a:r>
            <a:r>
              <a:rPr sz="2400" spc="-5" dirty="0">
                <a:latin typeface="Calibri"/>
                <a:cs typeface="Calibri"/>
              </a:rPr>
              <a:t>sivulle. </a:t>
            </a:r>
            <a:r>
              <a:rPr sz="2400" b="1" dirty="0">
                <a:latin typeface="Calibri"/>
                <a:cs typeface="Calibri"/>
              </a:rPr>
              <a:t>Ne  </a:t>
            </a:r>
            <a:r>
              <a:rPr sz="2400" b="1" spc="-15" dirty="0">
                <a:latin typeface="Calibri"/>
                <a:cs typeface="Calibri"/>
              </a:rPr>
              <a:t>voivat </a:t>
            </a:r>
            <a:r>
              <a:rPr sz="2400" b="1" spc="-10" dirty="0">
                <a:latin typeface="Calibri"/>
                <a:cs typeface="Calibri"/>
              </a:rPr>
              <a:t>ohjata </a:t>
            </a:r>
            <a:r>
              <a:rPr sz="2400" b="1" spc="-5" dirty="0">
                <a:latin typeface="Calibri"/>
                <a:cs typeface="Calibri"/>
              </a:rPr>
              <a:t>tapaa, jolla </a:t>
            </a:r>
            <a:r>
              <a:rPr sz="2400" b="1" dirty="0">
                <a:latin typeface="Calibri"/>
                <a:cs typeface="Calibri"/>
              </a:rPr>
              <a:t>selain </a:t>
            </a:r>
            <a:r>
              <a:rPr sz="2400" b="1" spc="-15" dirty="0">
                <a:latin typeface="Calibri"/>
                <a:cs typeface="Calibri"/>
              </a:rPr>
              <a:t>esittää</a:t>
            </a:r>
            <a:r>
              <a:rPr sz="2400" b="1" spc="-2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sisällön.</a:t>
            </a:r>
            <a:endParaRPr sz="2400" dirty="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575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Calibri"/>
                <a:cs typeface="Calibri"/>
              </a:rPr>
              <a:t>Erityisiä </a:t>
            </a:r>
            <a:r>
              <a:rPr sz="2400" spc="-10" dirty="0">
                <a:latin typeface="Calibri"/>
                <a:cs typeface="Calibri"/>
              </a:rPr>
              <a:t>metatietoelementtejä</a:t>
            </a:r>
            <a:r>
              <a:rPr sz="2400" spc="-12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ovat:</a:t>
            </a:r>
            <a:endParaRPr sz="2400" dirty="0">
              <a:latin typeface="Calibri"/>
              <a:cs typeface="Calibri"/>
            </a:endParaRPr>
          </a:p>
          <a:p>
            <a:pPr marL="756285" lvl="1" indent="-286385">
              <a:lnSpc>
                <a:spcPct val="100000"/>
              </a:lnSpc>
              <a:spcBef>
                <a:spcPts val="509"/>
              </a:spcBef>
              <a:buFont typeface="Calibri"/>
              <a:buChar char="–"/>
              <a:tabLst>
                <a:tab pos="756285" algn="l"/>
                <a:tab pos="756920" algn="l"/>
              </a:tabLst>
            </a:pPr>
            <a:r>
              <a:rPr sz="2000" b="1" spc="-5" dirty="0">
                <a:latin typeface="Calibri"/>
                <a:cs typeface="Calibri"/>
              </a:rPr>
              <a:t>Title</a:t>
            </a:r>
            <a:r>
              <a:rPr sz="2000" spc="-5" dirty="0">
                <a:latin typeface="Calibri"/>
                <a:cs typeface="Calibri"/>
              </a:rPr>
              <a:t>, </a:t>
            </a:r>
            <a:r>
              <a:rPr sz="2000" spc="-10" dirty="0">
                <a:latin typeface="Calibri"/>
                <a:cs typeface="Calibri"/>
              </a:rPr>
              <a:t>sisältää </a:t>
            </a:r>
            <a:r>
              <a:rPr sz="2000" spc="-5" dirty="0">
                <a:latin typeface="Calibri"/>
                <a:cs typeface="Calibri"/>
              </a:rPr>
              <a:t>vapaamuotoisena </a:t>
            </a:r>
            <a:r>
              <a:rPr sz="2000" spc="-10" dirty="0">
                <a:latin typeface="Calibri"/>
                <a:cs typeface="Calibri"/>
              </a:rPr>
              <a:t>tekstinä </a:t>
            </a:r>
            <a:r>
              <a:rPr sz="2000" spc="-15" dirty="0">
                <a:latin typeface="Calibri"/>
                <a:cs typeface="Calibri"/>
              </a:rPr>
              <a:t>esitettyä</a:t>
            </a:r>
            <a:r>
              <a:rPr sz="2000" spc="114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tietoa</a:t>
            </a:r>
            <a:endParaRPr sz="2000" dirty="0">
              <a:latin typeface="Calibri"/>
              <a:cs typeface="Calibri"/>
            </a:endParaRPr>
          </a:p>
          <a:p>
            <a:pPr marL="756285" marR="8890" lvl="1" indent="-286385">
              <a:lnSpc>
                <a:spcPct val="100000"/>
              </a:lnSpc>
              <a:spcBef>
                <a:spcPts val="480"/>
              </a:spcBef>
              <a:buFont typeface="Calibri"/>
              <a:buChar char="–"/>
              <a:tabLst>
                <a:tab pos="756285" algn="l"/>
                <a:tab pos="756920" algn="l"/>
              </a:tabLst>
            </a:pPr>
            <a:r>
              <a:rPr sz="2000" b="1" spc="-10" dirty="0">
                <a:latin typeface="Calibri"/>
                <a:cs typeface="Calibri"/>
              </a:rPr>
              <a:t>Meta-elementit</a:t>
            </a:r>
            <a:r>
              <a:rPr sz="2000" spc="-10" dirty="0">
                <a:latin typeface="Calibri"/>
                <a:cs typeface="Calibri"/>
              </a:rPr>
              <a:t>, </a:t>
            </a:r>
            <a:r>
              <a:rPr sz="2000" spc="-5" dirty="0">
                <a:latin typeface="Calibri"/>
                <a:cs typeface="Calibri"/>
              </a:rPr>
              <a:t>joissa </a:t>
            </a:r>
            <a:r>
              <a:rPr sz="2000" spc="-10" dirty="0">
                <a:latin typeface="Calibri"/>
                <a:cs typeface="Calibri"/>
              </a:rPr>
              <a:t>voidaan </a:t>
            </a:r>
            <a:r>
              <a:rPr sz="2000" spc="-5" dirty="0">
                <a:latin typeface="Calibri"/>
                <a:cs typeface="Calibri"/>
              </a:rPr>
              <a:t>luetella esim. </a:t>
            </a:r>
            <a:r>
              <a:rPr sz="2000" spc="-10" dirty="0">
                <a:latin typeface="Calibri"/>
                <a:cs typeface="Calibri"/>
              </a:rPr>
              <a:t>avainsanoja tai </a:t>
            </a:r>
            <a:r>
              <a:rPr sz="2000" spc="-5" dirty="0">
                <a:latin typeface="Calibri"/>
                <a:cs typeface="Calibri"/>
              </a:rPr>
              <a:t>määritellä  </a:t>
            </a:r>
            <a:r>
              <a:rPr sz="2000" spc="-10" dirty="0">
                <a:latin typeface="Calibri"/>
                <a:cs typeface="Calibri"/>
              </a:rPr>
              <a:t>dokumentin ominaisuuksia</a:t>
            </a:r>
            <a:endParaRPr sz="2000" dirty="0">
              <a:latin typeface="Calibri"/>
              <a:cs typeface="Calibri"/>
            </a:endParaRPr>
          </a:p>
          <a:p>
            <a:pPr marL="355600" marR="226060" indent="-342900">
              <a:lnSpc>
                <a:spcPct val="100000"/>
              </a:lnSpc>
              <a:spcBef>
                <a:spcPts val="550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spc="-20" dirty="0">
                <a:solidFill>
                  <a:schemeClr val="accent2">
                    <a:lumMod val="50000"/>
                  </a:schemeClr>
                </a:solidFill>
                <a:latin typeface="Calibri"/>
                <a:cs typeface="Calibri"/>
              </a:rPr>
              <a:t>Käytetään </a:t>
            </a:r>
            <a:r>
              <a:rPr sz="2400" spc="-15" dirty="0">
                <a:solidFill>
                  <a:schemeClr val="accent2">
                    <a:lumMod val="50000"/>
                  </a:schemeClr>
                </a:solidFill>
                <a:latin typeface="Calibri"/>
                <a:cs typeface="Calibri"/>
              </a:rPr>
              <a:t>vaikuttamaan hakukoneiden </a:t>
            </a:r>
            <a:r>
              <a:rPr sz="2400" spc="-10" dirty="0">
                <a:solidFill>
                  <a:schemeClr val="accent2">
                    <a:lumMod val="50000"/>
                  </a:schemeClr>
                </a:solidFill>
                <a:latin typeface="Calibri"/>
                <a:cs typeface="Calibri"/>
              </a:rPr>
              <a:t>toimintaan; menestys  vaihtelee.</a:t>
            </a:r>
            <a:endParaRPr sz="2400" dirty="0">
              <a:solidFill>
                <a:schemeClr val="accent2">
                  <a:lumMod val="50000"/>
                </a:schemeClr>
              </a:solidFill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D57B7E56-630C-4F8E-9323-83CEA472CA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5659" y="321732"/>
            <a:ext cx="3855752" cy="61489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8096" y="585216"/>
            <a:ext cx="3194303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12700"/>
            <a:r>
              <a:rPr lang="en-US" sz="4200" dirty="0">
                <a:solidFill>
                  <a:srgbClr val="FFFFFF"/>
                </a:solidFill>
                <a:latin typeface="+mj-lt"/>
                <a:cs typeface="+mj-cs"/>
              </a:rPr>
              <a:t>Head </a:t>
            </a:r>
            <a:r>
              <a:rPr lang="en-US" sz="4200" dirty="0" err="1">
                <a:solidFill>
                  <a:srgbClr val="FFFFFF"/>
                </a:solidFill>
                <a:latin typeface="+mj-lt"/>
                <a:cs typeface="+mj-cs"/>
              </a:rPr>
              <a:t>ELEmentti</a:t>
            </a:r>
            <a:endParaRPr lang="en-US" sz="4200" dirty="0">
              <a:solidFill>
                <a:srgbClr val="FFFFFF"/>
              </a:solidFill>
              <a:latin typeface="+mj-lt"/>
              <a:cs typeface="+mj-cs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3529160-B48D-4DE7-8F8C-EDDD160966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571500" y="826324"/>
            <a:ext cx="0" cy="91440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bject 3"/>
          <p:cNvSpPr txBox="1"/>
          <p:nvPr/>
        </p:nvSpPr>
        <p:spPr>
          <a:xfrm>
            <a:off x="457202" y="2286000"/>
            <a:ext cx="3505196" cy="393192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marL="355600" marR="602615" indent="-342900" defTabSz="914400">
              <a:lnSpc>
                <a:spcPct val="90000"/>
              </a:lnSpc>
              <a:spcBef>
                <a:spcPts val="675"/>
              </a:spcBef>
              <a:buClr>
                <a:schemeClr val="accent1"/>
              </a:buClr>
              <a:buFont typeface="Calibri"/>
              <a:buChar char="•"/>
              <a:tabLst>
                <a:tab pos="354965" algn="l"/>
                <a:tab pos="355600" algn="l"/>
              </a:tabLst>
            </a:pPr>
            <a:r>
              <a:rPr lang="en-US" b="1" spc="-5" dirty="0" err="1">
                <a:solidFill>
                  <a:srgbClr val="FFFFFF"/>
                </a:solidFill>
              </a:rPr>
              <a:t>Merkitys</a:t>
            </a:r>
            <a:r>
              <a:rPr lang="en-US" spc="-5" dirty="0">
                <a:solidFill>
                  <a:srgbClr val="FFFFFF"/>
                </a:solidFill>
              </a:rPr>
              <a:t>: </a:t>
            </a:r>
            <a:r>
              <a:rPr lang="en-US" spc="-5" dirty="0" err="1">
                <a:solidFill>
                  <a:srgbClr val="FFFFFF"/>
                </a:solidFill>
              </a:rPr>
              <a:t>Sivua</a:t>
            </a:r>
            <a:r>
              <a:rPr lang="en-US" spc="-5" dirty="0">
                <a:solidFill>
                  <a:srgbClr val="FFFFFF"/>
                </a:solidFill>
              </a:rPr>
              <a:t> </a:t>
            </a:r>
            <a:r>
              <a:rPr lang="en-US" spc="-25" dirty="0" err="1">
                <a:solidFill>
                  <a:srgbClr val="FFFFFF"/>
                </a:solidFill>
              </a:rPr>
              <a:t>koskevia</a:t>
            </a:r>
            <a:r>
              <a:rPr lang="en-US" spc="-25" dirty="0">
                <a:solidFill>
                  <a:srgbClr val="FFFFFF"/>
                </a:solidFill>
              </a:rPr>
              <a:t> </a:t>
            </a:r>
            <a:r>
              <a:rPr lang="en-US" spc="-10" dirty="0" err="1">
                <a:solidFill>
                  <a:srgbClr val="FFFFFF"/>
                </a:solidFill>
              </a:rPr>
              <a:t>tietoja</a:t>
            </a:r>
            <a:r>
              <a:rPr lang="en-US" spc="-10" dirty="0">
                <a:solidFill>
                  <a:srgbClr val="FFFFFF"/>
                </a:solidFill>
              </a:rPr>
              <a:t>,  </a:t>
            </a:r>
            <a:r>
              <a:rPr lang="en-US" spc="-15" dirty="0" err="1">
                <a:solidFill>
                  <a:srgbClr val="FFFFFF"/>
                </a:solidFill>
              </a:rPr>
              <a:t>eivät</a:t>
            </a:r>
            <a:r>
              <a:rPr lang="en-US" spc="-15" dirty="0">
                <a:solidFill>
                  <a:srgbClr val="FFFFFF"/>
                </a:solidFill>
              </a:rPr>
              <a:t> </a:t>
            </a:r>
            <a:r>
              <a:rPr lang="en-US" spc="-20" dirty="0" err="1">
                <a:solidFill>
                  <a:srgbClr val="FFFFFF"/>
                </a:solidFill>
              </a:rPr>
              <a:t>näy</a:t>
            </a:r>
            <a:r>
              <a:rPr lang="en-US" spc="-20" dirty="0">
                <a:solidFill>
                  <a:srgbClr val="FFFFFF"/>
                </a:solidFill>
              </a:rPr>
              <a:t> </a:t>
            </a:r>
            <a:r>
              <a:rPr lang="en-US" spc="-5" dirty="0" err="1">
                <a:solidFill>
                  <a:srgbClr val="FFFFFF"/>
                </a:solidFill>
              </a:rPr>
              <a:t>sivulla</a:t>
            </a:r>
            <a:endParaRPr lang="en-US" dirty="0">
              <a:solidFill>
                <a:srgbClr val="FFFFFF"/>
              </a:solidFill>
            </a:endParaRPr>
          </a:p>
          <a:p>
            <a:pPr defTabSz="914400">
              <a:lnSpc>
                <a:spcPct val="90000"/>
              </a:lnSpc>
              <a:spcBef>
                <a:spcPts val="5"/>
              </a:spcBef>
              <a:buClr>
                <a:schemeClr val="accent1"/>
              </a:buClr>
              <a:buFont typeface="Calibri"/>
              <a:buChar char="•"/>
            </a:pPr>
            <a:endParaRPr lang="en-US" dirty="0">
              <a:solidFill>
                <a:srgbClr val="FFFFFF"/>
              </a:solidFill>
            </a:endParaRPr>
          </a:p>
          <a:p>
            <a:pPr marL="355600" indent="-342900" defTabSz="914400">
              <a:lnSpc>
                <a:spcPct val="90000"/>
              </a:lnSpc>
              <a:buClr>
                <a:schemeClr val="accent1"/>
              </a:buClr>
              <a:buFont typeface="Calibri"/>
              <a:buChar char="•"/>
              <a:tabLst>
                <a:tab pos="354965" algn="l"/>
                <a:tab pos="355600" algn="l"/>
              </a:tabLst>
            </a:pPr>
            <a:r>
              <a:rPr lang="en-US" b="1" i="1" dirty="0" err="1">
                <a:solidFill>
                  <a:srgbClr val="FFFFFF"/>
                </a:solidFill>
              </a:rPr>
              <a:t>Esim</a:t>
            </a:r>
            <a:r>
              <a:rPr lang="en-US" i="1" dirty="0">
                <a:solidFill>
                  <a:srgbClr val="FFFFFF"/>
                </a:solidFill>
              </a:rPr>
              <a:t>. </a:t>
            </a:r>
            <a:br>
              <a:rPr lang="en-US" i="1" dirty="0">
                <a:solidFill>
                  <a:srgbClr val="FFFFFF"/>
                </a:solidFill>
              </a:rPr>
            </a:br>
            <a:r>
              <a:rPr lang="en-US" spc="-5" dirty="0">
                <a:solidFill>
                  <a:srgbClr val="FFFFFF"/>
                </a:solidFill>
              </a:rPr>
              <a:t>&lt;head&gt; </a:t>
            </a:r>
            <a:r>
              <a:rPr lang="en-US" b="1" spc="-10" dirty="0">
                <a:solidFill>
                  <a:srgbClr val="FFFFFF"/>
                </a:solidFill>
              </a:rPr>
              <a:t>&lt;meta</a:t>
            </a:r>
            <a:r>
              <a:rPr lang="en-US" b="1" spc="-85" dirty="0">
                <a:solidFill>
                  <a:srgbClr val="FFFFFF"/>
                </a:solidFill>
              </a:rPr>
              <a:t> </a:t>
            </a:r>
            <a:r>
              <a:rPr lang="en-US" b="1" spc="-5" dirty="0">
                <a:solidFill>
                  <a:srgbClr val="FFFFFF"/>
                </a:solidFill>
              </a:rPr>
              <a:t>charset=uft8&gt;</a:t>
            </a:r>
            <a:endParaRPr lang="en-US" dirty="0">
              <a:solidFill>
                <a:srgbClr val="FFFFFF"/>
              </a:solidFill>
            </a:endParaRPr>
          </a:p>
          <a:p>
            <a:pPr marL="354965" defTabSz="914400">
              <a:lnSpc>
                <a:spcPct val="90000"/>
              </a:lnSpc>
              <a:buClr>
                <a:schemeClr val="accent1"/>
              </a:buClr>
            </a:pPr>
            <a:r>
              <a:rPr lang="en-US" spc="-5" dirty="0">
                <a:solidFill>
                  <a:srgbClr val="FFFFFF"/>
                </a:solidFill>
              </a:rPr>
              <a:t>&lt;title&gt;</a:t>
            </a:r>
            <a:r>
              <a:rPr lang="en-US" spc="-5" dirty="0" err="1">
                <a:solidFill>
                  <a:srgbClr val="FFFFFF"/>
                </a:solidFill>
              </a:rPr>
              <a:t>Ohjelmoijat</a:t>
            </a:r>
            <a:r>
              <a:rPr lang="en-US" spc="-5" dirty="0">
                <a:solidFill>
                  <a:srgbClr val="FFFFFF"/>
                </a:solidFill>
              </a:rPr>
              <a:t>&lt;/title&gt;&lt;/head&gt;</a:t>
            </a:r>
            <a:endParaRPr lang="en-US" dirty="0">
              <a:solidFill>
                <a:srgbClr val="FFFFFF"/>
              </a:solidFill>
            </a:endParaRPr>
          </a:p>
          <a:p>
            <a:pPr defTabSz="914400">
              <a:lnSpc>
                <a:spcPct val="90000"/>
              </a:lnSpc>
              <a:spcBef>
                <a:spcPts val="5"/>
              </a:spcBef>
              <a:buClr>
                <a:schemeClr val="accent1"/>
              </a:buClr>
            </a:pPr>
            <a:endParaRPr lang="en-US" dirty="0">
              <a:solidFill>
                <a:srgbClr val="FFFFFF"/>
              </a:solidFill>
            </a:endParaRPr>
          </a:p>
          <a:p>
            <a:pPr marL="355600" marR="5080" indent="-342900" defTabSz="914400">
              <a:lnSpc>
                <a:spcPct val="90000"/>
              </a:lnSpc>
              <a:buClr>
                <a:schemeClr val="accent1"/>
              </a:buClr>
              <a:buChar char="•"/>
              <a:tabLst>
                <a:tab pos="354965" algn="l"/>
                <a:tab pos="355600" algn="l"/>
              </a:tabLst>
            </a:pPr>
            <a:r>
              <a:rPr lang="en-US" dirty="0" err="1">
                <a:solidFill>
                  <a:srgbClr val="FFFFFF"/>
                </a:solidFill>
              </a:rPr>
              <a:t>Aina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spc="-10" dirty="0" err="1">
                <a:solidFill>
                  <a:srgbClr val="FFFFFF"/>
                </a:solidFill>
              </a:rPr>
              <a:t>mukana</a:t>
            </a:r>
            <a:r>
              <a:rPr lang="en-US" spc="-10" dirty="0">
                <a:solidFill>
                  <a:srgbClr val="FFFFFF"/>
                </a:solidFill>
              </a:rPr>
              <a:t> HTML-</a:t>
            </a:r>
            <a:r>
              <a:rPr lang="en-US" spc="-10" dirty="0" err="1">
                <a:solidFill>
                  <a:srgbClr val="FFFFFF"/>
                </a:solidFill>
              </a:rPr>
              <a:t>sivussa</a:t>
            </a:r>
            <a:r>
              <a:rPr lang="en-US" spc="-10" dirty="0">
                <a:solidFill>
                  <a:srgbClr val="FFFFFF"/>
                </a:solidFill>
              </a:rPr>
              <a:t>. </a:t>
            </a:r>
            <a:r>
              <a:rPr lang="en-US" spc="-35" dirty="0" err="1">
                <a:solidFill>
                  <a:srgbClr val="FFFFFF"/>
                </a:solidFill>
              </a:rPr>
              <a:t>Kokoava</a:t>
            </a:r>
            <a:r>
              <a:rPr lang="en-US" spc="-35" dirty="0">
                <a:solidFill>
                  <a:srgbClr val="FFFFFF"/>
                </a:solidFill>
              </a:rPr>
              <a:t>  </a:t>
            </a:r>
            <a:r>
              <a:rPr lang="en-US" spc="-10" dirty="0" err="1">
                <a:solidFill>
                  <a:srgbClr val="FFFFFF"/>
                </a:solidFill>
              </a:rPr>
              <a:t>elementti</a:t>
            </a:r>
            <a:r>
              <a:rPr lang="en-US" spc="-10" dirty="0">
                <a:solidFill>
                  <a:srgbClr val="FFFFFF"/>
                </a:solidFill>
              </a:rPr>
              <a:t>. </a:t>
            </a:r>
            <a:r>
              <a:rPr lang="en-US" spc="-20" dirty="0" err="1">
                <a:solidFill>
                  <a:srgbClr val="FFFFFF"/>
                </a:solidFill>
              </a:rPr>
              <a:t>Erottaa</a:t>
            </a:r>
            <a:r>
              <a:rPr lang="en-US" spc="-20" dirty="0">
                <a:solidFill>
                  <a:srgbClr val="FFFFFF"/>
                </a:solidFill>
              </a:rPr>
              <a:t> </a:t>
            </a:r>
            <a:r>
              <a:rPr lang="en-US" spc="-15" dirty="0" err="1">
                <a:solidFill>
                  <a:srgbClr val="FFFFFF"/>
                </a:solidFill>
              </a:rPr>
              <a:t>toisistaan</a:t>
            </a:r>
            <a:r>
              <a:rPr lang="en-US" spc="-15" dirty="0">
                <a:solidFill>
                  <a:srgbClr val="FFFFFF"/>
                </a:solidFill>
              </a:rPr>
              <a:t> </a:t>
            </a:r>
            <a:r>
              <a:rPr lang="en-US" spc="-5" dirty="0" err="1">
                <a:solidFill>
                  <a:srgbClr val="FFFFFF"/>
                </a:solidFill>
              </a:rPr>
              <a:t>sivun</a:t>
            </a:r>
            <a:r>
              <a:rPr lang="en-US" spc="-5" dirty="0">
                <a:solidFill>
                  <a:srgbClr val="FFFFFF"/>
                </a:solidFill>
              </a:rPr>
              <a:t>  </a:t>
            </a:r>
            <a:r>
              <a:rPr lang="en-US" spc="-10" dirty="0" err="1">
                <a:solidFill>
                  <a:srgbClr val="FFFFFF"/>
                </a:solidFill>
              </a:rPr>
              <a:t>varsinaisen</a:t>
            </a:r>
            <a:r>
              <a:rPr lang="en-US" spc="-10" dirty="0">
                <a:solidFill>
                  <a:srgbClr val="FFFFFF"/>
                </a:solidFill>
              </a:rPr>
              <a:t> </a:t>
            </a:r>
            <a:r>
              <a:rPr lang="en-US" spc="-5" dirty="0" err="1">
                <a:solidFill>
                  <a:srgbClr val="FFFFFF"/>
                </a:solidFill>
              </a:rPr>
              <a:t>sisällön</a:t>
            </a:r>
            <a:r>
              <a:rPr lang="en-US" spc="-5" dirty="0">
                <a:solidFill>
                  <a:srgbClr val="FFFFFF"/>
                </a:solidFill>
              </a:rPr>
              <a:t> </a:t>
            </a:r>
            <a:r>
              <a:rPr lang="en-US" dirty="0">
                <a:solidFill>
                  <a:srgbClr val="FFFFFF"/>
                </a:solidFill>
              </a:rPr>
              <a:t>(body) </a:t>
            </a:r>
            <a:r>
              <a:rPr lang="en-US" spc="-5" dirty="0">
                <a:solidFill>
                  <a:srgbClr val="FFFFFF"/>
                </a:solidFill>
              </a:rPr>
              <a:t>ja </a:t>
            </a:r>
            <a:r>
              <a:rPr lang="en-US" spc="-5" dirty="0" err="1">
                <a:solidFill>
                  <a:srgbClr val="FFFFFF"/>
                </a:solidFill>
              </a:rPr>
              <a:t>erilaiset</a:t>
            </a:r>
            <a:r>
              <a:rPr lang="en-US" spc="-5" dirty="0">
                <a:solidFill>
                  <a:srgbClr val="FFFFFF"/>
                </a:solidFill>
              </a:rPr>
              <a:t>  </a:t>
            </a:r>
            <a:r>
              <a:rPr lang="en-US" spc="-5" dirty="0" err="1">
                <a:solidFill>
                  <a:srgbClr val="FFFFFF"/>
                </a:solidFill>
              </a:rPr>
              <a:t>sivua</a:t>
            </a:r>
            <a:r>
              <a:rPr lang="en-US" spc="-5" dirty="0">
                <a:solidFill>
                  <a:srgbClr val="FFFFFF"/>
                </a:solidFill>
              </a:rPr>
              <a:t> </a:t>
            </a:r>
            <a:r>
              <a:rPr lang="en-US" spc="-35" dirty="0" err="1">
                <a:solidFill>
                  <a:srgbClr val="FFFFFF"/>
                </a:solidFill>
              </a:rPr>
              <a:t>koskevat</a:t>
            </a:r>
            <a:r>
              <a:rPr lang="en-US" spc="-35" dirty="0">
                <a:solidFill>
                  <a:srgbClr val="FFFFFF"/>
                </a:solidFill>
              </a:rPr>
              <a:t> </a:t>
            </a:r>
            <a:r>
              <a:rPr lang="en-US" spc="-5" dirty="0" err="1">
                <a:solidFill>
                  <a:srgbClr val="FFFFFF"/>
                </a:solidFill>
              </a:rPr>
              <a:t>metaelementit</a:t>
            </a:r>
            <a:r>
              <a:rPr lang="en-US" spc="-5" dirty="0">
                <a:solidFill>
                  <a:srgbClr val="FFFFFF"/>
                </a:solidFill>
              </a:rPr>
              <a:t> </a:t>
            </a:r>
            <a:r>
              <a:rPr lang="en-US" dirty="0">
                <a:solidFill>
                  <a:srgbClr val="FFFFFF"/>
                </a:solidFill>
              </a:rPr>
              <a:t>(head-  </a:t>
            </a:r>
            <a:r>
              <a:rPr lang="en-US" spc="-10" dirty="0" err="1">
                <a:solidFill>
                  <a:srgbClr val="FFFFFF"/>
                </a:solidFill>
              </a:rPr>
              <a:t>elementti</a:t>
            </a:r>
            <a:r>
              <a:rPr lang="en-US" spc="-10" dirty="0">
                <a:solidFill>
                  <a:srgbClr val="FFFFFF"/>
                </a:solidFill>
              </a:rPr>
              <a:t>).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4220118" y="6470704"/>
            <a:ext cx="3838175" cy="2743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sz="1000" kern="1200" cap="all" spc="-5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n-ea"/>
                <a:cs typeface="+mn-cs"/>
              </a:rPr>
              <a:t>Merja</a:t>
            </a:r>
            <a:r>
              <a:rPr lang="en-US" sz="1000" kern="1200" cap="all" spc="-75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n-ea"/>
                <a:cs typeface="+mn-cs"/>
              </a:rPr>
              <a:t> </a:t>
            </a:r>
            <a:r>
              <a:rPr lang="en-US" sz="1000" kern="1200" cap="all" spc="-5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n-ea"/>
                <a:cs typeface="+mn-cs"/>
              </a:rPr>
              <a:t>Marin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xfrm>
            <a:off x="8127999" y="6470704"/>
            <a:ext cx="730251" cy="2743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1D60167-4931-47E6-BA6A-407CBD079E47}" type="slidenum">
              <a:rPr 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cs typeface="+mn-cs"/>
              </a:rPr>
              <a:pPr>
                <a:spcAft>
                  <a:spcPts val="600"/>
                </a:spcAft>
              </a:pPr>
              <a:t>54</a:t>
            </a:fld>
            <a:endParaRPr lang="en-US" sz="1000">
              <a:solidFill>
                <a:schemeClr val="tx1">
                  <a:lumMod val="95000"/>
                  <a:lumOff val="5000"/>
                </a:schemeClr>
              </a:solidFill>
              <a:latin typeface="+mj-lt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148071" y="1161288"/>
            <a:ext cx="3672840" cy="5003800"/>
          </a:xfrm>
          <a:custGeom>
            <a:avLst/>
            <a:gdLst/>
            <a:ahLst/>
            <a:cxnLst/>
            <a:rect l="l" t="t" r="r" b="b"/>
            <a:pathLst>
              <a:path w="3672840" h="5003800">
                <a:moveTo>
                  <a:pt x="0" y="5003292"/>
                </a:moveTo>
                <a:lnTo>
                  <a:pt x="3672839" y="5003292"/>
                </a:lnTo>
                <a:lnTo>
                  <a:pt x="3672839" y="0"/>
                </a:lnTo>
                <a:lnTo>
                  <a:pt x="0" y="0"/>
                </a:lnTo>
                <a:lnTo>
                  <a:pt x="0" y="5003292"/>
                </a:lnTo>
                <a:close/>
              </a:path>
            </a:pathLst>
          </a:custGeom>
          <a:ln w="6096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812793" y="1219200"/>
            <a:ext cx="3563111" cy="4128694"/>
          </a:xfrm>
          <a:prstGeom prst="rect">
            <a:avLst/>
          </a:prstGeom>
          <a:solidFill>
            <a:srgbClr val="FFCCCC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wrap="square" lIns="0" tIns="1905" rIns="0" bIns="0" rtlCol="0">
            <a:spAutoFit/>
          </a:bodyPr>
          <a:lstStyle/>
          <a:p>
            <a:pPr>
              <a:spcBef>
                <a:spcPts val="15"/>
              </a:spcBef>
            </a:pPr>
            <a:endParaRPr lang="fi-FI" sz="200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marL="434975" marR="300355" indent="-342900">
              <a:buFont typeface="Calibri"/>
              <a:buChar char="•"/>
              <a:tabLst>
                <a:tab pos="434975" algn="l"/>
                <a:tab pos="435609" algn="l"/>
              </a:tabLst>
            </a:pPr>
            <a:r>
              <a:rPr b="1" spc="-10" dirty="0">
                <a:solidFill>
                  <a:schemeClr val="tx1"/>
                </a:solidFill>
                <a:latin typeface="Calibri"/>
                <a:cs typeface="Calibri"/>
              </a:rPr>
              <a:t>Järjestä </a:t>
            </a:r>
            <a:r>
              <a:rPr b="1" dirty="0">
                <a:solidFill>
                  <a:schemeClr val="tx1"/>
                </a:solidFill>
                <a:latin typeface="Calibri"/>
                <a:cs typeface="Calibri"/>
              </a:rPr>
              <a:t>tiedot head </a:t>
            </a:r>
            <a:r>
              <a:rPr b="1" spc="-5" dirty="0">
                <a:solidFill>
                  <a:schemeClr val="tx1"/>
                </a:solidFill>
                <a:latin typeface="Calibri"/>
                <a:cs typeface="Calibri"/>
              </a:rPr>
              <a:t>elementin sisällä  </a:t>
            </a:r>
            <a:r>
              <a:rPr b="1" spc="-10" dirty="0" err="1">
                <a:solidFill>
                  <a:schemeClr val="tx1"/>
                </a:solidFill>
                <a:latin typeface="Calibri"/>
                <a:cs typeface="Calibri"/>
              </a:rPr>
              <a:t>seuraavalla</a:t>
            </a:r>
            <a:r>
              <a:rPr b="1" spc="-7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b="1" spc="-15" dirty="0" err="1">
                <a:solidFill>
                  <a:schemeClr val="tx1"/>
                </a:solidFill>
                <a:latin typeface="Calibri"/>
                <a:cs typeface="Calibri"/>
              </a:rPr>
              <a:t>tavalla</a:t>
            </a:r>
            <a:r>
              <a:rPr lang="fi-FI" b="1" spc="-15" dirty="0">
                <a:solidFill>
                  <a:schemeClr val="tx1"/>
                </a:solidFill>
                <a:latin typeface="Calibri"/>
                <a:cs typeface="Calibri"/>
              </a:rPr>
              <a:t>:</a:t>
            </a:r>
            <a:endParaRPr lang="fi-FI">
              <a:solidFill>
                <a:schemeClr val="tx1"/>
              </a:solidFill>
              <a:latin typeface="Calibri"/>
              <a:cs typeface="Calibri"/>
            </a:endParaRPr>
          </a:p>
          <a:p>
            <a:pPr marL="836294" lvl="1" indent="-287020">
              <a:spcBef>
                <a:spcPts val="515"/>
              </a:spcBef>
              <a:buChar char="–"/>
              <a:tabLst>
                <a:tab pos="836294" algn="l"/>
                <a:tab pos="836930" algn="l"/>
              </a:tabLst>
            </a:pPr>
            <a:r>
              <a:rPr sz="2000" spc="-10" dirty="0">
                <a:solidFill>
                  <a:schemeClr val="tx1"/>
                </a:solidFill>
                <a:latin typeface="Calibri"/>
                <a:cs typeface="Calibri"/>
              </a:rPr>
              <a:t>&lt;meta</a:t>
            </a:r>
            <a:r>
              <a:rPr sz="2000" spc="-4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chemeClr val="tx1"/>
                </a:solidFill>
                <a:latin typeface="Calibri"/>
                <a:cs typeface="Calibri"/>
              </a:rPr>
              <a:t>charset=uft-8&gt;</a:t>
            </a:r>
            <a:endParaRPr lang="fi-FI" sz="2000">
              <a:solidFill>
                <a:schemeClr val="tx1"/>
              </a:solidFill>
              <a:latin typeface="Calibri"/>
              <a:cs typeface="Calibri"/>
            </a:endParaRPr>
          </a:p>
          <a:p>
            <a:pPr marL="836294" lvl="1" indent="-287020">
              <a:spcBef>
                <a:spcPts val="570"/>
              </a:spcBef>
              <a:buChar char="–"/>
              <a:tabLst>
                <a:tab pos="836294" algn="l"/>
                <a:tab pos="836930" algn="l"/>
              </a:tabLst>
            </a:pPr>
            <a:r>
              <a:rPr sz="2000" spc="-10" dirty="0">
                <a:solidFill>
                  <a:schemeClr val="tx1"/>
                </a:solidFill>
                <a:latin typeface="Calibri"/>
                <a:cs typeface="Calibri"/>
              </a:rPr>
              <a:t>Title-elementti</a:t>
            </a:r>
            <a:endParaRPr lang="fi-FI" sz="2000">
              <a:solidFill>
                <a:schemeClr val="tx1"/>
              </a:solidFill>
              <a:latin typeface="Calibri"/>
              <a:cs typeface="Calibri"/>
            </a:endParaRPr>
          </a:p>
          <a:p>
            <a:pPr marL="836294" marR="954405" lvl="1" indent="-287020">
              <a:spcBef>
                <a:spcPts val="570"/>
              </a:spcBef>
              <a:buChar char="–"/>
              <a:tabLst>
                <a:tab pos="836294" algn="l"/>
                <a:tab pos="836930" algn="l"/>
              </a:tabLst>
            </a:pPr>
            <a:r>
              <a:rPr sz="2000" dirty="0">
                <a:solidFill>
                  <a:schemeClr val="tx1"/>
                </a:solidFill>
                <a:latin typeface="Calibri"/>
                <a:cs typeface="Calibri"/>
              </a:rPr>
              <a:t>Bas</a:t>
            </a:r>
            <a:r>
              <a:rPr sz="2000" spc="0" dirty="0">
                <a:solidFill>
                  <a:schemeClr val="tx1"/>
                </a:solidFill>
                <a:latin typeface="Calibri"/>
                <a:cs typeface="Calibri"/>
              </a:rPr>
              <a:t>e</a:t>
            </a:r>
            <a:r>
              <a:rPr sz="2000" spc="-5" dirty="0">
                <a:solidFill>
                  <a:schemeClr val="tx1"/>
                </a:solidFill>
                <a:latin typeface="Calibri"/>
                <a:cs typeface="Calibri"/>
              </a:rPr>
              <a:t>-</a:t>
            </a:r>
            <a:r>
              <a:rPr sz="2000" dirty="0">
                <a:solidFill>
                  <a:schemeClr val="tx1"/>
                </a:solidFill>
                <a:latin typeface="Calibri"/>
                <a:cs typeface="Calibri"/>
              </a:rPr>
              <a:t>el</a:t>
            </a:r>
            <a:r>
              <a:rPr sz="2000" spc="0" dirty="0">
                <a:solidFill>
                  <a:schemeClr val="tx1"/>
                </a:solidFill>
                <a:latin typeface="Calibri"/>
                <a:cs typeface="Calibri"/>
              </a:rPr>
              <a:t>e</a:t>
            </a:r>
            <a:r>
              <a:rPr sz="2000" dirty="0">
                <a:solidFill>
                  <a:schemeClr val="tx1"/>
                </a:solidFill>
                <a:latin typeface="Calibri"/>
                <a:cs typeface="Calibri"/>
              </a:rPr>
              <a:t>me</a:t>
            </a:r>
            <a:r>
              <a:rPr sz="2000" spc="-20" dirty="0">
                <a:solidFill>
                  <a:schemeClr val="tx1"/>
                </a:solidFill>
                <a:latin typeface="Calibri"/>
                <a:cs typeface="Calibri"/>
              </a:rPr>
              <a:t>n</a:t>
            </a:r>
            <a:r>
              <a:rPr sz="2000" spc="-40" dirty="0">
                <a:solidFill>
                  <a:schemeClr val="tx1"/>
                </a:solidFill>
                <a:latin typeface="Calibri"/>
                <a:cs typeface="Calibri"/>
              </a:rPr>
              <a:t>t</a:t>
            </a:r>
            <a:r>
              <a:rPr sz="2000" dirty="0">
                <a:solidFill>
                  <a:schemeClr val="tx1"/>
                </a:solidFill>
                <a:latin typeface="Calibri"/>
                <a:cs typeface="Calibri"/>
              </a:rPr>
              <a:t>ti  </a:t>
            </a:r>
            <a:r>
              <a:rPr sz="2000" spc="-5" dirty="0">
                <a:solidFill>
                  <a:schemeClr val="tx1"/>
                </a:solidFill>
                <a:latin typeface="Calibri"/>
                <a:cs typeface="Calibri"/>
              </a:rPr>
              <a:t>(harvoin)</a:t>
            </a:r>
            <a:endParaRPr lang="fi-FI" sz="2000">
              <a:solidFill>
                <a:schemeClr val="tx1"/>
              </a:solidFill>
              <a:latin typeface="Calibri"/>
              <a:cs typeface="Calibri"/>
            </a:endParaRPr>
          </a:p>
          <a:p>
            <a:pPr marL="836294" lvl="1" indent="-287020">
              <a:spcBef>
                <a:spcPts val="570"/>
              </a:spcBef>
              <a:buChar char="–"/>
              <a:tabLst>
                <a:tab pos="836294" algn="l"/>
                <a:tab pos="836930" algn="l"/>
              </a:tabLst>
            </a:pPr>
            <a:r>
              <a:rPr sz="2000" dirty="0">
                <a:solidFill>
                  <a:schemeClr val="tx1"/>
                </a:solidFill>
                <a:latin typeface="Calibri"/>
                <a:cs typeface="Calibri"/>
              </a:rPr>
              <a:t>Muut</a:t>
            </a:r>
            <a:r>
              <a:rPr sz="2000" spc="-9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chemeClr val="tx1"/>
                </a:solidFill>
                <a:latin typeface="Calibri"/>
                <a:cs typeface="Calibri"/>
              </a:rPr>
              <a:t>meta-elementit</a:t>
            </a:r>
            <a:endParaRPr lang="fi-FI" sz="2000">
              <a:solidFill>
                <a:schemeClr val="tx1"/>
              </a:solidFill>
              <a:latin typeface="Calibri"/>
              <a:cs typeface="Calibri"/>
            </a:endParaRPr>
          </a:p>
          <a:p>
            <a:pPr marL="836294" lvl="1" indent="-287020">
              <a:spcBef>
                <a:spcPts val="570"/>
              </a:spcBef>
              <a:buChar char="–"/>
              <a:tabLst>
                <a:tab pos="836294" algn="l"/>
                <a:tab pos="836930" algn="l"/>
              </a:tabLst>
            </a:pPr>
            <a:r>
              <a:rPr sz="2000" spc="-5" dirty="0">
                <a:solidFill>
                  <a:schemeClr val="tx1"/>
                </a:solidFill>
                <a:latin typeface="Calibri"/>
                <a:cs typeface="Calibri"/>
              </a:rPr>
              <a:t>Link-elementit</a:t>
            </a:r>
            <a:endParaRPr lang="fi-FI" sz="2000">
              <a:solidFill>
                <a:schemeClr val="tx1"/>
              </a:solidFill>
              <a:latin typeface="Calibri"/>
              <a:cs typeface="Calibri"/>
            </a:endParaRPr>
          </a:p>
          <a:p>
            <a:pPr marL="836294" lvl="1" indent="-287020">
              <a:spcBef>
                <a:spcPts val="575"/>
              </a:spcBef>
              <a:buChar char="–"/>
              <a:tabLst>
                <a:tab pos="836294" algn="l"/>
                <a:tab pos="836930" algn="l"/>
              </a:tabLst>
            </a:pPr>
            <a:r>
              <a:rPr sz="2000" spc="-5" dirty="0">
                <a:solidFill>
                  <a:schemeClr val="tx1"/>
                </a:solidFill>
                <a:latin typeface="Calibri"/>
                <a:cs typeface="Calibri"/>
              </a:rPr>
              <a:t>Script-elementit</a:t>
            </a:r>
            <a:endParaRPr lang="fi-FI" sz="2000">
              <a:solidFill>
                <a:schemeClr val="tx1"/>
              </a:solidFill>
              <a:latin typeface="Calibri"/>
              <a:cs typeface="Calibri"/>
            </a:endParaRPr>
          </a:p>
          <a:p>
            <a:pPr marL="836294" lvl="1" indent="-287020">
              <a:spcBef>
                <a:spcPts val="575"/>
              </a:spcBef>
              <a:buChar char="–"/>
              <a:tabLst>
                <a:tab pos="836294" algn="l"/>
                <a:tab pos="836930" algn="l"/>
              </a:tabLst>
            </a:pPr>
            <a:r>
              <a:rPr sz="2000" spc="-5" dirty="0">
                <a:solidFill>
                  <a:schemeClr val="tx1"/>
                </a:solidFill>
                <a:latin typeface="Calibri"/>
                <a:cs typeface="Calibri"/>
              </a:rPr>
              <a:t>Style-elementit</a:t>
            </a:r>
            <a:endParaRPr lang="fi-FI" sz="2000">
              <a:solidFill>
                <a:schemeClr val="tx1"/>
              </a:solidFill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229478"/>
            <a:ext cx="409448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>
                <a:solidFill>
                  <a:schemeClr val="tx1"/>
                </a:solidFill>
              </a:rPr>
              <a:t>Title-elementti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spc="-5" dirty="0"/>
              <a:t>Merja</a:t>
            </a:r>
            <a:r>
              <a:rPr spc="-75" dirty="0"/>
              <a:t> </a:t>
            </a:r>
            <a:r>
              <a:rPr spc="-5" dirty="0"/>
              <a:t>Marin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8425">
              <a:lnSpc>
                <a:spcPts val="1650"/>
              </a:lnSpc>
            </a:pPr>
            <a:fld id="{81D60167-4931-47E6-BA6A-407CBD079E47}" type="slidenum">
              <a:rPr dirty="0"/>
              <a:t>55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685800" y="1295400"/>
            <a:ext cx="4246880" cy="3993529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355600" marR="5080" indent="-342900">
              <a:lnSpc>
                <a:spcPct val="90100"/>
              </a:lnSpc>
              <a:spcBef>
                <a:spcPts val="385"/>
              </a:spcBef>
              <a:buFont typeface="Calibri"/>
              <a:buChar char="•"/>
              <a:tabLst>
                <a:tab pos="355600" algn="l"/>
                <a:tab pos="356235" algn="l"/>
              </a:tabLst>
            </a:pPr>
            <a:r>
              <a:rPr sz="2400" b="1" spc="-5" dirty="0">
                <a:latin typeface="Calibri"/>
                <a:cs typeface="Calibri"/>
              </a:rPr>
              <a:t>Merkitys</a:t>
            </a:r>
            <a:r>
              <a:rPr sz="2400" spc="-5" dirty="0">
                <a:latin typeface="Calibri"/>
                <a:cs typeface="Calibri"/>
              </a:rPr>
              <a:t>: Sivun </a:t>
            </a:r>
            <a:r>
              <a:rPr sz="2400" spc="-15" dirty="0">
                <a:latin typeface="Calibri"/>
                <a:cs typeface="Calibri"/>
              </a:rPr>
              <a:t>ulkoinen </a:t>
            </a:r>
            <a:r>
              <a:rPr sz="2400" spc="-20" dirty="0">
                <a:latin typeface="Calibri"/>
                <a:cs typeface="Calibri"/>
              </a:rPr>
              <a:t>otsikko,  </a:t>
            </a:r>
            <a:r>
              <a:rPr sz="2400" spc="-15" dirty="0">
                <a:latin typeface="Calibri"/>
                <a:cs typeface="Calibri"/>
              </a:rPr>
              <a:t>joka </a:t>
            </a:r>
            <a:r>
              <a:rPr sz="2400" spc="-5" dirty="0">
                <a:latin typeface="Calibri"/>
                <a:cs typeface="Calibri"/>
              </a:rPr>
              <a:t>näkyy </a:t>
            </a:r>
            <a:r>
              <a:rPr sz="2400" dirty="0">
                <a:latin typeface="Calibri"/>
                <a:cs typeface="Calibri"/>
              </a:rPr>
              <a:t>yleensä </a:t>
            </a:r>
            <a:r>
              <a:rPr sz="2400" b="1" spc="-10" dirty="0">
                <a:latin typeface="Calibri"/>
                <a:cs typeface="Calibri"/>
              </a:rPr>
              <a:t>välilehden  </a:t>
            </a:r>
            <a:r>
              <a:rPr sz="2400" b="1" spc="-5" dirty="0">
                <a:latin typeface="Calibri"/>
                <a:cs typeface="Calibri"/>
              </a:rPr>
              <a:t>nimenä</a:t>
            </a:r>
            <a:r>
              <a:rPr sz="2400" b="1" spc="-75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selaimessa</a:t>
            </a:r>
            <a:r>
              <a:rPr sz="2400" spc="-5" dirty="0">
                <a:latin typeface="Calibri"/>
                <a:cs typeface="Calibri"/>
              </a:rPr>
              <a:t>.</a:t>
            </a:r>
            <a:endParaRPr sz="2400" dirty="0">
              <a:latin typeface="Calibri"/>
              <a:cs typeface="Calibri"/>
            </a:endParaRPr>
          </a:p>
          <a:p>
            <a:pPr marL="355600" indent="-342900">
              <a:lnSpc>
                <a:spcPts val="2735"/>
              </a:lnSpc>
              <a:spcBef>
                <a:spcPts val="285"/>
              </a:spcBef>
              <a:buFont typeface="Calibri"/>
              <a:buChar char="•"/>
              <a:tabLst>
                <a:tab pos="355600" algn="l"/>
                <a:tab pos="356235" algn="l"/>
              </a:tabLst>
            </a:pPr>
            <a:r>
              <a:rPr sz="2400" b="1" dirty="0">
                <a:latin typeface="Calibri"/>
                <a:cs typeface="Calibri"/>
              </a:rPr>
              <a:t>Esim</a:t>
            </a:r>
            <a:r>
              <a:rPr sz="2400" dirty="0">
                <a:latin typeface="Calibri"/>
                <a:cs typeface="Calibri"/>
              </a:rPr>
              <a:t>. </a:t>
            </a:r>
            <a:br>
              <a:rPr lang="fi-FI" sz="2400" i="1" dirty="0">
                <a:latin typeface="Calibri"/>
                <a:cs typeface="Calibri"/>
              </a:rPr>
            </a:br>
            <a:r>
              <a:rPr sz="2000" b="1" spc="-5" dirty="0">
                <a:latin typeface="Consolas" panose="020B0609020204030204" pitchFamily="49" charset="0"/>
                <a:cs typeface="Calibri"/>
              </a:rPr>
              <a:t>&lt;title&gt;Ohjelmoijat</a:t>
            </a:r>
            <a:r>
              <a:rPr sz="2000" b="1" spc="-85" dirty="0">
                <a:latin typeface="Consolas" panose="020B0609020204030204" pitchFamily="49" charset="0"/>
                <a:cs typeface="Calibri"/>
              </a:rPr>
              <a:t> </a:t>
            </a:r>
            <a:r>
              <a:rPr sz="2000" b="1" spc="-5" dirty="0" err="1">
                <a:latin typeface="Consolas" panose="020B0609020204030204" pitchFamily="49" charset="0"/>
                <a:cs typeface="Calibri"/>
              </a:rPr>
              <a:t>Oy:n</a:t>
            </a:r>
            <a:r>
              <a:rPr lang="fi-FI" sz="2000" b="1" dirty="0">
                <a:latin typeface="Consolas" panose="020B0609020204030204" pitchFamily="49" charset="0"/>
                <a:cs typeface="Calibri"/>
              </a:rPr>
              <a:t> </a:t>
            </a:r>
            <a:r>
              <a:rPr sz="2000" b="1" spc="-5" dirty="0" err="1">
                <a:latin typeface="Consolas" panose="020B0609020204030204" pitchFamily="49" charset="0"/>
                <a:cs typeface="Calibri"/>
              </a:rPr>
              <a:t>etusivu</a:t>
            </a:r>
            <a:r>
              <a:rPr sz="2000" b="1" spc="-5" dirty="0">
                <a:latin typeface="Consolas" panose="020B0609020204030204" pitchFamily="49" charset="0"/>
                <a:cs typeface="Calibri"/>
              </a:rPr>
              <a:t>&lt;/title&gt;</a:t>
            </a:r>
            <a:endParaRPr sz="2000" b="1" dirty="0">
              <a:latin typeface="Consolas" panose="020B0609020204030204" pitchFamily="49" charset="0"/>
              <a:cs typeface="Calibri"/>
            </a:endParaRPr>
          </a:p>
          <a:p>
            <a:pPr marL="355600" marR="24130" indent="-342900">
              <a:lnSpc>
                <a:spcPts val="2590"/>
              </a:lnSpc>
              <a:spcBef>
                <a:spcPts val="585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spc="-40" dirty="0">
                <a:latin typeface="Calibri"/>
                <a:cs typeface="Calibri"/>
              </a:rPr>
              <a:t>Vain </a:t>
            </a:r>
            <a:r>
              <a:rPr sz="2400" spc="-10" dirty="0">
                <a:latin typeface="Calibri"/>
                <a:cs typeface="Calibri"/>
              </a:rPr>
              <a:t>yksi </a:t>
            </a:r>
            <a:r>
              <a:rPr sz="2400" dirty="0">
                <a:latin typeface="Calibri"/>
                <a:cs typeface="Calibri"/>
              </a:rPr>
              <a:t>title </a:t>
            </a:r>
            <a:r>
              <a:rPr sz="2400" spc="-10" dirty="0">
                <a:latin typeface="Calibri"/>
                <a:cs typeface="Calibri"/>
              </a:rPr>
              <a:t>elementti sallitaan, </a:t>
            </a:r>
            <a:r>
              <a:rPr lang="fi-FI" sz="2400" spc="-10" dirty="0">
                <a:latin typeface="Calibri"/>
                <a:cs typeface="Calibri"/>
              </a:rPr>
              <a:t>on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vain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tekstiä.</a:t>
            </a:r>
            <a:endParaRPr sz="2400" dirty="0">
              <a:latin typeface="Calibri"/>
              <a:cs typeface="Calibri"/>
            </a:endParaRPr>
          </a:p>
          <a:p>
            <a:pPr marL="355600" indent="-342900">
              <a:lnSpc>
                <a:spcPts val="2735"/>
              </a:lnSpc>
              <a:spcBef>
                <a:spcPts val="245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Calibri"/>
                <a:cs typeface="Calibri"/>
              </a:rPr>
              <a:t>Ei saa olla </a:t>
            </a:r>
            <a:r>
              <a:rPr sz="2400" dirty="0">
                <a:latin typeface="Calibri"/>
                <a:cs typeface="Calibri"/>
              </a:rPr>
              <a:t>tyhjä.</a:t>
            </a:r>
            <a:r>
              <a:rPr sz="2400" spc="-105" dirty="0">
                <a:latin typeface="Calibri"/>
                <a:cs typeface="Calibri"/>
              </a:rPr>
              <a:t> </a:t>
            </a:r>
            <a:r>
              <a:rPr sz="2400" spc="-45" dirty="0">
                <a:latin typeface="Calibri"/>
                <a:cs typeface="Calibri"/>
              </a:rPr>
              <a:t>Tärkeä</a:t>
            </a:r>
            <a:endParaRPr sz="2400" dirty="0">
              <a:latin typeface="Calibri"/>
              <a:cs typeface="Calibri"/>
            </a:endParaRPr>
          </a:p>
          <a:p>
            <a:pPr marL="355600">
              <a:lnSpc>
                <a:spcPts val="2735"/>
              </a:lnSpc>
            </a:pPr>
            <a:r>
              <a:rPr sz="2400" spc="-15" dirty="0">
                <a:latin typeface="Calibri"/>
                <a:cs typeface="Calibri"/>
              </a:rPr>
              <a:t>hakukoneiden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kannalta.</a:t>
            </a:r>
            <a:endParaRPr sz="2400" dirty="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290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Calibri"/>
                <a:cs typeface="Calibri"/>
              </a:rPr>
              <a:t>Ei </a:t>
            </a:r>
            <a:r>
              <a:rPr sz="2400" spc="-10" dirty="0">
                <a:latin typeface="Calibri"/>
                <a:cs typeface="Calibri"/>
              </a:rPr>
              <a:t>tageja </a:t>
            </a:r>
            <a:r>
              <a:rPr sz="2400" dirty="0">
                <a:latin typeface="Calibri"/>
                <a:cs typeface="Calibri"/>
              </a:rPr>
              <a:t>titlen</a:t>
            </a:r>
            <a:r>
              <a:rPr sz="2400" spc="-9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sisällä.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083809" y="1114755"/>
            <a:ext cx="3770629" cy="4448141"/>
          </a:xfrm>
          <a:prstGeom prst="rect">
            <a:avLst/>
          </a:prstGeom>
        </p:spPr>
        <p:txBody>
          <a:bodyPr vert="horz" wrap="square" lIns="0" tIns="49530" rIns="0" bIns="0" rtlCol="0">
            <a:spAutoFit/>
          </a:bodyPr>
          <a:lstStyle/>
          <a:p>
            <a:pPr marL="355600" marR="5080" indent="-342900">
              <a:lnSpc>
                <a:spcPct val="90000"/>
              </a:lnSpc>
              <a:spcBef>
                <a:spcPts val="390"/>
              </a:spcBef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Calibri"/>
                <a:cs typeface="Calibri"/>
              </a:rPr>
              <a:t>Title </a:t>
            </a:r>
            <a:r>
              <a:rPr sz="2400" spc="-15" dirty="0">
                <a:latin typeface="Calibri"/>
                <a:cs typeface="Calibri"/>
              </a:rPr>
              <a:t>voi </a:t>
            </a:r>
            <a:r>
              <a:rPr sz="2400" spc="-10" dirty="0">
                <a:latin typeface="Calibri"/>
                <a:cs typeface="Calibri"/>
              </a:rPr>
              <a:t>näkyä </a:t>
            </a:r>
            <a:r>
              <a:rPr sz="2400" spc="-20" dirty="0">
                <a:latin typeface="Calibri"/>
                <a:cs typeface="Calibri"/>
              </a:rPr>
              <a:t>myös  </a:t>
            </a:r>
            <a:r>
              <a:rPr sz="2400" spc="-5" dirty="0">
                <a:latin typeface="Calibri"/>
                <a:cs typeface="Calibri"/>
              </a:rPr>
              <a:t>selaimen </a:t>
            </a:r>
            <a:r>
              <a:rPr sz="2400" spc="-10" dirty="0">
                <a:latin typeface="Calibri"/>
                <a:cs typeface="Calibri"/>
              </a:rPr>
              <a:t>ikkunan </a:t>
            </a:r>
            <a:r>
              <a:rPr sz="2400" spc="-15" dirty="0">
                <a:latin typeface="Calibri"/>
                <a:cs typeface="Calibri"/>
              </a:rPr>
              <a:t>otsikkona  </a:t>
            </a:r>
            <a:r>
              <a:rPr sz="2400" dirty="0">
                <a:latin typeface="Calibri"/>
                <a:cs typeface="Calibri"/>
              </a:rPr>
              <a:t>yläpalkissa,  </a:t>
            </a:r>
            <a:r>
              <a:rPr sz="2400" spc="-10" dirty="0">
                <a:latin typeface="Calibri"/>
                <a:cs typeface="Calibri"/>
              </a:rPr>
              <a:t>selaushistoriassa,  </a:t>
            </a:r>
            <a:r>
              <a:rPr sz="2400" spc="-5" dirty="0">
                <a:latin typeface="Calibri"/>
                <a:cs typeface="Calibri"/>
              </a:rPr>
              <a:t>kirjanmerkeissä, tulosteissa  </a:t>
            </a:r>
            <a:r>
              <a:rPr sz="2400" spc="-10" dirty="0">
                <a:latin typeface="Calibri"/>
                <a:cs typeface="Calibri"/>
              </a:rPr>
              <a:t>kunkin </a:t>
            </a:r>
            <a:r>
              <a:rPr sz="2400" spc="-5" dirty="0">
                <a:latin typeface="Calibri"/>
                <a:cs typeface="Calibri"/>
              </a:rPr>
              <a:t>arkin  tunnistetiedoissa.</a:t>
            </a:r>
            <a:endParaRPr sz="2400" dirty="0">
              <a:latin typeface="Calibri"/>
              <a:cs typeface="Calibri"/>
            </a:endParaRPr>
          </a:p>
          <a:p>
            <a:pPr marL="355600" marR="117475" indent="-342900">
              <a:lnSpc>
                <a:spcPct val="90000"/>
              </a:lnSpc>
              <a:spcBef>
                <a:spcPts val="575"/>
              </a:spcBef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Calibri"/>
                <a:cs typeface="Calibri"/>
              </a:rPr>
              <a:t>Title-elementin </a:t>
            </a:r>
            <a:r>
              <a:rPr sz="2400" dirty="0">
                <a:latin typeface="Calibri"/>
                <a:cs typeface="Calibri"/>
              </a:rPr>
              <a:t>tulisi </a:t>
            </a:r>
            <a:r>
              <a:rPr sz="2400" spc="-5" dirty="0">
                <a:latin typeface="Calibri"/>
                <a:cs typeface="Calibri"/>
              </a:rPr>
              <a:t>olla  </a:t>
            </a:r>
            <a:r>
              <a:rPr sz="2400" b="1" spc="-10" dirty="0">
                <a:latin typeface="Calibri"/>
                <a:cs typeface="Calibri"/>
              </a:rPr>
              <a:t>oikeinkirjoitettu, lyhyt</a:t>
            </a:r>
            <a:r>
              <a:rPr sz="2400" spc="-10" dirty="0">
                <a:latin typeface="Calibri"/>
                <a:cs typeface="Calibri"/>
              </a:rPr>
              <a:t>,</a:t>
            </a:r>
            <a:r>
              <a:rPr sz="2400" spc="-10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sen  </a:t>
            </a:r>
            <a:r>
              <a:rPr sz="2400" spc="-10" dirty="0">
                <a:latin typeface="Calibri"/>
                <a:cs typeface="Calibri"/>
              </a:rPr>
              <a:t>pitäisi </a:t>
            </a:r>
            <a:r>
              <a:rPr sz="2400" b="1" spc="-25" dirty="0">
                <a:latin typeface="Calibri"/>
                <a:cs typeface="Calibri"/>
              </a:rPr>
              <a:t>kuvata</a:t>
            </a:r>
            <a:r>
              <a:rPr sz="2400" spc="-25" dirty="0">
                <a:latin typeface="Calibri"/>
                <a:cs typeface="Calibri"/>
              </a:rPr>
              <a:t>  </a:t>
            </a:r>
            <a:r>
              <a:rPr sz="2400" spc="-15" dirty="0">
                <a:latin typeface="Calibri"/>
                <a:cs typeface="Calibri"/>
              </a:rPr>
              <a:t>konkreettisesti </a:t>
            </a:r>
            <a:r>
              <a:rPr sz="2400" b="1" spc="-5" dirty="0">
                <a:latin typeface="Calibri"/>
                <a:cs typeface="Calibri"/>
              </a:rPr>
              <a:t>sivun  </a:t>
            </a:r>
            <a:r>
              <a:rPr sz="2400" b="1" spc="-10" dirty="0">
                <a:latin typeface="Calibri"/>
                <a:cs typeface="Calibri"/>
              </a:rPr>
              <a:t>senhetkistä </a:t>
            </a:r>
            <a:r>
              <a:rPr sz="2400" b="1" spc="-5" dirty="0">
                <a:latin typeface="Calibri"/>
                <a:cs typeface="Calibri"/>
              </a:rPr>
              <a:t>sisältöä</a:t>
            </a:r>
            <a:r>
              <a:rPr sz="2400" spc="-5" dirty="0">
                <a:latin typeface="Calibri"/>
                <a:cs typeface="Calibri"/>
              </a:rPr>
              <a:t>, </a:t>
            </a:r>
            <a:r>
              <a:rPr sz="2400" dirty="0">
                <a:latin typeface="Calibri"/>
                <a:cs typeface="Calibri"/>
              </a:rPr>
              <a:t>ei  </a:t>
            </a:r>
            <a:r>
              <a:rPr sz="2400" spc="-45" dirty="0" err="1">
                <a:latin typeface="Calibri"/>
                <a:cs typeface="Calibri"/>
              </a:rPr>
              <a:t>koko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10" dirty="0" err="1">
                <a:latin typeface="Calibri"/>
                <a:cs typeface="Calibri"/>
              </a:rPr>
              <a:t>sivuston</a:t>
            </a:r>
            <a:r>
              <a:rPr lang="fi-FI" sz="2400" spc="-10" dirty="0">
                <a:latin typeface="Calibri"/>
                <a:cs typeface="Calibri"/>
              </a:rPr>
              <a:t>.</a:t>
            </a:r>
            <a:endParaRPr sz="2400" dirty="0">
              <a:latin typeface="Calibri"/>
              <a:cs typeface="Calibri"/>
            </a:endParaRPr>
          </a:p>
        </p:txBody>
      </p:sp>
      <p:pic>
        <p:nvPicPr>
          <p:cNvPr id="8" name="Kuva 7">
            <a:extLst>
              <a:ext uri="{FF2B5EF4-FFF2-40B4-BE49-F238E27FC236}">
                <a16:creationId xmlns:a16="http://schemas.microsoft.com/office/drawing/2014/main" id="{538C5258-F884-4CA9-B804-8355DF7883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6137716"/>
            <a:ext cx="3439853" cy="665975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4400" y="161536"/>
            <a:ext cx="4517899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" dirty="0">
                <a:solidFill>
                  <a:schemeClr val="tx1"/>
                </a:solidFill>
              </a:rPr>
              <a:t>Meta-elementti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spc="-5" dirty="0"/>
              <a:t>Merja</a:t>
            </a:r>
            <a:r>
              <a:rPr spc="-75" dirty="0"/>
              <a:t> </a:t>
            </a:r>
            <a:r>
              <a:rPr spc="-5" dirty="0"/>
              <a:t>Marin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8425">
              <a:lnSpc>
                <a:spcPts val="1650"/>
              </a:lnSpc>
            </a:pPr>
            <a:fld id="{81D60167-4931-47E6-BA6A-407CBD079E47}" type="slidenum">
              <a:rPr dirty="0"/>
              <a:t>56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609600" y="1719885"/>
            <a:ext cx="3527934" cy="433746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indent="-342900">
              <a:lnSpc>
                <a:spcPts val="2375"/>
              </a:lnSpc>
              <a:spcBef>
                <a:spcPts val="95"/>
              </a:spcBef>
              <a:buFont typeface="Calibri"/>
              <a:buChar char="•"/>
              <a:tabLst>
                <a:tab pos="355600" algn="l"/>
                <a:tab pos="356235" algn="l"/>
              </a:tabLst>
            </a:pPr>
            <a:r>
              <a:rPr sz="2000" b="1" spc="-10" dirty="0">
                <a:latin typeface="Calibri"/>
                <a:cs typeface="Calibri"/>
              </a:rPr>
              <a:t>Merkitys</a:t>
            </a:r>
            <a:r>
              <a:rPr sz="2000" spc="-10" dirty="0">
                <a:latin typeface="Calibri"/>
                <a:cs typeface="Calibri"/>
              </a:rPr>
              <a:t>: Sivua</a:t>
            </a:r>
            <a:r>
              <a:rPr sz="2000" spc="0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kokonaisuutena</a:t>
            </a:r>
            <a:endParaRPr sz="2000" dirty="0">
              <a:latin typeface="Calibri"/>
              <a:cs typeface="Calibri"/>
            </a:endParaRPr>
          </a:p>
          <a:p>
            <a:pPr marL="355600">
              <a:lnSpc>
                <a:spcPts val="2375"/>
              </a:lnSpc>
            </a:pPr>
            <a:r>
              <a:rPr sz="2000" spc="-35" dirty="0">
                <a:latin typeface="Calibri"/>
                <a:cs typeface="Calibri"/>
              </a:rPr>
              <a:t>koskeva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metatieto</a:t>
            </a:r>
            <a:endParaRPr sz="2000" dirty="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buFont typeface="Calibri"/>
              <a:buChar char="•"/>
              <a:tabLst>
                <a:tab pos="355600" algn="l"/>
                <a:tab pos="356235" algn="l"/>
              </a:tabLst>
            </a:pPr>
            <a:endParaRPr lang="fi-FI" sz="2000" b="1" spc="-5" dirty="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buFont typeface="Calibri"/>
              <a:buChar char="•"/>
              <a:tabLst>
                <a:tab pos="355600" algn="l"/>
                <a:tab pos="356235" algn="l"/>
              </a:tabLst>
            </a:pPr>
            <a:r>
              <a:rPr sz="2000" b="1" spc="-5" dirty="0" err="1">
                <a:latin typeface="Calibri"/>
                <a:cs typeface="Calibri"/>
              </a:rPr>
              <a:t>Esim</a:t>
            </a:r>
            <a:r>
              <a:rPr sz="2000" spc="-5" dirty="0">
                <a:latin typeface="Calibri"/>
                <a:cs typeface="Calibri"/>
              </a:rPr>
              <a:t>. </a:t>
            </a:r>
            <a:br>
              <a:rPr lang="fi-FI" sz="2000" spc="-5" dirty="0">
                <a:latin typeface="Calibri"/>
                <a:cs typeface="Calibri"/>
              </a:rPr>
            </a:br>
            <a:r>
              <a:rPr sz="2000" b="1" spc="-5" dirty="0">
                <a:latin typeface="Consolas" panose="020B0609020204030204" pitchFamily="49" charset="0"/>
                <a:cs typeface="Calibri"/>
              </a:rPr>
              <a:t>&lt;meta charset=utf-8&gt;</a:t>
            </a:r>
          </a:p>
          <a:p>
            <a:pPr marL="355600" marR="68580" indent="-342900">
              <a:lnSpc>
                <a:spcPct val="80100"/>
              </a:lnSpc>
              <a:spcBef>
                <a:spcPts val="525"/>
              </a:spcBef>
              <a:buFont typeface="Calibri"/>
              <a:buChar char="•"/>
              <a:tabLst>
                <a:tab pos="355600" algn="l"/>
                <a:tab pos="356235" algn="l"/>
              </a:tabLst>
            </a:pPr>
            <a:endParaRPr lang="fi-FI" sz="2000" b="1" spc="-15" dirty="0">
              <a:latin typeface="Calibri"/>
              <a:cs typeface="Calibri"/>
            </a:endParaRPr>
          </a:p>
          <a:p>
            <a:pPr marL="355600" marR="68580" indent="-342900">
              <a:lnSpc>
                <a:spcPct val="80100"/>
              </a:lnSpc>
              <a:spcBef>
                <a:spcPts val="525"/>
              </a:spcBef>
              <a:buFont typeface="Calibri"/>
              <a:buChar char="•"/>
              <a:tabLst>
                <a:tab pos="355600" algn="l"/>
                <a:tab pos="356235" algn="l"/>
              </a:tabLst>
            </a:pPr>
            <a:r>
              <a:rPr sz="2000" b="1" spc="-15" dirty="0">
                <a:latin typeface="Calibri"/>
                <a:cs typeface="Calibri"/>
              </a:rPr>
              <a:t>Charset </a:t>
            </a:r>
            <a:r>
              <a:rPr sz="2000" spc="-10" dirty="0">
                <a:latin typeface="Calibri"/>
                <a:cs typeface="Calibri"/>
              </a:rPr>
              <a:t>ilmoittaa  </a:t>
            </a:r>
            <a:r>
              <a:rPr sz="2000" spc="-15" dirty="0">
                <a:latin typeface="Calibri"/>
                <a:cs typeface="Calibri"/>
              </a:rPr>
              <a:t>merkistökoodauksen </a:t>
            </a:r>
            <a:r>
              <a:rPr sz="2000" spc="-10" dirty="0">
                <a:latin typeface="Calibri"/>
                <a:cs typeface="Calibri"/>
              </a:rPr>
              <a:t>(character  encoding)</a:t>
            </a:r>
            <a:endParaRPr sz="2000" dirty="0">
              <a:latin typeface="Calibri"/>
              <a:cs typeface="Calibri"/>
            </a:endParaRPr>
          </a:p>
          <a:p>
            <a:pPr marL="355600" marR="76200" indent="-342900">
              <a:lnSpc>
                <a:spcPct val="80000"/>
              </a:lnSpc>
              <a:spcBef>
                <a:spcPts val="530"/>
              </a:spcBef>
              <a:buChar char="•"/>
              <a:tabLst>
                <a:tab pos="355600" algn="l"/>
                <a:tab pos="356235" algn="l"/>
              </a:tabLst>
            </a:pPr>
            <a:endParaRPr lang="fi-FI" sz="2000" spc="-15" dirty="0">
              <a:latin typeface="Calibri"/>
              <a:cs typeface="Calibri"/>
            </a:endParaRPr>
          </a:p>
          <a:p>
            <a:pPr marL="355600" marR="76200" indent="-342900">
              <a:lnSpc>
                <a:spcPct val="80000"/>
              </a:lnSpc>
              <a:spcBef>
                <a:spcPts val="530"/>
              </a:spcBef>
              <a:buChar char="•"/>
              <a:tabLst>
                <a:tab pos="355600" algn="l"/>
                <a:tab pos="356235" algn="l"/>
              </a:tabLst>
            </a:pPr>
            <a:r>
              <a:rPr sz="2000" spc="-15" dirty="0">
                <a:latin typeface="Calibri"/>
                <a:cs typeface="Calibri"/>
              </a:rPr>
              <a:t>Meta-</a:t>
            </a:r>
            <a:r>
              <a:rPr sz="2000" spc="-15" dirty="0" err="1">
                <a:latin typeface="Calibri"/>
                <a:cs typeface="Calibri"/>
              </a:rPr>
              <a:t>elementti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spc="-30" dirty="0">
                <a:latin typeface="Calibri"/>
                <a:cs typeface="Calibri"/>
              </a:rPr>
              <a:t>koskee </a:t>
            </a:r>
            <a:r>
              <a:rPr sz="2000" spc="-10" dirty="0">
                <a:latin typeface="Calibri"/>
                <a:cs typeface="Calibri"/>
              </a:rPr>
              <a:t>html-  </a:t>
            </a:r>
            <a:r>
              <a:rPr sz="2000" spc="-15" dirty="0">
                <a:latin typeface="Calibri"/>
                <a:cs typeface="Calibri"/>
              </a:rPr>
              <a:t>dokumenttia </a:t>
            </a:r>
            <a:r>
              <a:rPr sz="2000" b="1" spc="-20" dirty="0">
                <a:latin typeface="Calibri"/>
                <a:cs typeface="Calibri"/>
              </a:rPr>
              <a:t>kokonaisuutena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ja  </a:t>
            </a:r>
            <a:r>
              <a:rPr sz="2000" spc="-15" dirty="0">
                <a:latin typeface="Calibri"/>
                <a:cs typeface="Calibri"/>
              </a:rPr>
              <a:t>metatieto </a:t>
            </a:r>
            <a:r>
              <a:rPr sz="2000" spc="-10" dirty="0">
                <a:latin typeface="Calibri"/>
                <a:cs typeface="Calibri"/>
              </a:rPr>
              <a:t>esitetään</a:t>
            </a:r>
            <a:r>
              <a:rPr sz="2000" spc="0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tekstinä.</a:t>
            </a:r>
            <a:endParaRPr sz="2000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006468" y="1719885"/>
            <a:ext cx="3757420" cy="4274888"/>
          </a:xfrm>
          <a:prstGeom prst="rect">
            <a:avLst/>
          </a:prstGeom>
          <a:solidFill>
            <a:srgbClr val="FFCCCC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wrap="square" lIns="0" tIns="730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75"/>
              </a:spcBef>
              <a:tabLst>
                <a:tab pos="354965" algn="l"/>
                <a:tab pos="355600" algn="l"/>
              </a:tabLst>
            </a:pPr>
            <a:r>
              <a:rPr lang="fi-FI" sz="2800" b="1" spc="-5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Meta-</a:t>
            </a:r>
            <a:r>
              <a:rPr sz="2800" b="1" spc="-5" dirty="0" err="1">
                <a:latin typeface="Calibri"/>
                <a:cs typeface="Calibri"/>
              </a:rPr>
              <a:t>elementin</a:t>
            </a:r>
            <a:r>
              <a:rPr sz="2800" b="1" spc="-45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lajeja</a:t>
            </a:r>
          </a:p>
          <a:p>
            <a:pPr marL="12700" lvl="1">
              <a:spcBef>
                <a:spcPts val="475"/>
              </a:spcBef>
              <a:tabLst>
                <a:tab pos="355600" algn="l"/>
                <a:tab pos="356235" algn="l"/>
              </a:tabLst>
            </a:pPr>
            <a:r>
              <a:rPr sz="2000" b="1" spc="-5" dirty="0">
                <a:solidFill>
                  <a:schemeClr val="tx1"/>
                </a:solidFill>
                <a:latin typeface="Consolas" panose="020B0609020204030204" pitchFamily="49" charset="0"/>
                <a:cs typeface="Calibri"/>
              </a:rPr>
              <a:t>&lt;meta name=… content=…&gt;</a:t>
            </a:r>
          </a:p>
          <a:p>
            <a:pPr marL="698500" marR="413384" lvl="1" indent="-228600">
              <a:spcBef>
                <a:spcPts val="475"/>
              </a:spcBef>
              <a:buChar char="•"/>
              <a:tabLst>
                <a:tab pos="1156335" algn="l"/>
              </a:tabLst>
            </a:pPr>
            <a:r>
              <a:rPr lang="fi-FI" sz="2000" spc="-10" dirty="0">
                <a:latin typeface="Calibri"/>
                <a:cs typeface="Calibri"/>
              </a:rPr>
              <a:t> </a:t>
            </a:r>
            <a:r>
              <a:rPr sz="2000" spc="-10" dirty="0" err="1">
                <a:latin typeface="Calibri"/>
                <a:cs typeface="Calibri"/>
              </a:rPr>
              <a:t>Sisältää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varsinaista  sivukohtaista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metatietoa</a:t>
            </a:r>
            <a:endParaRPr sz="2000" dirty="0">
              <a:latin typeface="Calibri"/>
              <a:cs typeface="Calibri"/>
            </a:endParaRPr>
          </a:p>
          <a:p>
            <a:pPr marL="698500" marR="473075" lvl="1" indent="-228600">
              <a:spcBef>
                <a:spcPts val="475"/>
              </a:spcBef>
              <a:buChar char="•"/>
              <a:tabLst>
                <a:tab pos="1156335" algn="l"/>
              </a:tabLst>
            </a:pPr>
            <a:r>
              <a:rPr sz="2000" b="1" spc="-5" dirty="0">
                <a:latin typeface="Calibri"/>
                <a:cs typeface="Calibri"/>
              </a:rPr>
              <a:t>Name-määrite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ilmoittaa  metatiedon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nimen</a:t>
            </a:r>
            <a:endParaRPr sz="2000" dirty="0">
              <a:latin typeface="Calibri"/>
              <a:cs typeface="Calibri"/>
            </a:endParaRPr>
          </a:p>
          <a:p>
            <a:pPr marL="698500" marR="1064260" lvl="1" indent="-228600">
              <a:spcBef>
                <a:spcPts val="475"/>
              </a:spcBef>
              <a:buChar char="•"/>
              <a:tabLst>
                <a:tab pos="1156335" algn="l"/>
              </a:tabLst>
            </a:pPr>
            <a:r>
              <a:rPr sz="2000" b="1" spc="-15" dirty="0">
                <a:latin typeface="Calibri"/>
                <a:cs typeface="Calibri"/>
              </a:rPr>
              <a:t>Content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määrittää  metatiedon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arvon</a:t>
            </a:r>
            <a:endParaRPr sz="2000" dirty="0">
              <a:latin typeface="Calibri"/>
              <a:cs typeface="Calibri"/>
            </a:endParaRPr>
          </a:p>
          <a:p>
            <a:pPr marL="12700" lvl="1">
              <a:lnSpc>
                <a:spcPct val="100000"/>
              </a:lnSpc>
              <a:spcBef>
                <a:spcPts val="475"/>
              </a:spcBef>
              <a:tabLst>
                <a:tab pos="355600" algn="l"/>
                <a:tab pos="356235" algn="l"/>
              </a:tabLst>
            </a:pPr>
            <a:r>
              <a:rPr sz="2000" b="1" spc="-5" dirty="0">
                <a:solidFill>
                  <a:schemeClr val="tx1"/>
                </a:solidFill>
                <a:latin typeface="Consolas" panose="020B0609020204030204" pitchFamily="49" charset="0"/>
                <a:cs typeface="Calibri"/>
              </a:rPr>
              <a:t>&lt;meta charset=”…”&gt;</a:t>
            </a:r>
          </a:p>
          <a:p>
            <a:pPr marL="698500" marR="807720" lvl="1" indent="-228600">
              <a:spcBef>
                <a:spcPts val="480"/>
              </a:spcBef>
              <a:buChar char="•"/>
              <a:tabLst>
                <a:tab pos="1156335" algn="l"/>
              </a:tabLst>
            </a:pPr>
            <a:r>
              <a:rPr sz="2000" spc="-10" dirty="0">
                <a:latin typeface="Calibri"/>
                <a:cs typeface="Calibri"/>
              </a:rPr>
              <a:t>Ilmoittaa  </a:t>
            </a:r>
            <a:r>
              <a:rPr sz="2000" spc="-15" dirty="0">
                <a:latin typeface="Calibri"/>
                <a:cs typeface="Calibri"/>
              </a:rPr>
              <a:t>merkistökoodauksen  </a:t>
            </a:r>
            <a:r>
              <a:rPr sz="2000" spc="-5" dirty="0">
                <a:latin typeface="Calibri"/>
                <a:cs typeface="Calibri"/>
              </a:rPr>
              <a:t>html5:ssä</a:t>
            </a:r>
            <a:endParaRPr sz="20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47825" y="311911"/>
            <a:ext cx="585025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fi-FI" spc="-20"/>
              <a:t>Esimerkkejä</a:t>
            </a:r>
            <a:r>
              <a:rPr lang="fi-FI" spc="50"/>
              <a:t> </a:t>
            </a:r>
            <a:r>
              <a:rPr lang="fi-FI" spc="-20"/>
              <a:t>meta-elementeistä</a:t>
            </a:r>
            <a:endParaRPr lang="fi-FI" spc="-20" dirty="0"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lang="fi-FI" spc="-5"/>
              <a:t>Merja</a:t>
            </a:r>
            <a:r>
              <a:rPr lang="fi-FI" spc="-75"/>
              <a:t> </a:t>
            </a:r>
            <a:r>
              <a:rPr lang="fi-FI" spc="-5"/>
              <a:t>Marin</a:t>
            </a:r>
            <a:endParaRPr lang="fi-FI" spc="-5" dirty="0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8425">
              <a:lnSpc>
                <a:spcPts val="1650"/>
              </a:lnSpc>
            </a:pPr>
            <a:fld id="{81D60167-4931-47E6-BA6A-407CBD079E47}" type="slidenum">
              <a:rPr lang="fi-FI" smtClean="0"/>
              <a:t>57</a:t>
            </a:fld>
            <a:endParaRPr lang="fi-FI" dirty="0"/>
          </a:p>
        </p:txBody>
      </p:sp>
      <p:sp>
        <p:nvSpPr>
          <p:cNvPr id="3" name="object 3"/>
          <p:cNvSpPr txBox="1"/>
          <p:nvPr/>
        </p:nvSpPr>
        <p:spPr>
          <a:xfrm>
            <a:off x="609600" y="1138174"/>
            <a:ext cx="8153400" cy="55117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658495" indent="-342900">
              <a:spcBef>
                <a:spcPts val="100"/>
              </a:spcBef>
              <a:buFont typeface="Calibri"/>
              <a:buChar char="•"/>
              <a:tabLst>
                <a:tab pos="355600" algn="l"/>
                <a:tab pos="356235" algn="l"/>
              </a:tabLst>
            </a:pPr>
            <a:r>
              <a:rPr lang="fi-FI" sz="2000" b="1" spc="-5" dirty="0">
                <a:latin typeface="Consolas" panose="020B0609020204030204" pitchFamily="49" charset="0"/>
                <a:cs typeface="Calibri"/>
              </a:rPr>
              <a:t>&lt;</a:t>
            </a:r>
            <a:r>
              <a:rPr lang="fi-FI" sz="2000" b="1" spc="-5" dirty="0" err="1">
                <a:latin typeface="Consolas" panose="020B0609020204030204" pitchFamily="49" charset="0"/>
                <a:cs typeface="Calibri"/>
              </a:rPr>
              <a:t>meta</a:t>
            </a:r>
            <a:r>
              <a:rPr lang="fi-FI" sz="2000" b="1" spc="-5" dirty="0">
                <a:latin typeface="Consolas" panose="020B0609020204030204" pitchFamily="49" charset="0"/>
                <a:cs typeface="Calibri"/>
              </a:rPr>
              <a:t> </a:t>
            </a:r>
            <a:r>
              <a:rPr lang="fi-FI" sz="2000" b="1" spc="-5" dirty="0" err="1">
                <a:latin typeface="Consolas" panose="020B0609020204030204" pitchFamily="49" charset="0"/>
                <a:cs typeface="Calibri"/>
              </a:rPr>
              <a:t>name</a:t>
            </a:r>
            <a:r>
              <a:rPr lang="fi-FI" sz="2000" b="1" spc="-5" dirty="0">
                <a:latin typeface="Consolas" panose="020B0609020204030204" pitchFamily="49" charset="0"/>
                <a:cs typeface="Calibri"/>
              </a:rPr>
              <a:t>=”</a:t>
            </a:r>
            <a:r>
              <a:rPr lang="fi-FI" sz="2000" b="1" spc="-5" dirty="0" err="1">
                <a:latin typeface="Consolas" panose="020B0609020204030204" pitchFamily="49" charset="0"/>
                <a:cs typeface="Calibri"/>
              </a:rPr>
              <a:t>application-name</a:t>
            </a:r>
            <a:r>
              <a:rPr lang="fi-FI" sz="2000" b="1" spc="-5" dirty="0">
                <a:latin typeface="Consolas" panose="020B0609020204030204" pitchFamily="49" charset="0"/>
                <a:cs typeface="Calibri"/>
              </a:rPr>
              <a:t>” </a:t>
            </a:r>
            <a:r>
              <a:rPr lang="fi-FI" sz="2000" b="1" spc="-5" dirty="0" err="1">
                <a:latin typeface="Consolas" panose="020B0609020204030204" pitchFamily="49" charset="0"/>
                <a:cs typeface="Calibri"/>
              </a:rPr>
              <a:t>content</a:t>
            </a:r>
            <a:r>
              <a:rPr lang="fi-FI" sz="2000" b="1" spc="-5" dirty="0">
                <a:latin typeface="Consolas" panose="020B0609020204030204" pitchFamily="49" charset="0"/>
                <a:cs typeface="Calibri"/>
              </a:rPr>
              <a:t>=”Ohjelmoijat  Oy”&gt;</a:t>
            </a:r>
          </a:p>
          <a:p>
            <a:pPr marL="756285" marR="48260" lvl="1" indent="-286385">
              <a:lnSpc>
                <a:spcPct val="100000"/>
              </a:lnSpc>
              <a:spcBef>
                <a:spcPts val="505"/>
              </a:spcBef>
              <a:buChar char="–"/>
              <a:tabLst>
                <a:tab pos="756285" algn="l"/>
                <a:tab pos="756920" algn="l"/>
              </a:tabLst>
            </a:pPr>
            <a:r>
              <a:rPr lang="fi-FI" sz="2000" spc="-10" dirty="0">
                <a:latin typeface="Calibri"/>
                <a:cs typeface="Calibri"/>
              </a:rPr>
              <a:t>Meta </a:t>
            </a:r>
            <a:r>
              <a:rPr lang="fi-FI" sz="2000" spc="-5" dirty="0">
                <a:latin typeface="Calibri"/>
                <a:cs typeface="Calibri"/>
              </a:rPr>
              <a:t>elementin </a:t>
            </a:r>
            <a:r>
              <a:rPr lang="fi-FI" sz="2000" spc="-5" dirty="0" err="1">
                <a:latin typeface="Calibri"/>
                <a:cs typeface="Calibri"/>
              </a:rPr>
              <a:t>name</a:t>
            </a:r>
            <a:r>
              <a:rPr lang="fi-FI" sz="2000" spc="-5" dirty="0">
                <a:latin typeface="Calibri"/>
                <a:cs typeface="Calibri"/>
              </a:rPr>
              <a:t>-määritteen arvo on </a:t>
            </a:r>
            <a:r>
              <a:rPr lang="fi-FI" sz="2000" spc="-5" dirty="0" err="1">
                <a:latin typeface="Calibri"/>
                <a:cs typeface="Calibri"/>
              </a:rPr>
              <a:t>application</a:t>
            </a:r>
            <a:r>
              <a:rPr lang="fi-FI" sz="2000" spc="-5" dirty="0">
                <a:latin typeface="Calibri"/>
                <a:cs typeface="Calibri"/>
              </a:rPr>
              <a:t> </a:t>
            </a:r>
            <a:r>
              <a:rPr lang="fi-FI" sz="2000" spc="-5" dirty="0" err="1">
                <a:latin typeface="Calibri"/>
                <a:cs typeface="Calibri"/>
              </a:rPr>
              <a:t>name</a:t>
            </a:r>
            <a:r>
              <a:rPr lang="fi-FI" sz="2000" spc="-5" dirty="0">
                <a:latin typeface="Calibri"/>
                <a:cs typeface="Calibri"/>
              </a:rPr>
              <a:t> </a:t>
            </a:r>
            <a:r>
              <a:rPr lang="fi-FI" sz="2000" spc="-10" dirty="0">
                <a:latin typeface="Calibri"/>
                <a:cs typeface="Calibri"/>
              </a:rPr>
              <a:t>(sovelluksen  </a:t>
            </a:r>
            <a:r>
              <a:rPr lang="fi-FI" sz="2000" spc="-5" dirty="0">
                <a:latin typeface="Calibri"/>
                <a:cs typeface="Calibri"/>
              </a:rPr>
              <a:t>nimi) ja </a:t>
            </a:r>
            <a:r>
              <a:rPr lang="fi-FI" sz="2000" spc="-5" dirty="0" err="1">
                <a:latin typeface="Calibri"/>
                <a:cs typeface="Calibri"/>
              </a:rPr>
              <a:t>content</a:t>
            </a:r>
            <a:r>
              <a:rPr lang="fi-FI" sz="2000" spc="-5" dirty="0">
                <a:latin typeface="Calibri"/>
                <a:cs typeface="Calibri"/>
              </a:rPr>
              <a:t> eli arvo </a:t>
            </a:r>
            <a:r>
              <a:rPr lang="fi-FI" sz="2000" spc="-15" dirty="0">
                <a:latin typeface="Calibri"/>
                <a:cs typeface="Calibri"/>
              </a:rPr>
              <a:t>Ohjelmoijat oy</a:t>
            </a:r>
            <a:endParaRPr lang="fi-FI" sz="2000" dirty="0">
              <a:latin typeface="Calibri"/>
              <a:cs typeface="Calibri"/>
            </a:endParaRPr>
          </a:p>
          <a:p>
            <a:pPr marL="355600" indent="-342900">
              <a:spcBef>
                <a:spcPts val="545"/>
              </a:spcBef>
              <a:buFont typeface="Calibri"/>
              <a:buChar char="•"/>
              <a:tabLst>
                <a:tab pos="355600" algn="l"/>
                <a:tab pos="356235" algn="l"/>
              </a:tabLst>
            </a:pPr>
            <a:r>
              <a:rPr lang="fi-FI" sz="2000" b="1" spc="-5" dirty="0">
                <a:latin typeface="Consolas" panose="020B0609020204030204" pitchFamily="49" charset="0"/>
                <a:cs typeface="Calibri"/>
              </a:rPr>
              <a:t>&lt;</a:t>
            </a:r>
            <a:r>
              <a:rPr lang="fi-FI" sz="2000" b="1" spc="-5" dirty="0" err="1">
                <a:latin typeface="Consolas" panose="020B0609020204030204" pitchFamily="49" charset="0"/>
                <a:cs typeface="Calibri"/>
              </a:rPr>
              <a:t>meta</a:t>
            </a:r>
            <a:r>
              <a:rPr lang="fi-FI" sz="2000" b="1" spc="-5" dirty="0">
                <a:latin typeface="Consolas" panose="020B0609020204030204" pitchFamily="49" charset="0"/>
                <a:cs typeface="Calibri"/>
              </a:rPr>
              <a:t> </a:t>
            </a:r>
            <a:r>
              <a:rPr lang="fi-FI" sz="2000" b="1" spc="-5" dirty="0" err="1">
                <a:latin typeface="Consolas" panose="020B0609020204030204" pitchFamily="49" charset="0"/>
                <a:cs typeface="Calibri"/>
              </a:rPr>
              <a:t>name</a:t>
            </a:r>
            <a:r>
              <a:rPr lang="fi-FI" sz="2000" b="1" spc="-5" dirty="0">
                <a:latin typeface="Consolas" panose="020B0609020204030204" pitchFamily="49" charset="0"/>
                <a:cs typeface="Calibri"/>
              </a:rPr>
              <a:t>=”</a:t>
            </a:r>
            <a:r>
              <a:rPr lang="fi-FI" sz="2000" b="1" spc="-5" dirty="0" err="1">
                <a:latin typeface="Consolas" panose="020B0609020204030204" pitchFamily="49" charset="0"/>
                <a:cs typeface="Calibri"/>
              </a:rPr>
              <a:t>author</a:t>
            </a:r>
            <a:r>
              <a:rPr lang="fi-FI" sz="2000" b="1" spc="-5" dirty="0">
                <a:latin typeface="Consolas" panose="020B0609020204030204" pitchFamily="49" charset="0"/>
                <a:cs typeface="Calibri"/>
              </a:rPr>
              <a:t>” </a:t>
            </a:r>
            <a:r>
              <a:rPr lang="fi-FI" sz="2000" b="1" spc="-5" dirty="0" err="1">
                <a:latin typeface="Consolas" panose="020B0609020204030204" pitchFamily="49" charset="0"/>
                <a:cs typeface="Calibri"/>
              </a:rPr>
              <a:t>content</a:t>
            </a:r>
            <a:r>
              <a:rPr lang="fi-FI" sz="2000" b="1" spc="-5" dirty="0">
                <a:latin typeface="Consolas" panose="020B0609020204030204" pitchFamily="49" charset="0"/>
                <a:cs typeface="Calibri"/>
              </a:rPr>
              <a:t>=”Etunimesi Sukunimesi”&gt;</a:t>
            </a:r>
          </a:p>
          <a:p>
            <a:pPr marL="756285" lvl="1" indent="-286385">
              <a:lnSpc>
                <a:spcPct val="100000"/>
              </a:lnSpc>
              <a:spcBef>
                <a:spcPts val="509"/>
              </a:spcBef>
              <a:buChar char="–"/>
              <a:tabLst>
                <a:tab pos="756285" algn="l"/>
                <a:tab pos="756920" algn="l"/>
              </a:tabLst>
            </a:pPr>
            <a:r>
              <a:rPr lang="fi-FI" sz="2000" spc="-5" dirty="0">
                <a:latin typeface="Calibri"/>
                <a:cs typeface="Calibri"/>
              </a:rPr>
              <a:t>tekijän nimi </a:t>
            </a:r>
            <a:r>
              <a:rPr lang="fi-FI" sz="2000" dirty="0">
                <a:latin typeface="Calibri"/>
                <a:cs typeface="Calibri"/>
              </a:rPr>
              <a:t>(</a:t>
            </a:r>
            <a:r>
              <a:rPr lang="fi-FI" sz="2000" dirty="0" err="1">
                <a:latin typeface="Calibri"/>
                <a:cs typeface="Calibri"/>
              </a:rPr>
              <a:t>author</a:t>
            </a:r>
            <a:r>
              <a:rPr lang="fi-FI" sz="2000" dirty="0">
                <a:latin typeface="Calibri"/>
                <a:cs typeface="Calibri"/>
              </a:rPr>
              <a:t>) </a:t>
            </a:r>
            <a:r>
              <a:rPr lang="fi-FI" sz="2000" spc="-5" dirty="0">
                <a:latin typeface="Calibri"/>
                <a:cs typeface="Calibri"/>
              </a:rPr>
              <a:t>ja </a:t>
            </a:r>
            <a:r>
              <a:rPr lang="fi-FI" sz="2000" spc="-5" dirty="0" err="1">
                <a:latin typeface="Calibri"/>
                <a:cs typeface="Calibri"/>
              </a:rPr>
              <a:t>content</a:t>
            </a:r>
            <a:r>
              <a:rPr lang="fi-FI" sz="2000" spc="-5" dirty="0">
                <a:latin typeface="Calibri"/>
                <a:cs typeface="Calibri"/>
              </a:rPr>
              <a:t> eli arvo Etunimesi</a:t>
            </a:r>
            <a:r>
              <a:rPr lang="fi-FI" sz="2000" spc="25" dirty="0">
                <a:latin typeface="Calibri"/>
                <a:cs typeface="Calibri"/>
              </a:rPr>
              <a:t> </a:t>
            </a:r>
            <a:r>
              <a:rPr lang="fi-FI" sz="2000" spc="-5" dirty="0">
                <a:latin typeface="Calibri"/>
                <a:cs typeface="Calibri"/>
              </a:rPr>
              <a:t>Sukunimesi</a:t>
            </a:r>
            <a:endParaRPr lang="fi-FI" sz="2000" dirty="0">
              <a:latin typeface="Calibri"/>
              <a:cs typeface="Calibri"/>
            </a:endParaRPr>
          </a:p>
          <a:p>
            <a:pPr marL="355600" marR="5080" indent="-342900">
              <a:spcBef>
                <a:spcPts val="545"/>
              </a:spcBef>
              <a:buFont typeface="Calibri"/>
              <a:buChar char="•"/>
              <a:tabLst>
                <a:tab pos="355600" algn="l"/>
                <a:tab pos="356235" algn="l"/>
              </a:tabLst>
            </a:pPr>
            <a:r>
              <a:rPr lang="fi-FI" sz="2000" b="1" spc="-5" dirty="0">
                <a:latin typeface="Consolas" panose="020B0609020204030204" pitchFamily="49" charset="0"/>
                <a:cs typeface="Calibri"/>
              </a:rPr>
              <a:t>&lt;</a:t>
            </a:r>
            <a:r>
              <a:rPr lang="fi-FI" sz="2000" b="1" spc="-5" dirty="0" err="1">
                <a:latin typeface="Consolas" panose="020B0609020204030204" pitchFamily="49" charset="0"/>
                <a:cs typeface="Calibri"/>
              </a:rPr>
              <a:t>meta</a:t>
            </a:r>
            <a:r>
              <a:rPr lang="fi-FI" sz="2000" b="1" spc="-5" dirty="0">
                <a:latin typeface="Consolas" panose="020B0609020204030204" pitchFamily="49" charset="0"/>
                <a:cs typeface="Calibri"/>
              </a:rPr>
              <a:t> </a:t>
            </a:r>
            <a:r>
              <a:rPr lang="fi-FI" sz="2000" b="1" spc="-5" dirty="0" err="1">
                <a:latin typeface="Consolas" panose="020B0609020204030204" pitchFamily="49" charset="0"/>
                <a:cs typeface="Calibri"/>
              </a:rPr>
              <a:t>name</a:t>
            </a:r>
            <a:r>
              <a:rPr lang="fi-FI" sz="2000" b="1" spc="-5" dirty="0">
                <a:latin typeface="Consolas" panose="020B0609020204030204" pitchFamily="49" charset="0"/>
                <a:cs typeface="Calibri"/>
              </a:rPr>
              <a:t>=”</a:t>
            </a:r>
            <a:r>
              <a:rPr lang="fi-FI" sz="2000" b="1" spc="-5" dirty="0" err="1">
                <a:latin typeface="Consolas" panose="020B0609020204030204" pitchFamily="49" charset="0"/>
                <a:cs typeface="Calibri"/>
              </a:rPr>
              <a:t>description</a:t>
            </a:r>
            <a:r>
              <a:rPr lang="fi-FI" sz="2000" b="1" spc="-5" dirty="0">
                <a:latin typeface="Consolas" panose="020B0609020204030204" pitchFamily="49" charset="0"/>
                <a:cs typeface="Calibri"/>
              </a:rPr>
              <a:t>” </a:t>
            </a:r>
            <a:r>
              <a:rPr lang="fi-FI" sz="2000" b="1" spc="-5" dirty="0" err="1">
                <a:latin typeface="Consolas" panose="020B0609020204030204" pitchFamily="49" charset="0"/>
                <a:cs typeface="Calibri"/>
              </a:rPr>
              <a:t>content</a:t>
            </a:r>
            <a:r>
              <a:rPr lang="fi-FI" sz="2000" b="1" spc="-5" dirty="0">
                <a:latin typeface="Consolas" panose="020B0609020204030204" pitchFamily="49" charset="0"/>
                <a:cs typeface="Calibri"/>
              </a:rPr>
              <a:t>=”Ohjelmoijat Oy:n pääsivu.  Ohjelmoijat Oy on suomalainen IT-ratkaisuja toimittava yritys, joka on  keskittynyt yritysten ja yksityisten tarvitsemiin tietojärjestelmiin sekä niihin  liittyviin palveluihin.”&gt;</a:t>
            </a:r>
          </a:p>
          <a:p>
            <a:pPr marL="756285" marR="346075" lvl="1" indent="-286385" algn="just">
              <a:lnSpc>
                <a:spcPct val="100000"/>
              </a:lnSpc>
              <a:spcBef>
                <a:spcPts val="505"/>
              </a:spcBef>
              <a:buChar char="–"/>
              <a:tabLst>
                <a:tab pos="756920" algn="l"/>
              </a:tabLst>
            </a:pPr>
            <a:r>
              <a:rPr lang="fi-FI" sz="2000" spc="-5" dirty="0">
                <a:latin typeface="Calibri"/>
                <a:cs typeface="Calibri"/>
              </a:rPr>
              <a:t>sivun </a:t>
            </a:r>
            <a:r>
              <a:rPr lang="fi-FI" sz="2000" spc="-10" dirty="0">
                <a:latin typeface="Calibri"/>
                <a:cs typeface="Calibri"/>
              </a:rPr>
              <a:t>kuvaus </a:t>
            </a:r>
            <a:r>
              <a:rPr lang="fi-FI" sz="2000" spc="-5" dirty="0">
                <a:latin typeface="Calibri"/>
                <a:cs typeface="Calibri"/>
              </a:rPr>
              <a:t>(</a:t>
            </a:r>
            <a:r>
              <a:rPr lang="fi-FI" sz="2000" spc="-5" dirty="0" err="1">
                <a:latin typeface="Calibri"/>
                <a:cs typeface="Calibri"/>
              </a:rPr>
              <a:t>description</a:t>
            </a:r>
            <a:r>
              <a:rPr lang="fi-FI" sz="2000" spc="-5" dirty="0">
                <a:latin typeface="Calibri"/>
                <a:cs typeface="Calibri"/>
              </a:rPr>
              <a:t>) ja arvona </a:t>
            </a:r>
            <a:r>
              <a:rPr lang="fi-FI" sz="2000" spc="-15" dirty="0">
                <a:latin typeface="Calibri"/>
                <a:cs typeface="Calibri"/>
              </a:rPr>
              <a:t>teksti </a:t>
            </a:r>
            <a:r>
              <a:rPr lang="fi-FI" sz="2000" spc="-10" dirty="0">
                <a:latin typeface="Calibri"/>
                <a:cs typeface="Calibri"/>
              </a:rPr>
              <a:t>Ohjelmat </a:t>
            </a:r>
            <a:r>
              <a:rPr lang="fi-FI" sz="2000" dirty="0">
                <a:latin typeface="Calibri"/>
                <a:cs typeface="Calibri"/>
              </a:rPr>
              <a:t>Oy </a:t>
            </a:r>
            <a:r>
              <a:rPr lang="fi-FI" sz="2000" spc="-10" dirty="0">
                <a:latin typeface="Calibri"/>
                <a:cs typeface="Calibri"/>
              </a:rPr>
              <a:t>sovelluksen  </a:t>
            </a:r>
            <a:r>
              <a:rPr lang="fi-FI" sz="2000" spc="-5" dirty="0">
                <a:latin typeface="Calibri"/>
                <a:cs typeface="Calibri"/>
              </a:rPr>
              <a:t>pääsivu. Ohjelmoijat oy </a:t>
            </a:r>
            <a:r>
              <a:rPr lang="fi-FI" sz="2000" dirty="0">
                <a:latin typeface="Calibri"/>
                <a:cs typeface="Calibri"/>
              </a:rPr>
              <a:t>on </a:t>
            </a:r>
            <a:r>
              <a:rPr lang="fi-FI" sz="2000" spc="-5" dirty="0">
                <a:latin typeface="Calibri"/>
                <a:cs typeface="Calibri"/>
              </a:rPr>
              <a:t>suomalainen </a:t>
            </a:r>
            <a:r>
              <a:rPr lang="fi-FI" sz="2000" spc="-10" dirty="0">
                <a:latin typeface="Calibri"/>
                <a:cs typeface="Calibri"/>
              </a:rPr>
              <a:t>IT-ratkaisuja… </a:t>
            </a:r>
          </a:p>
          <a:p>
            <a:pPr marL="756285" marR="346075" lvl="1" indent="-286385" algn="just">
              <a:lnSpc>
                <a:spcPct val="100000"/>
              </a:lnSpc>
              <a:spcBef>
                <a:spcPts val="505"/>
              </a:spcBef>
              <a:buChar char="–"/>
              <a:tabLst>
                <a:tab pos="756920" algn="l"/>
              </a:tabLst>
            </a:pPr>
            <a:r>
              <a:rPr lang="fi-FI" sz="2000" spc="-15" dirty="0">
                <a:latin typeface="Calibri"/>
                <a:cs typeface="Calibri"/>
              </a:rPr>
              <a:t>Hakukoneet  </a:t>
            </a:r>
            <a:r>
              <a:rPr lang="fi-FI" sz="2000" spc="-20" dirty="0">
                <a:latin typeface="Calibri"/>
                <a:cs typeface="Calibri"/>
              </a:rPr>
              <a:t>saattavat </a:t>
            </a:r>
            <a:r>
              <a:rPr lang="fi-FI" sz="2000" spc="-15" dirty="0">
                <a:latin typeface="Calibri"/>
                <a:cs typeface="Calibri"/>
              </a:rPr>
              <a:t>näyttää </a:t>
            </a:r>
            <a:r>
              <a:rPr lang="fi-FI" sz="2000" spc="-5" dirty="0">
                <a:latin typeface="Calibri"/>
                <a:cs typeface="Calibri"/>
              </a:rPr>
              <a:t>sen tiivistelmänä</a:t>
            </a:r>
            <a:r>
              <a:rPr lang="fi-FI" sz="2000" spc="60" dirty="0">
                <a:latin typeface="Calibri"/>
                <a:cs typeface="Calibri"/>
              </a:rPr>
              <a:t> </a:t>
            </a:r>
            <a:r>
              <a:rPr lang="fi-FI" sz="2000" spc="-10" dirty="0">
                <a:latin typeface="Calibri"/>
                <a:cs typeface="Calibri"/>
              </a:rPr>
              <a:t>sivusta.</a:t>
            </a:r>
            <a:endParaRPr lang="fi-FI" sz="2000" dirty="0">
              <a:latin typeface="Calibri"/>
              <a:cs typeface="Calibri"/>
            </a:endParaRPr>
          </a:p>
          <a:p>
            <a:pPr marL="355600" indent="-342900">
              <a:spcBef>
                <a:spcPts val="545"/>
              </a:spcBef>
              <a:buFont typeface="Calibri"/>
              <a:buChar char="•"/>
              <a:tabLst>
                <a:tab pos="355600" algn="l"/>
                <a:tab pos="356235" algn="l"/>
              </a:tabLst>
            </a:pPr>
            <a:r>
              <a:rPr lang="fi-FI" sz="2000" b="1" spc="-5" dirty="0">
                <a:latin typeface="Consolas" panose="020B0609020204030204" pitchFamily="49" charset="0"/>
                <a:cs typeface="Calibri"/>
              </a:rPr>
              <a:t>&lt;</a:t>
            </a:r>
            <a:r>
              <a:rPr lang="fi-FI" sz="2000" b="1" spc="-5" dirty="0" err="1">
                <a:latin typeface="Consolas" panose="020B0609020204030204" pitchFamily="49" charset="0"/>
                <a:cs typeface="Calibri"/>
              </a:rPr>
              <a:t>meta</a:t>
            </a:r>
            <a:r>
              <a:rPr lang="fi-FI" sz="2000" b="1" spc="-5" dirty="0">
                <a:latin typeface="Consolas" panose="020B0609020204030204" pitchFamily="49" charset="0"/>
                <a:cs typeface="Calibri"/>
              </a:rPr>
              <a:t> </a:t>
            </a:r>
            <a:r>
              <a:rPr lang="fi-FI" sz="2000" b="1" spc="-5" dirty="0" err="1">
                <a:latin typeface="Consolas" panose="020B0609020204030204" pitchFamily="49" charset="0"/>
                <a:cs typeface="Calibri"/>
              </a:rPr>
              <a:t>name</a:t>
            </a:r>
            <a:r>
              <a:rPr lang="fi-FI" sz="2000" b="1" spc="-5" dirty="0">
                <a:latin typeface="Consolas" panose="020B0609020204030204" pitchFamily="49" charset="0"/>
                <a:cs typeface="Calibri"/>
              </a:rPr>
              <a:t>=”</a:t>
            </a:r>
            <a:r>
              <a:rPr lang="fi-FI" sz="2000" b="1" spc="-5" dirty="0" err="1">
                <a:latin typeface="Consolas" panose="020B0609020204030204" pitchFamily="49" charset="0"/>
                <a:cs typeface="Calibri"/>
              </a:rPr>
              <a:t>generator</a:t>
            </a:r>
            <a:r>
              <a:rPr lang="fi-FI" sz="2000" b="1" spc="-5" dirty="0">
                <a:latin typeface="Consolas" panose="020B0609020204030204" pitchFamily="49" charset="0"/>
                <a:cs typeface="Calibri"/>
              </a:rPr>
              <a:t>” </a:t>
            </a:r>
            <a:r>
              <a:rPr lang="fi-FI" sz="2000" b="1" spc="-5" dirty="0" err="1">
                <a:latin typeface="Consolas" panose="020B0609020204030204" pitchFamily="49" charset="0"/>
                <a:cs typeface="Calibri"/>
              </a:rPr>
              <a:t>content</a:t>
            </a:r>
            <a:r>
              <a:rPr lang="fi-FI" sz="2000" b="1" spc="-5" dirty="0">
                <a:latin typeface="Consolas" panose="020B0609020204030204" pitchFamily="49" charset="0"/>
                <a:cs typeface="Calibri"/>
              </a:rPr>
              <a:t>=”Visual Studio </a:t>
            </a:r>
            <a:r>
              <a:rPr lang="fi-FI" sz="2000" b="1" spc="-5" dirty="0" err="1">
                <a:latin typeface="Consolas" panose="020B0609020204030204" pitchFamily="49" charset="0"/>
                <a:cs typeface="Calibri"/>
              </a:rPr>
              <a:t>Code</a:t>
            </a:r>
            <a:r>
              <a:rPr lang="fi-FI" sz="2000" b="1" spc="-5" dirty="0">
                <a:latin typeface="Consolas" panose="020B0609020204030204" pitchFamily="49" charset="0"/>
                <a:cs typeface="Calibri"/>
              </a:rPr>
              <a:t>”&gt;</a:t>
            </a:r>
          </a:p>
          <a:p>
            <a:pPr marL="756285" lvl="1" indent="-286385">
              <a:lnSpc>
                <a:spcPct val="100000"/>
              </a:lnSpc>
              <a:spcBef>
                <a:spcPts val="505"/>
              </a:spcBef>
              <a:buChar char="–"/>
              <a:tabLst>
                <a:tab pos="756285" algn="l"/>
                <a:tab pos="756920" algn="l"/>
              </a:tabLst>
            </a:pPr>
            <a:r>
              <a:rPr lang="fi-FI" sz="2000" spc="-5" dirty="0">
                <a:latin typeface="Calibri"/>
                <a:cs typeface="Calibri"/>
              </a:rPr>
              <a:t>Ohjelman nimi, jolla sivu </a:t>
            </a:r>
            <a:r>
              <a:rPr lang="fi-FI" sz="2000" dirty="0">
                <a:latin typeface="Calibri"/>
                <a:cs typeface="Calibri"/>
              </a:rPr>
              <a:t>on</a:t>
            </a:r>
            <a:r>
              <a:rPr lang="fi-FI" sz="2000" spc="-5" dirty="0">
                <a:latin typeface="Calibri"/>
                <a:cs typeface="Calibri"/>
              </a:rPr>
              <a:t> </a:t>
            </a:r>
            <a:r>
              <a:rPr lang="fi-FI" sz="2000" spc="-15" dirty="0">
                <a:latin typeface="Calibri"/>
                <a:cs typeface="Calibri"/>
              </a:rPr>
              <a:t>toteutettu</a:t>
            </a:r>
            <a:endParaRPr lang="fi-FI" sz="20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66800" y="432887"/>
            <a:ext cx="4219195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solidFill>
                  <a:schemeClr val="tx1"/>
                </a:solidFill>
              </a:rPr>
              <a:t>CSS-kieli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8425">
              <a:lnSpc>
                <a:spcPts val="1650"/>
              </a:lnSpc>
            </a:pPr>
            <a:fld id="{81D60167-4931-47E6-BA6A-407CBD079E47}" type="slidenum">
              <a:rPr dirty="0"/>
              <a:t>58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706121" y="1371600"/>
            <a:ext cx="3865879" cy="4558043"/>
          </a:xfrm>
          <a:prstGeom prst="rect">
            <a:avLst/>
          </a:prstGeom>
        </p:spPr>
        <p:txBody>
          <a:bodyPr vert="horz" wrap="square" lIns="0" tIns="83185" rIns="0" bIns="0" rtlCol="0">
            <a:spAutoFit/>
          </a:bodyPr>
          <a:lstStyle/>
          <a:p>
            <a:pPr marL="355600" marR="95885" indent="-342900">
              <a:lnSpc>
                <a:spcPct val="80000"/>
              </a:lnSpc>
              <a:spcBef>
                <a:spcPts val="655"/>
              </a:spcBef>
              <a:buChar char="•"/>
              <a:tabLst>
                <a:tab pos="355600" algn="l"/>
                <a:tab pos="356235" algn="l"/>
              </a:tabLst>
            </a:pPr>
            <a:r>
              <a:rPr sz="2000" dirty="0">
                <a:latin typeface="Calibri"/>
                <a:cs typeface="Calibri"/>
              </a:rPr>
              <a:t>CSS-tyyliohje </a:t>
            </a:r>
            <a:r>
              <a:rPr sz="2000" spc="-10" dirty="0">
                <a:latin typeface="Calibri"/>
                <a:cs typeface="Calibri"/>
              </a:rPr>
              <a:t>sisältää  </a:t>
            </a:r>
            <a:r>
              <a:rPr sz="2000" spc="-5" dirty="0">
                <a:latin typeface="Calibri"/>
                <a:cs typeface="Calibri"/>
              </a:rPr>
              <a:t>selaimelle </a:t>
            </a:r>
            <a:r>
              <a:rPr sz="2000" spc="-10" dirty="0">
                <a:latin typeface="Calibri"/>
                <a:cs typeface="Calibri"/>
              </a:rPr>
              <a:t>annettavia ohjeita  </a:t>
            </a:r>
            <a:r>
              <a:rPr sz="2000" spc="-5" dirty="0">
                <a:latin typeface="Calibri"/>
                <a:cs typeface="Calibri"/>
              </a:rPr>
              <a:t>Html-sivun </a:t>
            </a:r>
            <a:r>
              <a:rPr sz="2000" spc="-15" dirty="0">
                <a:latin typeface="Calibri"/>
                <a:cs typeface="Calibri"/>
              </a:rPr>
              <a:t>tai </a:t>
            </a:r>
            <a:r>
              <a:rPr sz="2000" spc="-5" dirty="0">
                <a:latin typeface="Calibri"/>
                <a:cs typeface="Calibri"/>
              </a:rPr>
              <a:t>XML-  </a:t>
            </a:r>
            <a:r>
              <a:rPr sz="2000" spc="-10" dirty="0">
                <a:latin typeface="Calibri"/>
                <a:cs typeface="Calibri"/>
              </a:rPr>
              <a:t>dokumentin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b="1" spc="-15" dirty="0" err="1">
                <a:solidFill>
                  <a:schemeClr val="accent2">
                    <a:lumMod val="50000"/>
                  </a:schemeClr>
                </a:solidFill>
                <a:latin typeface="Calibri"/>
                <a:cs typeface="Calibri"/>
              </a:rPr>
              <a:t>ulkoasusta</a:t>
            </a:r>
            <a:r>
              <a:rPr sz="2000" spc="-15" dirty="0">
                <a:latin typeface="Calibri"/>
                <a:cs typeface="Calibri"/>
              </a:rPr>
              <a:t>.</a:t>
            </a:r>
            <a:endParaRPr lang="fi-FI" sz="2000" spc="-15" dirty="0">
              <a:latin typeface="Calibri"/>
              <a:cs typeface="Calibri"/>
            </a:endParaRPr>
          </a:p>
          <a:p>
            <a:pPr marL="12700" marR="95885">
              <a:lnSpc>
                <a:spcPct val="80000"/>
              </a:lnSpc>
              <a:spcBef>
                <a:spcPts val="655"/>
              </a:spcBef>
              <a:tabLst>
                <a:tab pos="355600" algn="l"/>
                <a:tab pos="356235" algn="l"/>
              </a:tabLst>
            </a:pPr>
            <a:endParaRPr sz="2000" dirty="0">
              <a:latin typeface="Calibri"/>
              <a:cs typeface="Calibri"/>
            </a:endParaRPr>
          </a:p>
          <a:p>
            <a:pPr marL="355600" marR="5080" indent="-342900">
              <a:lnSpc>
                <a:spcPct val="80100"/>
              </a:lnSpc>
              <a:spcBef>
                <a:spcPts val="545"/>
              </a:spcBef>
              <a:buChar char="•"/>
              <a:tabLst>
                <a:tab pos="355600" algn="l"/>
                <a:tab pos="356235" algn="l"/>
              </a:tabLst>
            </a:pPr>
            <a:r>
              <a:rPr sz="2000" dirty="0">
                <a:latin typeface="Calibri"/>
                <a:cs typeface="Calibri"/>
              </a:rPr>
              <a:t>CSS-tyyliohje </a:t>
            </a:r>
            <a:r>
              <a:rPr sz="2000" spc="-20" dirty="0">
                <a:latin typeface="Calibri"/>
                <a:cs typeface="Calibri"/>
              </a:rPr>
              <a:t>koostuu </a:t>
            </a:r>
            <a:r>
              <a:rPr sz="2000" spc="-2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000" b="1" spc="-5" dirty="0">
                <a:solidFill>
                  <a:schemeClr val="accent2">
                    <a:lumMod val="50000"/>
                  </a:schemeClr>
                </a:solidFill>
                <a:latin typeface="Calibri"/>
                <a:cs typeface="Calibri"/>
              </a:rPr>
              <a:t>säännöistä</a:t>
            </a:r>
            <a:r>
              <a:rPr sz="2000" spc="-5" dirty="0">
                <a:latin typeface="Calibri"/>
                <a:cs typeface="Calibri"/>
              </a:rPr>
              <a:t>, </a:t>
            </a:r>
            <a:r>
              <a:rPr sz="2000" spc="-15" dirty="0">
                <a:latin typeface="Calibri"/>
                <a:cs typeface="Calibri"/>
              </a:rPr>
              <a:t>jotka </a:t>
            </a:r>
            <a:r>
              <a:rPr sz="2000" spc="-20" dirty="0">
                <a:latin typeface="Calibri"/>
                <a:cs typeface="Calibri"/>
              </a:rPr>
              <a:t>liittävät  </a:t>
            </a:r>
            <a:r>
              <a:rPr sz="2000" spc="-10" dirty="0">
                <a:latin typeface="Calibri"/>
                <a:cs typeface="Calibri"/>
              </a:rPr>
              <a:t>elementteihin</a:t>
            </a:r>
            <a:r>
              <a:rPr sz="2000" spc="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ominaisuuksia.</a:t>
            </a:r>
            <a:endParaRPr sz="2000" dirty="0">
              <a:latin typeface="Calibri"/>
              <a:cs typeface="Calibri"/>
            </a:endParaRPr>
          </a:p>
          <a:p>
            <a:pPr marL="355600" marR="201295" indent="-342900">
              <a:lnSpc>
                <a:spcPct val="80000"/>
              </a:lnSpc>
              <a:spcBef>
                <a:spcPts val="545"/>
              </a:spcBef>
              <a:buFont typeface="Calibri"/>
              <a:buChar char="•"/>
              <a:tabLst>
                <a:tab pos="355600" algn="l"/>
                <a:tab pos="356235" algn="l"/>
              </a:tabLst>
            </a:pPr>
            <a:r>
              <a:rPr sz="2400" b="1" spc="-5" dirty="0">
                <a:solidFill>
                  <a:schemeClr val="accent2">
                    <a:lumMod val="50000"/>
                  </a:schemeClr>
                </a:solidFill>
                <a:latin typeface="Calibri"/>
                <a:cs typeface="Calibri"/>
              </a:rPr>
              <a:t>Sääntö </a:t>
            </a:r>
            <a:r>
              <a:rPr sz="2400" b="1" spc="-15" dirty="0">
                <a:solidFill>
                  <a:schemeClr val="accent2">
                    <a:lumMod val="50000"/>
                  </a:schemeClr>
                </a:solidFill>
                <a:latin typeface="Calibri"/>
                <a:cs typeface="Calibri"/>
              </a:rPr>
              <a:t>koostuu </a:t>
            </a:r>
            <a:r>
              <a:rPr sz="2400" b="1" spc="-5" dirty="0">
                <a:solidFill>
                  <a:schemeClr val="accent2">
                    <a:lumMod val="50000"/>
                  </a:schemeClr>
                </a:solidFill>
                <a:latin typeface="Calibri"/>
                <a:cs typeface="Calibri"/>
              </a:rPr>
              <a:t>yhdestä </a:t>
            </a:r>
            <a:r>
              <a:rPr sz="2400" b="1" spc="-10" dirty="0">
                <a:solidFill>
                  <a:schemeClr val="accent2">
                    <a:lumMod val="50000"/>
                  </a:schemeClr>
                </a:solidFill>
                <a:latin typeface="Calibri"/>
                <a:cs typeface="Calibri"/>
              </a:rPr>
              <a:t>tai  </a:t>
            </a:r>
            <a:r>
              <a:rPr sz="2400" b="1" spc="-5" dirty="0">
                <a:solidFill>
                  <a:schemeClr val="accent2">
                    <a:lumMod val="50000"/>
                  </a:schemeClr>
                </a:solidFill>
                <a:latin typeface="Calibri"/>
                <a:cs typeface="Calibri"/>
              </a:rPr>
              <a:t>useammasta </a:t>
            </a:r>
            <a:r>
              <a:rPr sz="2400" b="1" spc="-10" dirty="0">
                <a:solidFill>
                  <a:schemeClr val="accent2">
                    <a:lumMod val="50000"/>
                  </a:schemeClr>
                </a:solidFill>
                <a:latin typeface="Calibri"/>
                <a:cs typeface="Calibri"/>
              </a:rPr>
              <a:t>selektorista</a:t>
            </a:r>
            <a:r>
              <a:rPr sz="2400" b="1" spc="-75" dirty="0">
                <a:solidFill>
                  <a:schemeClr val="accent2">
                    <a:lumMod val="50000"/>
                  </a:schemeClr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chemeClr val="accent2">
                    <a:lumMod val="50000"/>
                  </a:schemeClr>
                </a:solidFill>
                <a:latin typeface="Calibri"/>
                <a:cs typeface="Calibri"/>
              </a:rPr>
              <a:t>ja  </a:t>
            </a:r>
            <a:r>
              <a:rPr sz="2400" b="1" spc="-10" dirty="0">
                <a:solidFill>
                  <a:schemeClr val="accent2">
                    <a:lumMod val="50000"/>
                  </a:schemeClr>
                </a:solidFill>
                <a:latin typeface="Calibri"/>
                <a:cs typeface="Calibri"/>
              </a:rPr>
              <a:t>aaltosulkeissa olevista  deklaraatioista</a:t>
            </a:r>
            <a:r>
              <a:rPr sz="2400" b="1" spc="-10" dirty="0">
                <a:solidFill>
                  <a:schemeClr val="accent4">
                    <a:lumMod val="75000"/>
                  </a:schemeClr>
                </a:solidFill>
                <a:latin typeface="Calibri"/>
                <a:cs typeface="Calibri"/>
              </a:rPr>
              <a:t>. </a:t>
            </a:r>
            <a:endParaRPr lang="fi-FI" sz="2400" b="1" spc="-10" dirty="0">
              <a:solidFill>
                <a:schemeClr val="accent4">
                  <a:lumMod val="75000"/>
                </a:schemeClr>
              </a:solidFill>
              <a:latin typeface="Calibri"/>
              <a:cs typeface="Calibri"/>
            </a:endParaRPr>
          </a:p>
          <a:p>
            <a:pPr marL="355600" marR="201295" indent="-342900">
              <a:lnSpc>
                <a:spcPct val="80000"/>
              </a:lnSpc>
              <a:spcBef>
                <a:spcPts val="545"/>
              </a:spcBef>
              <a:buFont typeface="Calibri"/>
              <a:buChar char="•"/>
              <a:tabLst>
                <a:tab pos="355600" algn="l"/>
                <a:tab pos="356235" algn="l"/>
              </a:tabLst>
            </a:pPr>
            <a:r>
              <a:rPr sz="2000" spc="-10" dirty="0" err="1">
                <a:latin typeface="Calibri"/>
                <a:cs typeface="Calibri"/>
              </a:rPr>
              <a:t>Selektori</a:t>
            </a:r>
            <a:r>
              <a:rPr sz="2000" spc="-10" dirty="0">
                <a:latin typeface="Calibri"/>
                <a:cs typeface="Calibri"/>
              </a:rPr>
              <a:t>  ilmoittaa, mitä </a:t>
            </a:r>
            <a:r>
              <a:rPr sz="2000" spc="-5" dirty="0">
                <a:latin typeface="Calibri"/>
                <a:cs typeface="Calibri"/>
              </a:rPr>
              <a:t>elementtiä  </a:t>
            </a:r>
            <a:r>
              <a:rPr sz="2000" spc="-10" dirty="0">
                <a:latin typeface="Calibri"/>
                <a:cs typeface="Calibri"/>
              </a:rPr>
              <a:t>deklaraatio </a:t>
            </a:r>
            <a:r>
              <a:rPr sz="2000" spc="-30" dirty="0">
                <a:latin typeface="Calibri"/>
                <a:cs typeface="Calibri"/>
              </a:rPr>
              <a:t>koskee </a:t>
            </a:r>
            <a:r>
              <a:rPr sz="2000" spc="-5" dirty="0">
                <a:latin typeface="Calibri"/>
                <a:cs typeface="Calibri"/>
              </a:rPr>
              <a:t>ja on</a:t>
            </a:r>
            <a:r>
              <a:rPr lang="fi-FI" sz="2000" spc="-5" dirty="0">
                <a:latin typeface="Calibri"/>
                <a:cs typeface="Calibri"/>
              </a:rPr>
              <a:t> </a:t>
            </a:r>
            <a:r>
              <a:rPr sz="2000" spc="-10" dirty="0" err="1">
                <a:latin typeface="Calibri"/>
                <a:cs typeface="Calibri"/>
              </a:rPr>
              <a:t>yksinkertaisimmillaan</a:t>
            </a:r>
            <a:r>
              <a:rPr sz="2000" spc="-10" dirty="0">
                <a:latin typeface="Calibri"/>
                <a:cs typeface="Calibri"/>
              </a:rPr>
              <a:t>  </a:t>
            </a:r>
            <a:r>
              <a:rPr sz="2000" spc="-5" dirty="0" err="1">
                <a:latin typeface="Calibri"/>
                <a:cs typeface="Calibri"/>
              </a:rPr>
              <a:t>elementin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spc="-5" dirty="0" err="1">
                <a:latin typeface="Calibri"/>
                <a:cs typeface="Calibri"/>
              </a:rPr>
              <a:t>nimi</a:t>
            </a:r>
            <a:r>
              <a:rPr lang="fi-FI" sz="2000" spc="-5" dirty="0">
                <a:latin typeface="Calibri"/>
                <a:cs typeface="Calibri"/>
              </a:rPr>
              <a:t>.</a:t>
            </a:r>
            <a:endParaRPr sz="2000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953000" y="838200"/>
            <a:ext cx="3990975" cy="5694123"/>
          </a:xfrm>
          <a:prstGeom prst="rect">
            <a:avLst/>
          </a:prstGeom>
        </p:spPr>
        <p:txBody>
          <a:bodyPr vert="horz" wrap="square" lIns="0" tIns="67310" rIns="0" bIns="0" rtlCol="0">
            <a:spAutoFit/>
          </a:bodyPr>
          <a:lstStyle/>
          <a:p>
            <a:pPr marL="355600" marR="141605" indent="-342900">
              <a:lnSpc>
                <a:spcPct val="80000"/>
              </a:lnSpc>
              <a:spcBef>
                <a:spcPts val="530"/>
              </a:spcBef>
              <a:buChar char="•"/>
              <a:tabLst>
                <a:tab pos="355600" algn="l"/>
                <a:tab pos="356235" algn="l"/>
              </a:tabLst>
            </a:pPr>
            <a:r>
              <a:rPr sz="2000" spc="-5" dirty="0">
                <a:latin typeface="Calibri"/>
                <a:cs typeface="Calibri"/>
              </a:rPr>
              <a:t>Esim. </a:t>
            </a:r>
            <a:r>
              <a:rPr sz="2000" spc="-15" dirty="0">
                <a:latin typeface="Calibri"/>
                <a:cs typeface="Calibri"/>
              </a:rPr>
              <a:t>seuraava </a:t>
            </a:r>
            <a:r>
              <a:rPr sz="2000" spc="-5" dirty="0">
                <a:latin typeface="Calibri"/>
                <a:cs typeface="Calibri"/>
              </a:rPr>
              <a:t>sääntö </a:t>
            </a:r>
            <a:r>
              <a:rPr sz="2000" spc="-15" dirty="0">
                <a:latin typeface="Calibri"/>
                <a:cs typeface="Calibri"/>
              </a:rPr>
              <a:t>asettaa </a:t>
            </a:r>
            <a:r>
              <a:rPr sz="2000" spc="-5" dirty="0">
                <a:latin typeface="Calibri"/>
                <a:cs typeface="Calibri"/>
              </a:rPr>
              <a:t>body-  elementin </a:t>
            </a:r>
            <a:r>
              <a:rPr sz="2000" spc="-10" dirty="0">
                <a:latin typeface="Calibri"/>
                <a:cs typeface="Calibri"/>
              </a:rPr>
              <a:t>font-family </a:t>
            </a:r>
            <a:r>
              <a:rPr sz="2000" spc="-5" dirty="0">
                <a:latin typeface="Calibri"/>
                <a:cs typeface="Calibri"/>
              </a:rPr>
              <a:t>ominaisuudelle  arvon Cambria, jos se on selaimen  </a:t>
            </a:r>
            <a:r>
              <a:rPr sz="2000" spc="-15" dirty="0">
                <a:latin typeface="Calibri"/>
                <a:cs typeface="Calibri"/>
              </a:rPr>
              <a:t>käytössä</a:t>
            </a:r>
            <a:endParaRPr sz="20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har char="•"/>
            </a:pPr>
            <a:endParaRPr sz="2400" dirty="0">
              <a:latin typeface="Times New Roman"/>
              <a:cs typeface="Times New Roman"/>
            </a:endParaRPr>
          </a:p>
          <a:p>
            <a:pPr marL="355600">
              <a:lnSpc>
                <a:spcPct val="100000"/>
              </a:lnSpc>
            </a:pPr>
            <a:r>
              <a:rPr sz="2000" dirty="0">
                <a:latin typeface="Consolas" panose="020B0609020204030204" pitchFamily="49" charset="0"/>
                <a:cs typeface="Calibri"/>
              </a:rPr>
              <a:t>Body</a:t>
            </a:r>
          </a:p>
          <a:p>
            <a:pPr marL="355600">
              <a:lnSpc>
                <a:spcPct val="100000"/>
              </a:lnSpc>
            </a:pPr>
            <a:r>
              <a:rPr sz="2000" spc="-10" dirty="0">
                <a:latin typeface="Consolas" panose="020B0609020204030204" pitchFamily="49" charset="0"/>
                <a:cs typeface="Calibri"/>
              </a:rPr>
              <a:t>{font-family:</a:t>
            </a:r>
            <a:r>
              <a:rPr sz="2000" spc="-60" dirty="0">
                <a:latin typeface="Consolas" panose="020B0609020204030204" pitchFamily="49" charset="0"/>
                <a:cs typeface="Calibri"/>
              </a:rPr>
              <a:t> </a:t>
            </a:r>
            <a:r>
              <a:rPr sz="2000" spc="-5" dirty="0">
                <a:latin typeface="Consolas" panose="020B0609020204030204" pitchFamily="49" charset="0"/>
                <a:cs typeface="Calibri"/>
              </a:rPr>
              <a:t>Cambria</a:t>
            </a:r>
            <a:r>
              <a:rPr lang="fi-FI" sz="2000" spc="-5" dirty="0">
                <a:latin typeface="Consolas" panose="020B0609020204030204" pitchFamily="49" charset="0"/>
                <a:cs typeface="Calibri"/>
              </a:rPr>
              <a:t>;</a:t>
            </a:r>
            <a:r>
              <a:rPr sz="2000" spc="-5" dirty="0">
                <a:latin typeface="Consolas" panose="020B0609020204030204" pitchFamily="49" charset="0"/>
                <a:cs typeface="Calibri"/>
              </a:rPr>
              <a:t>}</a:t>
            </a:r>
            <a:endParaRPr sz="2000" dirty="0">
              <a:latin typeface="Consolas" panose="020B0609020204030204" pitchFamily="49" charset="0"/>
              <a:cs typeface="Calibri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400" dirty="0">
              <a:latin typeface="Times New Roman"/>
              <a:cs typeface="Times New Roman"/>
            </a:endParaRPr>
          </a:p>
          <a:p>
            <a:pPr marL="355600" marR="5080" indent="-342900">
              <a:lnSpc>
                <a:spcPct val="80000"/>
              </a:lnSpc>
              <a:spcBef>
                <a:spcPts val="5"/>
              </a:spcBef>
              <a:buFont typeface="Calibri"/>
              <a:buChar char="•"/>
              <a:tabLst>
                <a:tab pos="355600" algn="l"/>
                <a:tab pos="356235" algn="l"/>
              </a:tabLst>
            </a:pPr>
            <a:r>
              <a:rPr sz="2400" b="1" spc="-5" dirty="0">
                <a:solidFill>
                  <a:schemeClr val="accent2">
                    <a:lumMod val="50000"/>
                  </a:schemeClr>
                </a:solidFill>
                <a:latin typeface="Calibri"/>
                <a:cs typeface="Calibri"/>
              </a:rPr>
              <a:t>Selektorit </a:t>
            </a:r>
            <a:r>
              <a:rPr sz="2400" b="1" spc="-10" dirty="0">
                <a:solidFill>
                  <a:schemeClr val="accent2">
                    <a:lumMod val="50000"/>
                  </a:schemeClr>
                </a:solidFill>
                <a:latin typeface="Calibri"/>
                <a:cs typeface="Calibri"/>
              </a:rPr>
              <a:t>erotetaan </a:t>
            </a:r>
            <a:r>
              <a:rPr sz="2400" b="1" spc="-5" dirty="0">
                <a:solidFill>
                  <a:schemeClr val="accent2">
                    <a:lumMod val="50000"/>
                  </a:schemeClr>
                </a:solidFill>
                <a:latin typeface="Calibri"/>
                <a:cs typeface="Calibri"/>
              </a:rPr>
              <a:t>toisistaan  pilkuilla ja eri </a:t>
            </a:r>
            <a:r>
              <a:rPr sz="2400" b="1" spc="-10" dirty="0">
                <a:solidFill>
                  <a:schemeClr val="accent2">
                    <a:lumMod val="50000"/>
                  </a:schemeClr>
                </a:solidFill>
                <a:latin typeface="Calibri"/>
                <a:cs typeface="Calibri"/>
              </a:rPr>
              <a:t>deklaraatiot  </a:t>
            </a:r>
            <a:r>
              <a:rPr sz="2400" b="1" spc="-10" dirty="0" err="1">
                <a:solidFill>
                  <a:schemeClr val="accent2">
                    <a:lumMod val="50000"/>
                  </a:schemeClr>
                </a:solidFill>
                <a:latin typeface="Calibri"/>
                <a:cs typeface="Calibri"/>
              </a:rPr>
              <a:t>puolipisteillä</a:t>
            </a:r>
            <a:r>
              <a:rPr sz="2400" b="1" spc="-10" dirty="0">
                <a:solidFill>
                  <a:schemeClr val="accent4">
                    <a:lumMod val="75000"/>
                  </a:schemeClr>
                </a:solidFill>
                <a:latin typeface="Calibri"/>
                <a:cs typeface="Calibri"/>
              </a:rPr>
              <a:t>.</a:t>
            </a:r>
            <a:endParaRPr lang="fi-FI" sz="2400" b="1" spc="-10" dirty="0">
              <a:solidFill>
                <a:schemeClr val="accent4">
                  <a:lumMod val="75000"/>
                </a:schemeClr>
              </a:solidFill>
              <a:latin typeface="Calibri"/>
              <a:cs typeface="Calibri"/>
            </a:endParaRPr>
          </a:p>
          <a:p>
            <a:pPr marL="355600" marR="5080" indent="-342900">
              <a:lnSpc>
                <a:spcPct val="80000"/>
              </a:lnSpc>
              <a:spcBef>
                <a:spcPts val="5"/>
              </a:spcBef>
              <a:buFont typeface="Arial" panose="020B0604020202020204" pitchFamily="34" charset="0"/>
              <a:buChar char="•"/>
              <a:tabLst>
                <a:tab pos="355600" algn="l"/>
                <a:tab pos="356235" algn="l"/>
              </a:tabLst>
            </a:pPr>
            <a:r>
              <a:rPr sz="2000" spc="-5" dirty="0" err="1">
                <a:latin typeface="Calibri"/>
                <a:cs typeface="Calibri"/>
              </a:rPr>
              <a:t>Alla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oleva </a:t>
            </a:r>
            <a:r>
              <a:rPr sz="2000" spc="-5" dirty="0">
                <a:latin typeface="Calibri"/>
                <a:cs typeface="Calibri"/>
              </a:rPr>
              <a:t>sääntö </a:t>
            </a:r>
            <a:r>
              <a:rPr sz="2000" spc="-15" dirty="0">
                <a:latin typeface="Calibri"/>
                <a:cs typeface="Calibri"/>
              </a:rPr>
              <a:t>asettaa  </a:t>
            </a:r>
            <a:r>
              <a:rPr sz="2000" dirty="0">
                <a:latin typeface="Calibri"/>
                <a:cs typeface="Calibri"/>
              </a:rPr>
              <a:t>b- ja </a:t>
            </a:r>
            <a:r>
              <a:rPr sz="2000" spc="-10" dirty="0">
                <a:latin typeface="Calibri"/>
                <a:cs typeface="Calibri"/>
              </a:rPr>
              <a:t>strong-elementeille </a:t>
            </a:r>
            <a:r>
              <a:rPr sz="2000" spc="-15" dirty="0">
                <a:latin typeface="Calibri"/>
                <a:cs typeface="Calibri"/>
              </a:rPr>
              <a:t>keltaisen  taustavärin </a:t>
            </a:r>
            <a:r>
              <a:rPr sz="2000" dirty="0">
                <a:latin typeface="Calibri"/>
                <a:cs typeface="Calibri"/>
              </a:rPr>
              <a:t>ja </a:t>
            </a:r>
            <a:r>
              <a:rPr sz="2000" spc="-5" dirty="0">
                <a:latin typeface="Calibri"/>
                <a:cs typeface="Calibri"/>
              </a:rPr>
              <a:t>normaalin  </a:t>
            </a:r>
            <a:r>
              <a:rPr sz="2000" spc="-10" dirty="0">
                <a:latin typeface="Calibri"/>
                <a:cs typeface="Calibri"/>
              </a:rPr>
              <a:t>fonttivahvuuden </a:t>
            </a:r>
            <a:r>
              <a:rPr sz="2000" spc="-5" dirty="0">
                <a:latin typeface="Calibri"/>
                <a:cs typeface="Calibri"/>
              </a:rPr>
              <a:t>(oletusarvoisena  </a:t>
            </a:r>
            <a:r>
              <a:rPr sz="2000" spc="-10" dirty="0" err="1">
                <a:latin typeface="Calibri"/>
                <a:cs typeface="Calibri"/>
              </a:rPr>
              <a:t>lihavointi</a:t>
            </a:r>
            <a:r>
              <a:rPr sz="2000" spc="-10" dirty="0">
                <a:latin typeface="Calibri"/>
                <a:cs typeface="Calibri"/>
              </a:rPr>
              <a:t>)</a:t>
            </a:r>
            <a:endParaRPr lang="fi-FI" sz="2000" spc="-10" dirty="0">
              <a:latin typeface="Calibri"/>
              <a:cs typeface="Calibri"/>
            </a:endParaRPr>
          </a:p>
          <a:p>
            <a:pPr marL="355600" marR="5080" indent="-342900">
              <a:lnSpc>
                <a:spcPct val="80000"/>
              </a:lnSpc>
              <a:spcBef>
                <a:spcPts val="5"/>
              </a:spcBef>
              <a:buFont typeface="Arial" panose="020B0604020202020204" pitchFamily="34" charset="0"/>
              <a:buChar char="•"/>
              <a:tabLst>
                <a:tab pos="355600" algn="l"/>
                <a:tab pos="356235" algn="l"/>
              </a:tabLst>
            </a:pPr>
            <a:endParaRPr sz="2000" dirty="0">
              <a:latin typeface="Calibri"/>
              <a:cs typeface="Calibri"/>
            </a:endParaRPr>
          </a:p>
          <a:p>
            <a:pPr marL="355600">
              <a:lnSpc>
                <a:spcPct val="100000"/>
              </a:lnSpc>
              <a:spcBef>
                <a:spcPts val="15"/>
              </a:spcBef>
            </a:pPr>
            <a:r>
              <a:rPr sz="2000" spc="-5" dirty="0">
                <a:latin typeface="Consolas" panose="020B0609020204030204" pitchFamily="49" charset="0"/>
                <a:cs typeface="Calibri"/>
              </a:rPr>
              <a:t>b,</a:t>
            </a:r>
            <a:r>
              <a:rPr lang="fi-FI" sz="2000" spc="-70" dirty="0">
                <a:latin typeface="Consolas" panose="020B0609020204030204" pitchFamily="49" charset="0"/>
                <a:cs typeface="Calibri"/>
              </a:rPr>
              <a:t> </a:t>
            </a:r>
            <a:r>
              <a:rPr sz="2000" spc="-5" dirty="0">
                <a:latin typeface="Consolas" panose="020B0609020204030204" pitchFamily="49" charset="0"/>
                <a:cs typeface="Calibri"/>
              </a:rPr>
              <a:t>strong</a:t>
            </a:r>
            <a:endParaRPr sz="2000" dirty="0">
              <a:latin typeface="Consolas" panose="020B0609020204030204" pitchFamily="49" charset="0"/>
              <a:cs typeface="Calibri"/>
            </a:endParaRPr>
          </a:p>
          <a:p>
            <a:pPr marL="355600">
              <a:lnSpc>
                <a:spcPct val="100000"/>
              </a:lnSpc>
            </a:pPr>
            <a:r>
              <a:rPr sz="2000" dirty="0">
                <a:latin typeface="Consolas" panose="020B0609020204030204" pitchFamily="49" charset="0"/>
                <a:cs typeface="Calibri"/>
              </a:rPr>
              <a:t>{</a:t>
            </a:r>
            <a:r>
              <a:rPr sz="2000" spc="-10" dirty="0" err="1">
                <a:latin typeface="Consolas" panose="020B0609020204030204" pitchFamily="49" charset="0"/>
                <a:cs typeface="Calibri"/>
              </a:rPr>
              <a:t>backround</a:t>
            </a:r>
            <a:r>
              <a:rPr sz="2000" spc="-10" dirty="0">
                <a:latin typeface="Consolas" panose="020B0609020204030204" pitchFamily="49" charset="0"/>
                <a:cs typeface="Calibri"/>
              </a:rPr>
              <a:t>: </a:t>
            </a:r>
            <a:r>
              <a:rPr sz="2000" spc="-5" dirty="0">
                <a:latin typeface="Consolas" panose="020B0609020204030204" pitchFamily="49" charset="0"/>
                <a:cs typeface="Calibri"/>
              </a:rPr>
              <a:t>yellow; </a:t>
            </a:r>
            <a:endParaRPr lang="fi-FI" sz="2000" spc="-5" dirty="0">
              <a:latin typeface="Consolas" panose="020B0609020204030204" pitchFamily="49" charset="0"/>
              <a:cs typeface="Calibri"/>
            </a:endParaRPr>
          </a:p>
          <a:p>
            <a:pPr marL="355600">
              <a:lnSpc>
                <a:spcPct val="100000"/>
              </a:lnSpc>
            </a:pPr>
            <a:r>
              <a:rPr sz="2000" spc="-10" dirty="0">
                <a:latin typeface="Consolas" panose="020B0609020204030204" pitchFamily="49" charset="0"/>
                <a:cs typeface="Calibri"/>
              </a:rPr>
              <a:t>font-weight: </a:t>
            </a:r>
            <a:r>
              <a:rPr sz="2000" spc="-5" dirty="0">
                <a:latin typeface="Consolas" panose="020B0609020204030204" pitchFamily="49" charset="0"/>
                <a:cs typeface="Calibri"/>
              </a:rPr>
              <a:t>normal</a:t>
            </a:r>
            <a:r>
              <a:rPr lang="fi-FI" sz="2000" spc="-5" dirty="0">
                <a:latin typeface="Consolas" panose="020B0609020204030204" pitchFamily="49" charset="0"/>
                <a:cs typeface="Calibri"/>
              </a:rPr>
              <a:t>;</a:t>
            </a:r>
            <a:r>
              <a:rPr sz="2000" dirty="0">
                <a:latin typeface="Consolas" panose="020B0609020204030204" pitchFamily="49" charset="0"/>
                <a:cs typeface="Calibri"/>
              </a:rPr>
              <a:t>}</a:t>
            </a:r>
          </a:p>
        </p:txBody>
      </p:sp>
      <p:pic>
        <p:nvPicPr>
          <p:cNvPr id="8" name="Kuva 7">
            <a:extLst>
              <a:ext uri="{FF2B5EF4-FFF2-40B4-BE49-F238E27FC236}">
                <a16:creationId xmlns:a16="http://schemas.microsoft.com/office/drawing/2014/main" id="{2BA7D224-2179-4D57-9890-9CACDC8C66B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6759" y="716344"/>
            <a:ext cx="770491" cy="1079743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355923"/>
            <a:ext cx="3360929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solidFill>
                  <a:schemeClr val="tx1"/>
                </a:solidFill>
              </a:rPr>
              <a:t>CSS</a:t>
            </a:r>
            <a:r>
              <a:rPr spc="-85" dirty="0">
                <a:solidFill>
                  <a:schemeClr val="tx1"/>
                </a:solidFill>
              </a:rPr>
              <a:t> </a:t>
            </a:r>
            <a:r>
              <a:rPr spc="-5" dirty="0">
                <a:solidFill>
                  <a:schemeClr val="tx1"/>
                </a:solidFill>
              </a:rPr>
              <a:t>kieli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spc="-5" dirty="0"/>
              <a:t>Merja</a:t>
            </a:r>
            <a:r>
              <a:rPr spc="-75" dirty="0"/>
              <a:t> </a:t>
            </a:r>
            <a:r>
              <a:rPr spc="-5" dirty="0"/>
              <a:t>Marin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8425">
              <a:lnSpc>
                <a:spcPts val="1650"/>
              </a:lnSpc>
            </a:pPr>
            <a:fld id="{81D60167-4931-47E6-BA6A-407CBD079E47}" type="slidenum">
              <a:rPr dirty="0"/>
              <a:t>59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606975" y="1243647"/>
            <a:ext cx="4090035" cy="4397999"/>
          </a:xfrm>
          <a:prstGeom prst="rect">
            <a:avLst/>
          </a:prstGeom>
        </p:spPr>
        <p:txBody>
          <a:bodyPr vert="horz" wrap="square" lIns="0" tIns="76835" rIns="0" bIns="0" rtlCol="0">
            <a:spAutoFit/>
          </a:bodyPr>
          <a:lstStyle/>
          <a:p>
            <a:pPr marL="355600" marR="282575" indent="-342900">
              <a:lnSpc>
                <a:spcPts val="2110"/>
              </a:lnSpc>
              <a:spcBef>
                <a:spcPts val="605"/>
              </a:spcBef>
              <a:buFont typeface="Calibri"/>
              <a:buChar char="•"/>
              <a:tabLst>
                <a:tab pos="355600" algn="l"/>
                <a:tab pos="356235" algn="l"/>
              </a:tabLst>
            </a:pPr>
            <a:r>
              <a:rPr sz="2200" b="1" spc="-5" dirty="0">
                <a:solidFill>
                  <a:schemeClr val="tx2">
                    <a:lumMod val="50000"/>
                  </a:schemeClr>
                </a:solidFill>
                <a:latin typeface="Calibri"/>
                <a:cs typeface="Calibri"/>
              </a:rPr>
              <a:t>Sivuun </a:t>
            </a:r>
            <a:r>
              <a:rPr sz="2200" b="1" spc="-10" dirty="0">
                <a:solidFill>
                  <a:schemeClr val="tx2">
                    <a:lumMod val="50000"/>
                  </a:schemeClr>
                </a:solidFill>
                <a:latin typeface="Calibri"/>
                <a:cs typeface="Calibri"/>
              </a:rPr>
              <a:t>liitetyssä </a:t>
            </a:r>
            <a:r>
              <a:rPr sz="2200" b="1" spc="-5" dirty="0">
                <a:solidFill>
                  <a:schemeClr val="tx2">
                    <a:lumMod val="50000"/>
                  </a:schemeClr>
                </a:solidFill>
                <a:latin typeface="Calibri"/>
                <a:cs typeface="Calibri"/>
              </a:rPr>
              <a:t>tyyliohjeessa  </a:t>
            </a:r>
            <a:r>
              <a:rPr sz="2200" b="1" spc="-10" dirty="0">
                <a:solidFill>
                  <a:schemeClr val="tx2">
                    <a:lumMod val="50000"/>
                  </a:schemeClr>
                </a:solidFill>
                <a:latin typeface="Calibri"/>
                <a:cs typeface="Calibri"/>
              </a:rPr>
              <a:t>esitetyt säännöt </a:t>
            </a:r>
            <a:r>
              <a:rPr sz="2200" b="1" spc="-25" dirty="0">
                <a:solidFill>
                  <a:schemeClr val="tx2">
                    <a:lumMod val="50000"/>
                  </a:schemeClr>
                </a:solidFill>
                <a:latin typeface="Calibri"/>
                <a:cs typeface="Calibri"/>
              </a:rPr>
              <a:t>ajavat  </a:t>
            </a:r>
            <a:r>
              <a:rPr sz="2200" b="1" spc="-5" dirty="0">
                <a:solidFill>
                  <a:schemeClr val="tx2">
                    <a:lumMod val="50000"/>
                  </a:schemeClr>
                </a:solidFill>
                <a:latin typeface="Calibri"/>
                <a:cs typeface="Calibri"/>
              </a:rPr>
              <a:t>selaimen tyyliohjeen</a:t>
            </a:r>
            <a:r>
              <a:rPr sz="2200" b="1" spc="0" dirty="0">
                <a:solidFill>
                  <a:schemeClr val="tx2">
                    <a:lumMod val="50000"/>
                  </a:schemeClr>
                </a:solidFill>
                <a:latin typeface="Calibri"/>
                <a:cs typeface="Calibri"/>
              </a:rPr>
              <a:t> </a:t>
            </a:r>
            <a:r>
              <a:rPr sz="2200" b="1" spc="-5" dirty="0">
                <a:solidFill>
                  <a:schemeClr val="tx2">
                    <a:lumMod val="50000"/>
                  </a:schemeClr>
                </a:solidFill>
                <a:latin typeface="Calibri"/>
                <a:cs typeface="Calibri"/>
              </a:rPr>
              <a:t>yli.</a:t>
            </a:r>
            <a:endParaRPr sz="2200" dirty="0">
              <a:solidFill>
                <a:schemeClr val="tx2">
                  <a:lumMod val="50000"/>
                </a:schemeClr>
              </a:solidFill>
              <a:latin typeface="Calibri"/>
              <a:cs typeface="Calibri"/>
            </a:endParaRPr>
          </a:p>
          <a:p>
            <a:pPr marL="355600" marR="5080" indent="-342900">
              <a:lnSpc>
                <a:spcPct val="80000"/>
              </a:lnSpc>
              <a:spcBef>
                <a:spcPts val="540"/>
              </a:spcBef>
              <a:buChar char="•"/>
              <a:tabLst>
                <a:tab pos="355600" algn="l"/>
                <a:tab pos="356235" algn="l"/>
              </a:tabLst>
            </a:pPr>
            <a:r>
              <a:rPr sz="2200" spc="-15" dirty="0">
                <a:latin typeface="Calibri"/>
                <a:cs typeface="Calibri"/>
              </a:rPr>
              <a:t>Keskeinen </a:t>
            </a:r>
            <a:r>
              <a:rPr sz="2200" spc="-5" dirty="0">
                <a:latin typeface="Calibri"/>
                <a:cs typeface="Calibri"/>
              </a:rPr>
              <a:t>CSS-ominaisuus </a:t>
            </a:r>
            <a:r>
              <a:rPr sz="2200" spc="-10" dirty="0">
                <a:latin typeface="Calibri"/>
                <a:cs typeface="Calibri"/>
              </a:rPr>
              <a:t>on  </a:t>
            </a:r>
            <a:r>
              <a:rPr sz="2200" spc="-30" dirty="0">
                <a:latin typeface="Calibri"/>
                <a:cs typeface="Calibri"/>
              </a:rPr>
              <a:t>display, </a:t>
            </a:r>
            <a:r>
              <a:rPr sz="2200" spc="-15" dirty="0">
                <a:latin typeface="Calibri"/>
                <a:cs typeface="Calibri"/>
              </a:rPr>
              <a:t>joka </a:t>
            </a:r>
            <a:r>
              <a:rPr sz="2200" spc="-10" dirty="0">
                <a:latin typeface="Calibri"/>
                <a:cs typeface="Calibri"/>
              </a:rPr>
              <a:t>määrittelee  elementin </a:t>
            </a:r>
            <a:r>
              <a:rPr sz="2200" spc="-5" dirty="0">
                <a:latin typeface="Calibri"/>
                <a:cs typeface="Calibri"/>
              </a:rPr>
              <a:t>yleisen</a:t>
            </a:r>
            <a:r>
              <a:rPr sz="2200" spc="4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muotoilutavan</a:t>
            </a:r>
            <a:endParaRPr sz="2200" dirty="0">
              <a:latin typeface="Calibri"/>
              <a:cs typeface="Calibri"/>
            </a:endParaRPr>
          </a:p>
          <a:p>
            <a:pPr marL="355600" indent="-342900">
              <a:lnSpc>
                <a:spcPts val="2375"/>
              </a:lnSpc>
              <a:buChar char="•"/>
              <a:tabLst>
                <a:tab pos="355600" algn="l"/>
                <a:tab pos="356235" algn="l"/>
              </a:tabLst>
            </a:pPr>
            <a:r>
              <a:rPr sz="2200" spc="-10" dirty="0" err="1">
                <a:latin typeface="Calibri"/>
                <a:cs typeface="Calibri"/>
              </a:rPr>
              <a:t>Esim</a:t>
            </a:r>
            <a:r>
              <a:rPr lang="fi-FI" sz="2200" spc="-10" dirty="0">
                <a:latin typeface="Calibri"/>
                <a:cs typeface="Calibri"/>
              </a:rPr>
              <a:t> listan alkio</a:t>
            </a:r>
            <a:r>
              <a:rPr sz="2200" spc="-10" dirty="0">
                <a:latin typeface="Calibri"/>
                <a:cs typeface="Calibri"/>
              </a:rPr>
              <a:t>. </a:t>
            </a:r>
            <a:br>
              <a:rPr lang="fi-FI" sz="2200" spc="-10" dirty="0">
                <a:latin typeface="Calibri"/>
                <a:cs typeface="Calibri"/>
              </a:rPr>
            </a:br>
            <a:r>
              <a:rPr sz="2200" b="1" spc="-10" dirty="0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  <a:cs typeface="Calibri"/>
              </a:rPr>
              <a:t>display:</a:t>
            </a:r>
            <a:r>
              <a:rPr sz="2200" b="1" spc="-25" dirty="0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  <a:cs typeface="Calibri"/>
              </a:rPr>
              <a:t> </a:t>
            </a:r>
            <a:r>
              <a:rPr sz="2200" b="1" spc="-10" dirty="0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  <a:cs typeface="Calibri"/>
              </a:rPr>
              <a:t>list-item</a:t>
            </a:r>
            <a:endParaRPr sz="2200" b="1" dirty="0">
              <a:solidFill>
                <a:schemeClr val="tx2">
                  <a:lumMod val="50000"/>
                </a:schemeClr>
              </a:solidFill>
              <a:latin typeface="Consolas" panose="020B0609020204030204" pitchFamily="49" charset="0"/>
              <a:cs typeface="Calibri"/>
            </a:endParaRPr>
          </a:p>
          <a:p>
            <a:pPr marL="355600" marR="290195" indent="-342900">
              <a:lnSpc>
                <a:spcPct val="80100"/>
              </a:lnSpc>
              <a:spcBef>
                <a:spcPts val="520"/>
              </a:spcBef>
              <a:buChar char="•"/>
              <a:tabLst>
                <a:tab pos="355600" algn="l"/>
                <a:tab pos="356235" algn="l"/>
              </a:tabLst>
            </a:pPr>
            <a:r>
              <a:rPr sz="2200" spc="-5" dirty="0" err="1">
                <a:latin typeface="Calibri"/>
                <a:cs typeface="Calibri"/>
              </a:rPr>
              <a:t>Esim</a:t>
            </a:r>
            <a:r>
              <a:rPr lang="fi-FI" sz="2200" spc="-5" dirty="0">
                <a:latin typeface="Calibri"/>
                <a:cs typeface="Calibri"/>
              </a:rPr>
              <a:t> taulukon solun muotoilu.</a:t>
            </a:r>
            <a:br>
              <a:rPr lang="fi-FI" sz="2200" spc="-5" dirty="0">
                <a:latin typeface="Calibri"/>
                <a:cs typeface="Calibri"/>
              </a:rPr>
            </a:br>
            <a:r>
              <a:rPr sz="2200" b="1" spc="-10" dirty="0">
                <a:latin typeface="Consolas" panose="020B0609020204030204" pitchFamily="49" charset="0"/>
                <a:cs typeface="Calibri"/>
              </a:rPr>
              <a:t>display: table-cell  </a:t>
            </a:r>
            <a:endParaRPr lang="fi-FI" sz="2200" b="1" spc="-10" dirty="0">
              <a:latin typeface="Consolas" panose="020B0609020204030204" pitchFamily="49" charset="0"/>
              <a:cs typeface="Calibri"/>
            </a:endParaRPr>
          </a:p>
          <a:p>
            <a:pPr marL="355600" marR="290195" indent="-342900">
              <a:lnSpc>
                <a:spcPct val="80100"/>
              </a:lnSpc>
              <a:spcBef>
                <a:spcPts val="520"/>
              </a:spcBef>
              <a:buChar char="•"/>
              <a:tabLst>
                <a:tab pos="355600" algn="l"/>
                <a:tab pos="356235" algn="l"/>
              </a:tabLst>
            </a:pPr>
            <a:r>
              <a:rPr sz="2200" spc="-5" dirty="0" err="1">
                <a:latin typeface="Calibri"/>
                <a:cs typeface="Calibri"/>
              </a:rPr>
              <a:t>Esim</a:t>
            </a:r>
            <a:r>
              <a:rPr lang="fi-FI" sz="2200" spc="-5" dirty="0">
                <a:latin typeface="Calibri"/>
                <a:cs typeface="Calibri"/>
              </a:rPr>
              <a:t>. elementti esitetään lohkona</a:t>
            </a:r>
            <a:br>
              <a:rPr lang="fi-FI" sz="2200" spc="-5" dirty="0">
                <a:latin typeface="Calibri"/>
                <a:cs typeface="Calibri"/>
              </a:rPr>
            </a:br>
            <a:r>
              <a:rPr sz="2200" b="1" spc="-5" dirty="0">
                <a:latin typeface="Consolas" panose="020B0609020204030204" pitchFamily="49" charset="0"/>
                <a:cs typeface="Calibri"/>
              </a:rPr>
              <a:t>display:</a:t>
            </a:r>
            <a:r>
              <a:rPr sz="2200" b="1" spc="-30" dirty="0">
                <a:latin typeface="Consolas" panose="020B0609020204030204" pitchFamily="49" charset="0"/>
                <a:cs typeface="Calibri"/>
              </a:rPr>
              <a:t> </a:t>
            </a:r>
            <a:r>
              <a:rPr sz="2200" b="1" spc="-5" dirty="0">
                <a:latin typeface="Consolas" panose="020B0609020204030204" pitchFamily="49" charset="0"/>
                <a:cs typeface="Calibri"/>
              </a:rPr>
              <a:t>block</a:t>
            </a:r>
            <a:endParaRPr sz="2200" dirty="0">
              <a:latin typeface="Consolas" panose="020B0609020204030204" pitchFamily="49" charset="0"/>
              <a:cs typeface="Calibri"/>
            </a:endParaRPr>
          </a:p>
          <a:p>
            <a:pPr marL="756285" marR="171450" indent="-287020">
              <a:lnSpc>
                <a:spcPct val="80000"/>
              </a:lnSpc>
              <a:spcBef>
                <a:spcPts val="465"/>
              </a:spcBef>
              <a:tabLst>
                <a:tab pos="756285" algn="l"/>
              </a:tabLst>
            </a:pPr>
            <a:r>
              <a:rPr sz="1900" spc="-5" dirty="0">
                <a:latin typeface="Calibri"/>
                <a:cs typeface="Calibri"/>
              </a:rPr>
              <a:t>–	</a:t>
            </a:r>
            <a:r>
              <a:rPr sz="1900" spc="-10" dirty="0">
                <a:latin typeface="Calibri"/>
                <a:cs typeface="Calibri"/>
              </a:rPr>
              <a:t>oletuksena</a:t>
            </a:r>
            <a:r>
              <a:rPr sz="1900" dirty="0">
                <a:latin typeface="Calibri"/>
                <a:cs typeface="Calibri"/>
              </a:rPr>
              <a:t> </a:t>
            </a:r>
            <a:r>
              <a:rPr sz="1900" spc="-20" dirty="0">
                <a:latin typeface="Calibri"/>
                <a:cs typeface="Calibri"/>
              </a:rPr>
              <a:t>käyttää</a:t>
            </a:r>
            <a:r>
              <a:rPr sz="1900" dirty="0">
                <a:latin typeface="Calibri"/>
                <a:cs typeface="Calibri"/>
              </a:rPr>
              <a:t> </a:t>
            </a:r>
            <a:r>
              <a:rPr sz="1900" spc="-20" dirty="0">
                <a:latin typeface="Calibri"/>
                <a:cs typeface="Calibri"/>
              </a:rPr>
              <a:t>käytettävissä </a:t>
            </a:r>
            <a:r>
              <a:rPr sz="1900" spc="-10" dirty="0">
                <a:latin typeface="Calibri"/>
                <a:cs typeface="Calibri"/>
              </a:rPr>
              <a:t> </a:t>
            </a:r>
            <a:r>
              <a:rPr sz="1900" spc="-15" dirty="0">
                <a:latin typeface="Calibri"/>
                <a:cs typeface="Calibri"/>
              </a:rPr>
              <a:t>olevan </a:t>
            </a:r>
            <a:r>
              <a:rPr sz="1900" spc="-5" dirty="0">
                <a:latin typeface="Calibri"/>
                <a:cs typeface="Calibri"/>
              </a:rPr>
              <a:t>tilan </a:t>
            </a:r>
            <a:r>
              <a:rPr sz="1900" spc="-10" dirty="0">
                <a:latin typeface="Calibri"/>
                <a:cs typeface="Calibri"/>
              </a:rPr>
              <a:t>laidasta</a:t>
            </a:r>
            <a:r>
              <a:rPr sz="1900" spc="35" dirty="0">
                <a:latin typeface="Calibri"/>
                <a:cs typeface="Calibri"/>
              </a:rPr>
              <a:t> </a:t>
            </a:r>
            <a:r>
              <a:rPr sz="1900" spc="-10" dirty="0">
                <a:latin typeface="Calibri"/>
                <a:cs typeface="Calibri"/>
              </a:rPr>
              <a:t>laitaan.</a:t>
            </a:r>
            <a:endParaRPr sz="1900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107993" y="1198314"/>
            <a:ext cx="3778885" cy="4004494"/>
          </a:xfrm>
          <a:prstGeom prst="rect">
            <a:avLst/>
          </a:prstGeom>
        </p:spPr>
        <p:txBody>
          <a:bodyPr vert="horz" wrap="square" lIns="0" tIns="76835" rIns="0" bIns="0" rtlCol="0">
            <a:spAutoFit/>
          </a:bodyPr>
          <a:lstStyle/>
          <a:p>
            <a:pPr marL="355600" marR="5080" indent="-342900">
              <a:lnSpc>
                <a:spcPts val="2110"/>
              </a:lnSpc>
              <a:spcBef>
                <a:spcPts val="605"/>
              </a:spcBef>
              <a:buChar char="•"/>
              <a:tabLst>
                <a:tab pos="354965" algn="l"/>
                <a:tab pos="355600" algn="l"/>
              </a:tabLst>
            </a:pPr>
            <a:r>
              <a:rPr sz="2200" spc="-5" dirty="0">
                <a:latin typeface="Calibri"/>
                <a:cs typeface="Calibri"/>
              </a:rPr>
              <a:t>CSS-</a:t>
            </a:r>
            <a:r>
              <a:rPr sz="2200" spc="-5" dirty="0" err="1">
                <a:latin typeface="Calibri"/>
                <a:cs typeface="Calibri"/>
              </a:rPr>
              <a:t>tyyliohje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liitetään  </a:t>
            </a:r>
            <a:r>
              <a:rPr sz="2200" spc="-15" dirty="0">
                <a:latin typeface="Calibri"/>
                <a:cs typeface="Calibri"/>
              </a:rPr>
              <a:t>dokumenttiin </a:t>
            </a:r>
            <a:r>
              <a:rPr sz="2200" spc="-5" dirty="0">
                <a:latin typeface="Calibri"/>
                <a:cs typeface="Calibri"/>
              </a:rPr>
              <a:t>link-elementillä,  jossa </a:t>
            </a:r>
            <a:r>
              <a:rPr sz="2200" spc="-10" dirty="0">
                <a:latin typeface="Calibri"/>
                <a:cs typeface="Calibri"/>
              </a:rPr>
              <a:t>määrite</a:t>
            </a:r>
            <a:r>
              <a:rPr sz="2200" spc="-30" dirty="0">
                <a:latin typeface="Calibri"/>
                <a:cs typeface="Calibri"/>
              </a:rPr>
              <a:t> </a:t>
            </a:r>
            <a:r>
              <a:rPr sz="2000" i="1" spc="-10" dirty="0">
                <a:latin typeface="Consolas" panose="020B0609020204030204" pitchFamily="49" charset="0"/>
                <a:cs typeface="Calibri"/>
              </a:rPr>
              <a:t>rel=stylesheet</a:t>
            </a:r>
            <a:r>
              <a:rPr lang="fi-FI" sz="2200" i="1" spc="-10" dirty="0">
                <a:latin typeface="Consolas" panose="020B0609020204030204" pitchFamily="49" charset="0"/>
                <a:cs typeface="Calibri"/>
              </a:rPr>
              <a:t>. </a:t>
            </a:r>
            <a:r>
              <a:rPr lang="fi-FI" sz="2200" i="1" spc="-10" dirty="0">
                <a:latin typeface="Calibri"/>
                <a:cs typeface="Calibri"/>
              </a:rPr>
              <a:t>Esim.</a:t>
            </a:r>
            <a:br>
              <a:rPr lang="fi-FI" sz="2200" dirty="0">
                <a:latin typeface="Calibri"/>
                <a:cs typeface="Calibri"/>
              </a:rPr>
            </a:br>
            <a:r>
              <a:rPr sz="2000" b="1" i="1" spc="-5" dirty="0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  <a:cs typeface="Calibri"/>
              </a:rPr>
              <a:t>&lt;link</a:t>
            </a:r>
            <a:r>
              <a:rPr sz="2000" b="1" i="1" spc="-60" dirty="0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  <a:cs typeface="Calibri"/>
              </a:rPr>
              <a:t> </a:t>
            </a:r>
            <a:r>
              <a:rPr sz="2000" b="1" i="1" spc="-10" dirty="0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  <a:cs typeface="Calibri"/>
              </a:rPr>
              <a:t>rel=stylesheet</a:t>
            </a:r>
            <a:endParaRPr sz="2000" dirty="0">
              <a:solidFill>
                <a:schemeClr val="tx2">
                  <a:lumMod val="50000"/>
                </a:schemeClr>
              </a:solidFill>
              <a:latin typeface="Consolas" panose="020B0609020204030204" pitchFamily="49" charset="0"/>
              <a:cs typeface="Calibri"/>
            </a:endParaRPr>
          </a:p>
          <a:p>
            <a:pPr marR="1252855" algn="ctr">
              <a:lnSpc>
                <a:spcPts val="2375"/>
              </a:lnSpc>
            </a:pPr>
            <a:r>
              <a:rPr sz="2000" b="1" i="1" spc="-10" dirty="0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  <a:cs typeface="Calibri"/>
              </a:rPr>
              <a:t>href=styles.css&gt;</a:t>
            </a:r>
            <a:endParaRPr lang="fi-FI" sz="2000" b="1" i="1" spc="-10" dirty="0">
              <a:solidFill>
                <a:schemeClr val="tx2">
                  <a:lumMod val="50000"/>
                </a:schemeClr>
              </a:solidFill>
              <a:latin typeface="Consolas" panose="020B0609020204030204" pitchFamily="49" charset="0"/>
              <a:cs typeface="Calibri"/>
            </a:endParaRPr>
          </a:p>
          <a:p>
            <a:pPr marR="1252855" algn="ctr">
              <a:lnSpc>
                <a:spcPts val="2375"/>
              </a:lnSpc>
            </a:pPr>
            <a:endParaRPr sz="2000" dirty="0">
              <a:solidFill>
                <a:schemeClr val="tx2">
                  <a:lumMod val="50000"/>
                </a:schemeClr>
              </a:solidFill>
              <a:latin typeface="Consolas" panose="020B0609020204030204" pitchFamily="49" charset="0"/>
              <a:cs typeface="Calibri"/>
            </a:endParaRPr>
          </a:p>
          <a:p>
            <a:pPr marL="355600" marR="106045" indent="-342900">
              <a:lnSpc>
                <a:spcPct val="80000"/>
              </a:lnSpc>
              <a:spcBef>
                <a:spcPts val="525"/>
              </a:spcBef>
              <a:buFont typeface="Calibri"/>
              <a:buChar char="•"/>
              <a:tabLst>
                <a:tab pos="354965" algn="l"/>
                <a:tab pos="355600" algn="l"/>
              </a:tabLst>
            </a:pPr>
            <a:r>
              <a:rPr sz="2200" i="1" spc="-5" dirty="0">
                <a:latin typeface="Calibri"/>
                <a:cs typeface="Calibri"/>
              </a:rPr>
              <a:t>CSS-</a:t>
            </a:r>
            <a:r>
              <a:rPr sz="2200" i="1" spc="-5" dirty="0" err="1">
                <a:latin typeface="Calibri"/>
                <a:cs typeface="Calibri"/>
              </a:rPr>
              <a:t>tyyliohje</a:t>
            </a:r>
            <a:r>
              <a:rPr sz="2200" i="1" spc="-5" dirty="0">
                <a:latin typeface="Calibri"/>
                <a:cs typeface="Calibri"/>
              </a:rPr>
              <a:t> </a:t>
            </a:r>
            <a:r>
              <a:rPr sz="2200" i="1" spc="-10" dirty="0">
                <a:latin typeface="Calibri"/>
                <a:cs typeface="Calibri"/>
              </a:rPr>
              <a:t>voidaan  sisällyttää </a:t>
            </a:r>
            <a:r>
              <a:rPr sz="2200" i="1" spc="-15" dirty="0">
                <a:latin typeface="Calibri"/>
                <a:cs typeface="Calibri"/>
              </a:rPr>
              <a:t>html-dokumenttiin  </a:t>
            </a:r>
            <a:r>
              <a:rPr sz="2200" i="1" spc="-10" dirty="0">
                <a:latin typeface="Calibri"/>
                <a:cs typeface="Calibri"/>
              </a:rPr>
              <a:t>style elementin sisään  </a:t>
            </a:r>
            <a:r>
              <a:rPr sz="2200" b="1" i="1" spc="-15" dirty="0" err="1">
                <a:latin typeface="Calibri"/>
                <a:cs typeface="Calibri"/>
              </a:rPr>
              <a:t>lyhytkestoisissa</a:t>
            </a:r>
            <a:r>
              <a:rPr sz="2200" b="1" i="1" spc="-85" dirty="0">
                <a:latin typeface="Calibri"/>
                <a:cs typeface="Calibri"/>
              </a:rPr>
              <a:t> </a:t>
            </a:r>
            <a:r>
              <a:rPr sz="2200" b="1" i="1" spc="-20" dirty="0" err="1">
                <a:latin typeface="Calibri"/>
                <a:cs typeface="Calibri"/>
              </a:rPr>
              <a:t>kokeiluissa</a:t>
            </a:r>
            <a:r>
              <a:rPr lang="fi-FI" sz="2200" b="1" i="1" spc="-20" dirty="0">
                <a:latin typeface="Calibri"/>
                <a:cs typeface="Calibri"/>
              </a:rPr>
              <a:t> </a:t>
            </a:r>
            <a:r>
              <a:rPr lang="fi-FI" sz="2200" spc="-20" dirty="0">
                <a:latin typeface="Calibri"/>
                <a:cs typeface="Calibri"/>
              </a:rPr>
              <a:t>esim.</a:t>
            </a:r>
            <a:br>
              <a:rPr lang="fi-FI" sz="2200" b="1" dirty="0">
                <a:latin typeface="Calibri"/>
                <a:cs typeface="Calibri"/>
              </a:rPr>
            </a:br>
            <a:r>
              <a:rPr sz="2200" b="1" i="1" spc="-10" dirty="0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  <a:cs typeface="Calibri"/>
              </a:rPr>
              <a:t>&lt;style&gt;*{line-  he</a:t>
            </a:r>
            <a:r>
              <a:rPr sz="2200" b="1" i="1" spc="-15" dirty="0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  <a:cs typeface="Calibri"/>
              </a:rPr>
              <a:t>i</a:t>
            </a:r>
            <a:r>
              <a:rPr sz="2200" b="1" i="1" spc="-10" dirty="0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  <a:cs typeface="Calibri"/>
              </a:rPr>
              <a:t>g</a:t>
            </a:r>
            <a:r>
              <a:rPr sz="2200" b="1" i="1" spc="-35" dirty="0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  <a:cs typeface="Calibri"/>
              </a:rPr>
              <a:t>h</a:t>
            </a:r>
            <a:r>
              <a:rPr sz="2200" b="1" i="1" spc="-5" dirty="0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  <a:cs typeface="Calibri"/>
              </a:rPr>
              <a:t>t:1.25</a:t>
            </a:r>
            <a:r>
              <a:rPr sz="2200" b="1" i="1" dirty="0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  <a:cs typeface="Calibri"/>
              </a:rPr>
              <a:t>}</a:t>
            </a:r>
            <a:r>
              <a:rPr sz="2200" b="1" i="1" spc="-10" dirty="0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  <a:cs typeface="Calibri"/>
              </a:rPr>
              <a:t>&lt;</a:t>
            </a:r>
            <a:r>
              <a:rPr sz="2200" b="1" i="1" spc="-35" dirty="0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  <a:cs typeface="Calibri"/>
              </a:rPr>
              <a:t>/s</a:t>
            </a:r>
            <a:r>
              <a:rPr sz="2200" b="1" i="1" spc="-5" dirty="0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  <a:cs typeface="Calibri"/>
              </a:rPr>
              <a:t>tyl</a:t>
            </a:r>
            <a:r>
              <a:rPr sz="2200" b="1" i="1" spc="-15" dirty="0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  <a:cs typeface="Calibri"/>
              </a:rPr>
              <a:t>e</a:t>
            </a:r>
            <a:r>
              <a:rPr sz="2200" b="1" i="1" spc="-5" dirty="0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  <a:cs typeface="Calibri"/>
              </a:rPr>
              <a:t>&gt;</a:t>
            </a:r>
            <a:endParaRPr sz="2200" b="1" dirty="0">
              <a:solidFill>
                <a:schemeClr val="tx2">
                  <a:lumMod val="50000"/>
                </a:schemeClr>
              </a:solidFill>
              <a:latin typeface="Consolas" panose="020B0609020204030204" pitchFamily="49" charset="0"/>
              <a:cs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18638" y="311911"/>
            <a:ext cx="350837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Määrite</a:t>
            </a:r>
            <a:r>
              <a:rPr spc="-100" dirty="0"/>
              <a:t> </a:t>
            </a:r>
            <a:r>
              <a:rPr spc="-15" dirty="0"/>
              <a:t>(attribute)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spc="-5" dirty="0"/>
              <a:t>Merja</a:t>
            </a:r>
            <a:r>
              <a:rPr spc="-75" dirty="0"/>
              <a:t> </a:t>
            </a:r>
            <a:r>
              <a:rPr spc="-5" dirty="0"/>
              <a:t>Marin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8425">
              <a:lnSpc>
                <a:spcPts val="1650"/>
              </a:lnSpc>
            </a:pPr>
            <a:fld id="{81D60167-4931-47E6-BA6A-407CBD079E47}" type="slidenum">
              <a:rPr dirty="0"/>
              <a:t>6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685799" y="1351280"/>
            <a:ext cx="7828635" cy="408252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95"/>
              </a:spcBef>
              <a:buChar char="•"/>
              <a:tabLst>
                <a:tab pos="354965" algn="l"/>
                <a:tab pos="355600" algn="l"/>
              </a:tabLst>
            </a:pPr>
            <a:r>
              <a:rPr sz="2800" spc="-45" dirty="0">
                <a:latin typeface="Calibri"/>
                <a:cs typeface="Calibri"/>
              </a:rPr>
              <a:t>Tarkoittaa </a:t>
            </a:r>
            <a:r>
              <a:rPr sz="2800" spc="-10" dirty="0">
                <a:latin typeface="Calibri"/>
                <a:cs typeface="Calibri"/>
              </a:rPr>
              <a:t>elementin </a:t>
            </a:r>
            <a:r>
              <a:rPr sz="2800" spc="-15" dirty="0">
                <a:latin typeface="Calibri"/>
                <a:cs typeface="Calibri"/>
              </a:rPr>
              <a:t>ominaisuutta, </a:t>
            </a:r>
            <a:r>
              <a:rPr sz="2800" spc="-10" dirty="0">
                <a:latin typeface="Calibri"/>
                <a:cs typeface="Calibri"/>
              </a:rPr>
              <a:t>jolla </a:t>
            </a:r>
            <a:r>
              <a:rPr sz="2800" spc="-5" dirty="0">
                <a:latin typeface="Calibri"/>
                <a:cs typeface="Calibri"/>
              </a:rPr>
              <a:t>on </a:t>
            </a:r>
            <a:r>
              <a:rPr sz="2800" b="1" spc="-20" dirty="0">
                <a:latin typeface="Calibri"/>
                <a:cs typeface="Calibri"/>
              </a:rPr>
              <a:t>määrätty  </a:t>
            </a:r>
            <a:r>
              <a:rPr sz="2800" b="1" spc="-10" dirty="0">
                <a:latin typeface="Calibri"/>
                <a:cs typeface="Calibri"/>
              </a:rPr>
              <a:t>nimi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ja </a:t>
            </a:r>
            <a:r>
              <a:rPr sz="2800" spc="-20" dirty="0">
                <a:latin typeface="Calibri"/>
                <a:cs typeface="Calibri"/>
              </a:rPr>
              <a:t>joka </a:t>
            </a:r>
            <a:r>
              <a:rPr sz="2800" b="1" spc="-15" dirty="0">
                <a:latin typeface="Calibri"/>
                <a:cs typeface="Calibri"/>
              </a:rPr>
              <a:t>asetetaan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html-merkkauksessa </a:t>
            </a:r>
            <a:r>
              <a:rPr sz="2800" b="1" spc="-10" dirty="0">
                <a:latin typeface="Calibri"/>
                <a:cs typeface="Calibri"/>
              </a:rPr>
              <a:t>elementin</a:t>
            </a:r>
            <a:r>
              <a:rPr sz="2800" spc="-10" dirty="0">
                <a:latin typeface="Calibri"/>
                <a:cs typeface="Calibri"/>
              </a:rPr>
              <a:t>  </a:t>
            </a:r>
            <a:r>
              <a:rPr sz="2800" b="1" spc="-15" dirty="0">
                <a:latin typeface="Calibri"/>
                <a:cs typeface="Calibri"/>
              </a:rPr>
              <a:t>alkutagissa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muotoa </a:t>
            </a:r>
            <a:r>
              <a:rPr sz="2800" b="1" spc="-5" dirty="0">
                <a:latin typeface="Calibri"/>
                <a:cs typeface="Calibri"/>
              </a:rPr>
              <a:t>nimi=arvo </a:t>
            </a:r>
            <a:r>
              <a:rPr sz="2800" spc="-15" dirty="0" err="1">
                <a:latin typeface="Calibri"/>
                <a:cs typeface="Calibri"/>
              </a:rPr>
              <a:t>olevalla</a:t>
            </a:r>
            <a:r>
              <a:rPr sz="2800" spc="85" dirty="0">
                <a:latin typeface="Calibri"/>
                <a:cs typeface="Calibri"/>
              </a:rPr>
              <a:t> </a:t>
            </a:r>
            <a:r>
              <a:rPr sz="2800" spc="-25" dirty="0" err="1">
                <a:latin typeface="Calibri"/>
                <a:cs typeface="Calibri"/>
              </a:rPr>
              <a:t>rakenteella</a:t>
            </a:r>
            <a:r>
              <a:rPr lang="fi-FI" sz="2800" spc="-25" dirty="0">
                <a:latin typeface="Calibri"/>
                <a:cs typeface="Calibri"/>
              </a:rPr>
              <a:t>.</a:t>
            </a:r>
          </a:p>
          <a:p>
            <a:pPr marL="12700" marR="5080">
              <a:lnSpc>
                <a:spcPct val="100000"/>
              </a:lnSpc>
              <a:spcBef>
                <a:spcPts val="95"/>
              </a:spcBef>
              <a:tabLst>
                <a:tab pos="354965" algn="l"/>
                <a:tab pos="355600" algn="l"/>
              </a:tabLst>
            </a:pPr>
            <a:endParaRPr sz="2800" dirty="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670"/>
              </a:spcBef>
              <a:buChar char="•"/>
              <a:tabLst>
                <a:tab pos="354965" algn="l"/>
                <a:tab pos="355600" algn="l"/>
              </a:tabLst>
            </a:pPr>
            <a:r>
              <a:rPr sz="2800" spc="-10" dirty="0">
                <a:latin typeface="Calibri"/>
                <a:cs typeface="Calibri"/>
              </a:rPr>
              <a:t>Esim. </a:t>
            </a:r>
            <a:r>
              <a:rPr sz="2800" spc="-5" dirty="0">
                <a:latin typeface="Calibri"/>
                <a:cs typeface="Calibri"/>
              </a:rPr>
              <a:t>&lt;</a:t>
            </a:r>
            <a:r>
              <a:rPr sz="2800" b="1" spc="-5" dirty="0">
                <a:solidFill>
                  <a:srgbClr val="45969F"/>
                </a:solidFill>
                <a:latin typeface="Calibri"/>
                <a:cs typeface="Calibri"/>
              </a:rPr>
              <a:t>input </a:t>
            </a:r>
            <a:r>
              <a:rPr sz="2800" b="1" spc="-5" dirty="0">
                <a:solidFill>
                  <a:srgbClr val="71BEC5"/>
                </a:solidFill>
                <a:latin typeface="Calibri"/>
                <a:cs typeface="Calibri"/>
              </a:rPr>
              <a:t>id=</a:t>
            </a:r>
            <a:r>
              <a:rPr sz="2800" b="1" spc="-5" dirty="0">
                <a:solidFill>
                  <a:srgbClr val="212168"/>
                </a:solidFill>
                <a:latin typeface="Calibri"/>
                <a:cs typeface="Calibri"/>
              </a:rPr>
              <a:t>lkm</a:t>
            </a:r>
            <a:r>
              <a:rPr sz="2800" b="1" spc="25" dirty="0">
                <a:solidFill>
                  <a:srgbClr val="212168"/>
                </a:solidFill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type=number</a:t>
            </a:r>
            <a:r>
              <a:rPr sz="2800" spc="-5" dirty="0">
                <a:latin typeface="Calibri"/>
                <a:cs typeface="Calibri"/>
              </a:rPr>
              <a:t>&gt;</a:t>
            </a:r>
            <a:endParaRPr sz="2800" dirty="0">
              <a:latin typeface="Calibri"/>
              <a:cs typeface="Calibri"/>
            </a:endParaRPr>
          </a:p>
          <a:p>
            <a:pPr marL="756285" marR="527685" indent="-287020">
              <a:lnSpc>
                <a:spcPct val="100000"/>
              </a:lnSpc>
              <a:spcBef>
                <a:spcPts val="670"/>
              </a:spcBef>
            </a:pPr>
            <a:r>
              <a:rPr sz="2800" spc="-5" dirty="0">
                <a:latin typeface="Calibri"/>
                <a:cs typeface="Calibri"/>
              </a:rPr>
              <a:t>– </a:t>
            </a:r>
            <a:r>
              <a:rPr sz="2800" spc="-20" dirty="0" err="1">
                <a:latin typeface="Calibri"/>
                <a:cs typeface="Calibri"/>
              </a:rPr>
              <a:t>Asettaa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969F"/>
                </a:solidFill>
                <a:latin typeface="Calibri"/>
                <a:cs typeface="Calibri"/>
              </a:rPr>
              <a:t>input elementin </a:t>
            </a:r>
            <a:r>
              <a:rPr sz="2800" spc="-5" dirty="0">
                <a:solidFill>
                  <a:srgbClr val="71BEC5"/>
                </a:solidFill>
                <a:latin typeface="Calibri"/>
                <a:cs typeface="Calibri"/>
              </a:rPr>
              <a:t>id </a:t>
            </a:r>
            <a:r>
              <a:rPr sz="2800" spc="-10" dirty="0">
                <a:solidFill>
                  <a:srgbClr val="71BEC5"/>
                </a:solidFill>
                <a:latin typeface="Calibri"/>
                <a:cs typeface="Calibri"/>
              </a:rPr>
              <a:t>määritteen </a:t>
            </a:r>
            <a:r>
              <a:rPr sz="2800" spc="-10" dirty="0">
                <a:latin typeface="Calibri"/>
                <a:cs typeface="Calibri"/>
              </a:rPr>
              <a:t> arvoksi </a:t>
            </a:r>
            <a:r>
              <a:rPr sz="2800" b="1" spc="-10" dirty="0">
                <a:solidFill>
                  <a:srgbClr val="212168"/>
                </a:solidFill>
                <a:latin typeface="Calibri"/>
                <a:cs typeface="Calibri"/>
              </a:rPr>
              <a:t>merkkijonon</a:t>
            </a:r>
            <a:r>
              <a:rPr sz="2800" spc="-10" dirty="0">
                <a:solidFill>
                  <a:srgbClr val="212168"/>
                </a:solidFill>
                <a:latin typeface="Calibri"/>
                <a:cs typeface="Calibri"/>
              </a:rPr>
              <a:t> ”</a:t>
            </a:r>
            <a:r>
              <a:rPr sz="2800" b="1" spc="-10" dirty="0">
                <a:solidFill>
                  <a:srgbClr val="212168"/>
                </a:solidFill>
                <a:latin typeface="Calibri"/>
                <a:cs typeface="Calibri"/>
              </a:rPr>
              <a:t>lkm</a:t>
            </a:r>
            <a:r>
              <a:rPr sz="2800" spc="-10" dirty="0">
                <a:solidFill>
                  <a:srgbClr val="212168"/>
                </a:solidFill>
                <a:latin typeface="Calibri"/>
                <a:cs typeface="Calibri"/>
              </a:rPr>
              <a:t>” </a:t>
            </a:r>
            <a:r>
              <a:rPr sz="2800" spc="-5" dirty="0">
                <a:latin typeface="Calibri"/>
                <a:cs typeface="Calibri"/>
              </a:rPr>
              <a:t>ja </a:t>
            </a:r>
            <a:r>
              <a:rPr sz="2800" b="1" spc="-10" dirty="0">
                <a:solidFill>
                  <a:srgbClr val="71BEC5"/>
                </a:solidFill>
                <a:latin typeface="Calibri"/>
                <a:cs typeface="Calibri"/>
              </a:rPr>
              <a:t>type</a:t>
            </a:r>
            <a:r>
              <a:rPr sz="2800" spc="-10" dirty="0">
                <a:solidFill>
                  <a:srgbClr val="71BEC5"/>
                </a:solidFill>
                <a:latin typeface="Calibri"/>
                <a:cs typeface="Calibri"/>
              </a:rPr>
              <a:t> määritteen </a:t>
            </a:r>
            <a:r>
              <a:rPr sz="2800" spc="-10" dirty="0">
                <a:latin typeface="Calibri"/>
                <a:cs typeface="Calibri"/>
              </a:rPr>
              <a:t> arvoksi </a:t>
            </a:r>
            <a:r>
              <a:rPr sz="2800" spc="-10" dirty="0">
                <a:solidFill>
                  <a:srgbClr val="212168"/>
                </a:solidFill>
                <a:latin typeface="Calibri"/>
                <a:cs typeface="Calibri"/>
              </a:rPr>
              <a:t>merkkijonon</a:t>
            </a:r>
            <a:r>
              <a:rPr sz="2800" spc="5" dirty="0">
                <a:solidFill>
                  <a:srgbClr val="212168"/>
                </a:solidFill>
                <a:latin typeface="Calibri"/>
                <a:cs typeface="Calibri"/>
              </a:rPr>
              <a:t> </a:t>
            </a:r>
            <a:r>
              <a:rPr sz="2800" spc="-55" dirty="0">
                <a:solidFill>
                  <a:srgbClr val="212168"/>
                </a:solidFill>
                <a:latin typeface="Calibri"/>
                <a:cs typeface="Calibri"/>
              </a:rPr>
              <a:t>”</a:t>
            </a:r>
            <a:r>
              <a:rPr sz="2800" b="1" spc="-55" dirty="0">
                <a:solidFill>
                  <a:srgbClr val="212168"/>
                </a:solidFill>
                <a:latin typeface="Calibri"/>
                <a:cs typeface="Calibri"/>
              </a:rPr>
              <a:t>number</a:t>
            </a:r>
            <a:r>
              <a:rPr sz="2800" spc="-55" dirty="0">
                <a:solidFill>
                  <a:srgbClr val="212168"/>
                </a:solidFill>
                <a:latin typeface="Calibri"/>
                <a:cs typeface="Calibri"/>
              </a:rPr>
              <a:t>”.</a:t>
            </a:r>
            <a:endParaRPr sz="2800" dirty="0">
              <a:latin typeface="Calibri"/>
              <a:cs typeface="Calibri"/>
            </a:endParaRPr>
          </a:p>
        </p:txBody>
      </p:sp>
      <p:pic>
        <p:nvPicPr>
          <p:cNvPr id="7" name="Kuva 6" descr="Sakura Pusheen">
            <a:extLst>
              <a:ext uri="{FF2B5EF4-FFF2-40B4-BE49-F238E27FC236}">
                <a16:creationId xmlns:a16="http://schemas.microsoft.com/office/drawing/2014/main" id="{975E3B8B-4418-408E-A368-81177EAC32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3214" y="5181600"/>
            <a:ext cx="1905000" cy="190500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4400" y="253965"/>
            <a:ext cx="4946777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fi-FI" spc="-25"/>
              <a:t>Tyylien</a:t>
            </a:r>
            <a:r>
              <a:rPr lang="fi-FI" spc="-95"/>
              <a:t> </a:t>
            </a:r>
            <a:r>
              <a:rPr lang="fi-FI" spc="-40"/>
              <a:t>käyttö</a:t>
            </a:r>
            <a:endParaRPr lang="fi-FI" spc="-40" dirty="0"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lang="fi-FI" spc="-5"/>
              <a:t>Merja</a:t>
            </a:r>
            <a:r>
              <a:rPr lang="fi-FI" spc="-75"/>
              <a:t> </a:t>
            </a:r>
            <a:r>
              <a:rPr lang="fi-FI" spc="-5"/>
              <a:t>Marin</a:t>
            </a:r>
            <a:endParaRPr lang="fi-FI" spc="-5" dirty="0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8425">
              <a:lnSpc>
                <a:spcPts val="1650"/>
              </a:lnSpc>
            </a:pPr>
            <a:fld id="{81D60167-4931-47E6-BA6A-407CBD079E47}" type="slidenum">
              <a:rPr lang="fi-FI" smtClean="0"/>
              <a:t>60</a:t>
            </a:fld>
            <a:endParaRPr lang="fi-FI" dirty="0"/>
          </a:p>
        </p:txBody>
      </p:sp>
      <p:sp>
        <p:nvSpPr>
          <p:cNvPr id="3" name="object 3"/>
          <p:cNvSpPr txBox="1"/>
          <p:nvPr/>
        </p:nvSpPr>
        <p:spPr>
          <a:xfrm>
            <a:off x="914400" y="1356324"/>
            <a:ext cx="7861934" cy="473142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95"/>
              </a:spcBef>
              <a:buChar char="•"/>
              <a:tabLst>
                <a:tab pos="354965" algn="l"/>
                <a:tab pos="355600" algn="l"/>
              </a:tabLst>
            </a:pPr>
            <a:r>
              <a:rPr sz="2200" spc="-5" dirty="0">
                <a:latin typeface="Calibri"/>
                <a:cs typeface="Calibri"/>
              </a:rPr>
              <a:t>Jos </a:t>
            </a:r>
            <a:r>
              <a:rPr sz="2200" spc="-25" dirty="0">
                <a:latin typeface="Calibri"/>
                <a:cs typeface="Calibri"/>
              </a:rPr>
              <a:t>käytät </a:t>
            </a:r>
            <a:r>
              <a:rPr sz="2200" spc="-5" dirty="0">
                <a:latin typeface="Calibri"/>
                <a:cs typeface="Calibri"/>
              </a:rPr>
              <a:t>em. </a:t>
            </a:r>
            <a:r>
              <a:rPr sz="2200" spc="-15" dirty="0">
                <a:latin typeface="Calibri"/>
                <a:cs typeface="Calibri"/>
              </a:rPr>
              <a:t>elementtejä, </a:t>
            </a:r>
            <a:r>
              <a:rPr sz="2200" spc="-10" dirty="0">
                <a:latin typeface="Calibri"/>
                <a:cs typeface="Calibri"/>
              </a:rPr>
              <a:t>voit </a:t>
            </a:r>
            <a:r>
              <a:rPr sz="2200" spc="-15" dirty="0">
                <a:latin typeface="Calibri"/>
                <a:cs typeface="Calibri"/>
              </a:rPr>
              <a:t>muokata</a:t>
            </a:r>
            <a:r>
              <a:rPr sz="2200" spc="17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tyylejä</a:t>
            </a:r>
            <a:endParaRPr sz="2200" dirty="0">
              <a:latin typeface="Calibri"/>
              <a:cs typeface="Calibri"/>
            </a:endParaRPr>
          </a:p>
          <a:p>
            <a:pPr marL="355600" indent="-342900">
              <a:lnSpc>
                <a:spcPts val="2375"/>
              </a:lnSpc>
              <a:buChar char="•"/>
              <a:tabLst>
                <a:tab pos="354965" algn="l"/>
                <a:tab pos="355600" algn="l"/>
              </a:tabLst>
            </a:pPr>
            <a:r>
              <a:rPr sz="2200" spc="-15" dirty="0">
                <a:latin typeface="Calibri"/>
                <a:cs typeface="Calibri"/>
              </a:rPr>
              <a:t>Tyyliasetuksissa </a:t>
            </a:r>
            <a:r>
              <a:rPr sz="2200" spc="-20" dirty="0">
                <a:latin typeface="Calibri"/>
                <a:cs typeface="Calibri"/>
              </a:rPr>
              <a:t>käytetään </a:t>
            </a:r>
            <a:r>
              <a:rPr sz="2200" spc="-10" dirty="0">
                <a:latin typeface="Calibri"/>
                <a:cs typeface="Calibri"/>
              </a:rPr>
              <a:t>elementtiin viitatessa elementin</a:t>
            </a:r>
            <a:r>
              <a:rPr sz="2200" spc="18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nimeä,</a:t>
            </a:r>
            <a:endParaRPr sz="2200" dirty="0">
              <a:latin typeface="Calibri"/>
              <a:cs typeface="Calibri"/>
            </a:endParaRPr>
          </a:p>
          <a:p>
            <a:pPr marL="355600">
              <a:lnSpc>
                <a:spcPts val="2375"/>
              </a:lnSpc>
            </a:pPr>
            <a:r>
              <a:rPr sz="2200" spc="-15" dirty="0">
                <a:latin typeface="Calibri"/>
                <a:cs typeface="Calibri"/>
              </a:rPr>
              <a:t>kuten </a:t>
            </a:r>
            <a:r>
              <a:rPr sz="2200" spc="-5" dirty="0">
                <a:latin typeface="Calibri"/>
                <a:cs typeface="Calibri"/>
              </a:rPr>
              <a:t>aside </a:t>
            </a:r>
            <a:r>
              <a:rPr sz="2200" spc="-15" dirty="0">
                <a:latin typeface="Calibri"/>
                <a:cs typeface="Calibri"/>
              </a:rPr>
              <a:t>tai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spc="-60" dirty="0">
                <a:latin typeface="Calibri"/>
                <a:cs typeface="Calibri"/>
              </a:rPr>
              <a:t>nav.</a:t>
            </a:r>
            <a:endParaRPr sz="2200" dirty="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buChar char="•"/>
              <a:tabLst>
                <a:tab pos="354965" algn="l"/>
                <a:tab pos="355600" algn="l"/>
              </a:tabLst>
            </a:pPr>
            <a:r>
              <a:rPr sz="2200" spc="-5" dirty="0">
                <a:latin typeface="Calibri"/>
                <a:cs typeface="Calibri"/>
              </a:rPr>
              <a:t>Aiemmin ja vieläkin </a:t>
            </a:r>
            <a:r>
              <a:rPr sz="2200" spc="-20" dirty="0">
                <a:latin typeface="Calibri"/>
                <a:cs typeface="Calibri"/>
              </a:rPr>
              <a:t>käytetään </a:t>
            </a:r>
            <a:r>
              <a:rPr sz="2200" spc="-10" dirty="0">
                <a:latin typeface="Calibri"/>
                <a:cs typeface="Calibri"/>
              </a:rPr>
              <a:t>&lt;div class=nav&gt; </a:t>
            </a:r>
            <a:r>
              <a:rPr sz="2200" spc="-5" dirty="0">
                <a:latin typeface="Calibri"/>
                <a:cs typeface="Calibri"/>
              </a:rPr>
              <a:t>ja </a:t>
            </a:r>
            <a:r>
              <a:rPr sz="2200" b="1" spc="-15" dirty="0">
                <a:latin typeface="Calibri"/>
                <a:cs typeface="Calibri"/>
              </a:rPr>
              <a:t>.nav tai</a:t>
            </a:r>
            <a:r>
              <a:rPr sz="2200" b="1" spc="140" dirty="0">
                <a:latin typeface="Calibri"/>
                <a:cs typeface="Calibri"/>
              </a:rPr>
              <a:t> </a:t>
            </a:r>
            <a:r>
              <a:rPr sz="2200" b="1" spc="-45" dirty="0">
                <a:latin typeface="Calibri"/>
                <a:cs typeface="Calibri"/>
              </a:rPr>
              <a:t>#nav.</a:t>
            </a:r>
            <a:endParaRPr sz="22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250" dirty="0">
              <a:solidFill>
                <a:schemeClr val="accent5">
                  <a:lumMod val="75000"/>
                </a:schemeClr>
              </a:solidFill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sz="2200" b="1" dirty="0">
                <a:solidFill>
                  <a:schemeClr val="tx2">
                    <a:lumMod val="50000"/>
                  </a:schemeClr>
                </a:solidFill>
                <a:latin typeface="Calibri"/>
                <a:cs typeface="Calibri"/>
              </a:rPr>
              <a:t>Nyt </a:t>
            </a:r>
            <a:r>
              <a:rPr sz="2200" b="1" spc="-10" dirty="0">
                <a:solidFill>
                  <a:schemeClr val="tx2">
                    <a:lumMod val="50000"/>
                  </a:schemeClr>
                </a:solidFill>
                <a:latin typeface="Calibri"/>
                <a:cs typeface="Calibri"/>
              </a:rPr>
              <a:t>voidaan </a:t>
            </a:r>
            <a:r>
              <a:rPr sz="2200" b="1" spc="-15" dirty="0">
                <a:solidFill>
                  <a:schemeClr val="tx2">
                    <a:lumMod val="50000"/>
                  </a:schemeClr>
                </a:solidFill>
                <a:latin typeface="Calibri"/>
                <a:cs typeface="Calibri"/>
              </a:rPr>
              <a:t>tehdä </a:t>
            </a:r>
            <a:r>
              <a:rPr sz="2200" b="1" spc="-20" dirty="0">
                <a:solidFill>
                  <a:schemeClr val="tx2">
                    <a:lumMod val="50000"/>
                  </a:schemeClr>
                </a:solidFill>
                <a:latin typeface="Calibri"/>
                <a:cs typeface="Calibri"/>
              </a:rPr>
              <a:t>myös</a:t>
            </a:r>
            <a:r>
              <a:rPr sz="2200" b="1" spc="-25" dirty="0">
                <a:solidFill>
                  <a:schemeClr val="tx2">
                    <a:lumMod val="50000"/>
                  </a:schemeClr>
                </a:solidFill>
                <a:latin typeface="Calibri"/>
                <a:cs typeface="Calibri"/>
              </a:rPr>
              <a:t> </a:t>
            </a:r>
            <a:r>
              <a:rPr sz="2200" b="1" spc="-5" dirty="0">
                <a:solidFill>
                  <a:schemeClr val="tx2">
                    <a:lumMod val="50000"/>
                  </a:schemeClr>
                </a:solidFill>
                <a:latin typeface="Calibri"/>
                <a:cs typeface="Calibri"/>
              </a:rPr>
              <a:t>näin:</a:t>
            </a:r>
            <a:endParaRPr sz="2200" dirty="0">
              <a:solidFill>
                <a:schemeClr val="tx2">
                  <a:lumMod val="50000"/>
                </a:schemeClr>
              </a:solidFill>
              <a:latin typeface="Calibri"/>
              <a:cs typeface="Calibri"/>
            </a:endParaRPr>
          </a:p>
          <a:p>
            <a:pPr marL="469900" lvl="1"/>
            <a:r>
              <a:rPr sz="2200" b="1" spc="-15" dirty="0">
                <a:latin typeface="Calibri"/>
                <a:cs typeface="Calibri"/>
              </a:rPr>
              <a:t>Nav</a:t>
            </a:r>
            <a:endParaRPr sz="2200" dirty="0">
              <a:latin typeface="Calibri"/>
              <a:cs typeface="Calibri"/>
            </a:endParaRPr>
          </a:p>
          <a:p>
            <a:pPr marL="469900" lvl="1"/>
            <a:r>
              <a:rPr sz="2200" b="1" spc="-5" dirty="0">
                <a:latin typeface="Calibri"/>
                <a:cs typeface="Calibri"/>
              </a:rPr>
              <a:t>{</a:t>
            </a:r>
            <a:endParaRPr sz="2200" dirty="0">
              <a:latin typeface="Calibri"/>
              <a:cs typeface="Calibri"/>
            </a:endParaRPr>
          </a:p>
          <a:p>
            <a:pPr marL="469900" lvl="1"/>
            <a:r>
              <a:rPr sz="2200" b="1" spc="-10" dirty="0">
                <a:latin typeface="Calibri"/>
                <a:cs typeface="Calibri"/>
              </a:rPr>
              <a:t>border: </a:t>
            </a:r>
            <a:r>
              <a:rPr sz="2200" b="1" spc="-5" dirty="0">
                <a:latin typeface="Calibri"/>
                <a:cs typeface="Calibri"/>
              </a:rPr>
              <a:t>solid thin</a:t>
            </a:r>
            <a:r>
              <a:rPr sz="2200" b="1" spc="-10" dirty="0">
                <a:latin typeface="Calibri"/>
                <a:cs typeface="Calibri"/>
              </a:rPr>
              <a:t> </a:t>
            </a:r>
            <a:r>
              <a:rPr sz="2200" b="1" spc="-15" dirty="0">
                <a:latin typeface="Calibri"/>
                <a:cs typeface="Calibri"/>
              </a:rPr>
              <a:t>grey;</a:t>
            </a:r>
            <a:endParaRPr sz="2200" dirty="0">
              <a:latin typeface="Calibri"/>
              <a:cs typeface="Calibri"/>
            </a:endParaRPr>
          </a:p>
          <a:p>
            <a:pPr marL="469900" lvl="1"/>
            <a:r>
              <a:rPr sz="2200" b="1" spc="-5" dirty="0">
                <a:latin typeface="Calibri"/>
                <a:cs typeface="Calibri"/>
              </a:rPr>
              <a:t>}</a:t>
            </a:r>
            <a:endParaRPr sz="2200" dirty="0">
              <a:latin typeface="Calibri"/>
              <a:cs typeface="Calibri"/>
            </a:endParaRPr>
          </a:p>
          <a:p>
            <a:pPr lvl="1">
              <a:spcBef>
                <a:spcPts val="50"/>
              </a:spcBef>
            </a:pPr>
            <a:endParaRPr sz="2250" dirty="0">
              <a:latin typeface="Times New Roman"/>
              <a:cs typeface="Times New Roman"/>
            </a:endParaRPr>
          </a:p>
          <a:p>
            <a:pPr marL="469900" lvl="1"/>
            <a:r>
              <a:rPr sz="2200" b="1" spc="-10" dirty="0">
                <a:latin typeface="Calibri"/>
                <a:cs typeface="Calibri"/>
              </a:rPr>
              <a:t>Laita </a:t>
            </a:r>
            <a:r>
              <a:rPr sz="2200" b="1" spc="-20" dirty="0">
                <a:latin typeface="Calibri"/>
                <a:cs typeface="Calibri"/>
              </a:rPr>
              <a:t>myös</a:t>
            </a:r>
            <a:r>
              <a:rPr sz="2200" b="1" spc="-40" dirty="0">
                <a:latin typeface="Calibri"/>
                <a:cs typeface="Calibri"/>
              </a:rPr>
              <a:t> </a:t>
            </a:r>
            <a:r>
              <a:rPr sz="2200" b="1" spc="-15" dirty="0">
                <a:latin typeface="Calibri"/>
                <a:cs typeface="Calibri"/>
              </a:rPr>
              <a:t>lohkoiksi:</a:t>
            </a:r>
            <a:endParaRPr sz="2200" dirty="0">
              <a:latin typeface="Calibri"/>
              <a:cs typeface="Calibri"/>
            </a:endParaRPr>
          </a:p>
          <a:p>
            <a:pPr marL="469900" lvl="1"/>
            <a:r>
              <a:rPr sz="2200" b="1" spc="-10" dirty="0">
                <a:latin typeface="Calibri"/>
                <a:cs typeface="Calibri"/>
              </a:rPr>
              <a:t>article, </a:t>
            </a:r>
            <a:r>
              <a:rPr sz="2200" b="1" spc="-5" dirty="0">
                <a:latin typeface="Calibri"/>
                <a:cs typeface="Calibri"/>
              </a:rPr>
              <a:t>section, </a:t>
            </a:r>
            <a:r>
              <a:rPr sz="2200" b="1" spc="-50" dirty="0">
                <a:latin typeface="Calibri"/>
                <a:cs typeface="Calibri"/>
              </a:rPr>
              <a:t>nav, </a:t>
            </a:r>
            <a:r>
              <a:rPr sz="2200" b="1" spc="-30" dirty="0">
                <a:latin typeface="Calibri"/>
                <a:cs typeface="Calibri"/>
              </a:rPr>
              <a:t>header,</a:t>
            </a:r>
            <a:r>
              <a:rPr sz="2200" b="1" spc="140" dirty="0">
                <a:latin typeface="Calibri"/>
                <a:cs typeface="Calibri"/>
              </a:rPr>
              <a:t> </a:t>
            </a:r>
            <a:r>
              <a:rPr sz="2200" b="1" spc="-20" dirty="0">
                <a:latin typeface="Calibri"/>
                <a:cs typeface="Calibri"/>
              </a:rPr>
              <a:t>footer</a:t>
            </a:r>
            <a:endParaRPr sz="2200" dirty="0">
              <a:latin typeface="Calibri"/>
              <a:cs typeface="Calibri"/>
            </a:endParaRPr>
          </a:p>
          <a:p>
            <a:pPr marL="469900" lvl="1"/>
            <a:r>
              <a:rPr sz="2200" b="1" spc="-10" dirty="0">
                <a:latin typeface="Calibri"/>
                <a:cs typeface="Calibri"/>
              </a:rPr>
              <a:t>{display:</a:t>
            </a:r>
            <a:r>
              <a:rPr sz="2200" b="1" spc="-50" dirty="0">
                <a:latin typeface="Calibri"/>
                <a:cs typeface="Calibri"/>
              </a:rPr>
              <a:t> </a:t>
            </a:r>
            <a:r>
              <a:rPr sz="2200" b="1" spc="-10" dirty="0">
                <a:latin typeface="Calibri"/>
                <a:cs typeface="Calibri"/>
              </a:rPr>
              <a:t>block;}</a:t>
            </a:r>
            <a:endParaRPr sz="22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66800" y="457200"/>
            <a:ext cx="2821686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chemeClr val="accent2">
                    <a:lumMod val="50000"/>
                  </a:schemeClr>
                </a:solidFill>
              </a:rPr>
              <a:t>J</a:t>
            </a:r>
            <a:r>
              <a:rPr spc="-50" dirty="0">
                <a:solidFill>
                  <a:schemeClr val="accent2">
                    <a:lumMod val="50000"/>
                  </a:schemeClr>
                </a:solidFill>
              </a:rPr>
              <a:t>a</a:t>
            </a:r>
            <a:r>
              <a:rPr spc="-40" dirty="0">
                <a:solidFill>
                  <a:schemeClr val="accent2">
                    <a:lumMod val="50000"/>
                  </a:schemeClr>
                </a:solidFill>
              </a:rPr>
              <a:t>v</a:t>
            </a:r>
            <a:r>
              <a:rPr spc="-5" dirty="0">
                <a:solidFill>
                  <a:schemeClr val="accent2">
                    <a:lumMod val="50000"/>
                  </a:schemeClr>
                </a:solidFill>
              </a:rPr>
              <a:t>asc</a:t>
            </a:r>
            <a:r>
              <a:rPr spc="5" dirty="0">
                <a:solidFill>
                  <a:schemeClr val="accent2">
                    <a:lumMod val="50000"/>
                  </a:schemeClr>
                </a:solidFill>
              </a:rPr>
              <a:t>r</a:t>
            </a:r>
            <a:r>
              <a:rPr dirty="0">
                <a:solidFill>
                  <a:schemeClr val="accent2">
                    <a:lumMod val="50000"/>
                  </a:schemeClr>
                </a:solidFill>
              </a:rPr>
              <a:t>ipt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8425">
              <a:lnSpc>
                <a:spcPts val="1650"/>
              </a:lnSpc>
            </a:pPr>
            <a:fld id="{81D60167-4931-47E6-BA6A-407CBD079E47}" type="slidenum">
              <a:rPr dirty="0"/>
              <a:t>61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533400" y="1495144"/>
            <a:ext cx="4004945" cy="4819909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355600" marR="5080" indent="-342900">
              <a:lnSpc>
                <a:spcPts val="2590"/>
              </a:lnSpc>
              <a:spcBef>
                <a:spcPts val="425"/>
              </a:spcBef>
              <a:buChar char="•"/>
              <a:tabLst>
                <a:tab pos="355600" algn="l"/>
                <a:tab pos="356235" algn="l"/>
                <a:tab pos="3839845" algn="l"/>
              </a:tabLst>
            </a:pPr>
            <a:r>
              <a:rPr sz="2000" dirty="0">
                <a:latin typeface="Calibri"/>
                <a:cs typeface="Calibri"/>
              </a:rPr>
              <a:t>J</a:t>
            </a:r>
            <a:r>
              <a:rPr sz="2000" spc="-35" dirty="0">
                <a:latin typeface="Calibri"/>
                <a:cs typeface="Calibri"/>
              </a:rPr>
              <a:t>a</a:t>
            </a:r>
            <a:r>
              <a:rPr sz="2000" spc="-40" dirty="0">
                <a:latin typeface="Calibri"/>
                <a:cs typeface="Calibri"/>
              </a:rPr>
              <a:t>v</a:t>
            </a:r>
            <a:r>
              <a:rPr sz="2000" dirty="0">
                <a:latin typeface="Calibri"/>
                <a:cs typeface="Calibri"/>
              </a:rPr>
              <a:t>ascri</a:t>
            </a:r>
            <a:r>
              <a:rPr sz="2000" spc="-15" dirty="0">
                <a:latin typeface="Calibri"/>
                <a:cs typeface="Calibri"/>
              </a:rPr>
              <a:t>p</a:t>
            </a:r>
            <a:r>
              <a:rPr sz="2000" dirty="0">
                <a:latin typeface="Calibri"/>
                <a:cs typeface="Calibri"/>
              </a:rPr>
              <a:t>t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o</a:t>
            </a:r>
            <a:r>
              <a:rPr sz="2000" dirty="0">
                <a:latin typeface="Calibri"/>
                <a:cs typeface="Calibri"/>
              </a:rPr>
              <a:t>n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muodo</a:t>
            </a:r>
            <a:r>
              <a:rPr sz="2000" spc="-30" dirty="0">
                <a:latin typeface="Calibri"/>
                <a:cs typeface="Calibri"/>
              </a:rPr>
              <a:t>s</a:t>
            </a:r>
            <a:r>
              <a:rPr sz="2000" dirty="0">
                <a:latin typeface="Calibri"/>
                <a:cs typeface="Calibri"/>
              </a:rPr>
              <a:t>tunut	  lähes </a:t>
            </a:r>
            <a:r>
              <a:rPr sz="2000" spc="-5" dirty="0">
                <a:latin typeface="Calibri"/>
                <a:cs typeface="Calibri"/>
              </a:rPr>
              <a:t>ainoaksi  </a:t>
            </a:r>
            <a:r>
              <a:rPr sz="2000" b="1" spc="-5" dirty="0">
                <a:solidFill>
                  <a:schemeClr val="accent2">
                    <a:lumMod val="50000"/>
                  </a:schemeClr>
                </a:solidFill>
                <a:latin typeface="Calibri"/>
                <a:cs typeface="Calibri"/>
              </a:rPr>
              <a:t>selainohjelmoinnin</a:t>
            </a:r>
            <a:r>
              <a:rPr sz="2000" b="1" spc="-45" dirty="0">
                <a:solidFill>
                  <a:schemeClr val="accent2">
                    <a:lumMod val="50000"/>
                  </a:schemeClr>
                </a:solidFill>
                <a:latin typeface="Calibri"/>
                <a:cs typeface="Calibri"/>
              </a:rPr>
              <a:t> </a:t>
            </a:r>
            <a:r>
              <a:rPr sz="2000" b="1" spc="-5" dirty="0" err="1">
                <a:solidFill>
                  <a:schemeClr val="accent2">
                    <a:lumMod val="50000"/>
                  </a:schemeClr>
                </a:solidFill>
                <a:latin typeface="Calibri"/>
                <a:cs typeface="Calibri"/>
              </a:rPr>
              <a:t>kieleksi</a:t>
            </a:r>
            <a:r>
              <a:rPr sz="2000" spc="-5" dirty="0">
                <a:latin typeface="Calibri"/>
                <a:cs typeface="Calibri"/>
              </a:rPr>
              <a:t>.</a:t>
            </a:r>
            <a:endParaRPr lang="fi-FI" sz="2000" spc="-5" dirty="0">
              <a:latin typeface="Calibri"/>
              <a:cs typeface="Calibri"/>
            </a:endParaRPr>
          </a:p>
          <a:p>
            <a:pPr marL="12700" marR="5080">
              <a:lnSpc>
                <a:spcPts val="2590"/>
              </a:lnSpc>
              <a:spcBef>
                <a:spcPts val="425"/>
              </a:spcBef>
              <a:tabLst>
                <a:tab pos="355600" algn="l"/>
                <a:tab pos="356235" algn="l"/>
                <a:tab pos="3839845" algn="l"/>
              </a:tabLst>
            </a:pPr>
            <a:endParaRPr sz="2000" dirty="0">
              <a:latin typeface="Calibri"/>
              <a:cs typeface="Calibri"/>
            </a:endParaRPr>
          </a:p>
          <a:p>
            <a:pPr marL="355600" marR="347345" indent="-342900">
              <a:lnSpc>
                <a:spcPct val="90000"/>
              </a:lnSpc>
              <a:spcBef>
                <a:spcPts val="535"/>
              </a:spcBef>
              <a:buChar char="•"/>
              <a:tabLst>
                <a:tab pos="355600" algn="l"/>
                <a:tab pos="356235" algn="l"/>
              </a:tabLst>
            </a:pPr>
            <a:r>
              <a:rPr sz="2000" spc="-5" dirty="0">
                <a:latin typeface="Calibri"/>
                <a:cs typeface="Calibri"/>
              </a:rPr>
              <a:t>Html sivuun </a:t>
            </a:r>
            <a:r>
              <a:rPr sz="2000" spc="-10" dirty="0">
                <a:latin typeface="Calibri"/>
                <a:cs typeface="Calibri"/>
              </a:rPr>
              <a:t>voidaan liittää  Javascript </a:t>
            </a:r>
            <a:r>
              <a:rPr sz="2000" spc="-25" dirty="0">
                <a:latin typeface="Calibri"/>
                <a:cs typeface="Calibri"/>
              </a:rPr>
              <a:t>koodi </a:t>
            </a:r>
            <a:r>
              <a:rPr sz="2000" spc="-5" dirty="0" err="1">
                <a:latin typeface="Calibri"/>
                <a:cs typeface="Calibri"/>
              </a:rPr>
              <a:t>parilla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lang="fi-FI" sz="2000" spc="-5" dirty="0">
                <a:latin typeface="Calibri"/>
                <a:cs typeface="Calibri"/>
              </a:rPr>
              <a:t>j</a:t>
            </a:r>
            <a:r>
              <a:rPr sz="2000" spc="-15" dirty="0" err="1">
                <a:latin typeface="Calibri"/>
                <a:cs typeface="Calibri"/>
              </a:rPr>
              <a:t>ärkevällä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spc="-20" dirty="0" err="1">
                <a:latin typeface="Calibri"/>
                <a:cs typeface="Calibri"/>
              </a:rPr>
              <a:t>tavalla</a:t>
            </a:r>
            <a:endParaRPr lang="fi-FI" sz="2000" spc="-20" dirty="0">
              <a:latin typeface="Calibri"/>
              <a:cs typeface="Calibri"/>
            </a:endParaRPr>
          </a:p>
          <a:p>
            <a:pPr marL="12700" marR="347345">
              <a:lnSpc>
                <a:spcPct val="90000"/>
              </a:lnSpc>
              <a:spcBef>
                <a:spcPts val="535"/>
              </a:spcBef>
              <a:tabLst>
                <a:tab pos="355600" algn="l"/>
                <a:tab pos="356235" algn="l"/>
              </a:tabLst>
            </a:pPr>
            <a:endParaRPr sz="2000" dirty="0">
              <a:latin typeface="Calibri"/>
              <a:cs typeface="Calibri"/>
            </a:endParaRPr>
          </a:p>
          <a:p>
            <a:pPr marL="355600" marR="195580" indent="-342900">
              <a:lnSpc>
                <a:spcPct val="90000"/>
              </a:lnSpc>
              <a:spcBef>
                <a:spcPts val="575"/>
              </a:spcBef>
              <a:buChar char="•"/>
              <a:tabLst>
                <a:tab pos="355600" algn="l"/>
                <a:tab pos="356235" algn="l"/>
              </a:tabLst>
            </a:pPr>
            <a:r>
              <a:rPr sz="2000" spc="-20" dirty="0">
                <a:latin typeface="Calibri"/>
                <a:cs typeface="Calibri"/>
              </a:rPr>
              <a:t>Käytön </a:t>
            </a:r>
            <a:r>
              <a:rPr sz="2000" spc="-10" dirty="0">
                <a:latin typeface="Calibri"/>
                <a:cs typeface="Calibri"/>
              </a:rPr>
              <a:t>alkuun </a:t>
            </a:r>
            <a:r>
              <a:rPr sz="2000" spc="-5" dirty="0">
                <a:latin typeface="Calibri"/>
                <a:cs typeface="Calibri"/>
              </a:rPr>
              <a:t>pääsee  </a:t>
            </a:r>
            <a:r>
              <a:rPr sz="2000" spc="-5" dirty="0">
                <a:solidFill>
                  <a:schemeClr val="accent2">
                    <a:lumMod val="50000"/>
                  </a:schemeClr>
                </a:solidFill>
                <a:latin typeface="Calibri"/>
                <a:cs typeface="Calibri"/>
              </a:rPr>
              <a:t>kirjoittamalla </a:t>
            </a:r>
            <a:r>
              <a:rPr sz="2000" spc="-15" dirty="0">
                <a:solidFill>
                  <a:schemeClr val="accent2">
                    <a:lumMod val="50000"/>
                  </a:schemeClr>
                </a:solidFill>
                <a:latin typeface="Calibri"/>
                <a:cs typeface="Calibri"/>
              </a:rPr>
              <a:t>suoraan</a:t>
            </a:r>
            <a:r>
              <a:rPr sz="2000" spc="-85" dirty="0">
                <a:solidFill>
                  <a:schemeClr val="accent2">
                    <a:lumMod val="50000"/>
                  </a:schemeClr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latin typeface="Calibri"/>
                <a:cs typeface="Calibri"/>
              </a:rPr>
              <a:t>html-  dokumenttiin </a:t>
            </a:r>
            <a:r>
              <a:rPr sz="2000" spc="-20" dirty="0">
                <a:latin typeface="Calibri"/>
                <a:cs typeface="Calibri"/>
              </a:rPr>
              <a:t>seuraavan  koodin</a:t>
            </a:r>
            <a:endParaRPr sz="2000" dirty="0">
              <a:latin typeface="Calibri"/>
              <a:cs typeface="Calibri"/>
            </a:endParaRPr>
          </a:p>
          <a:p>
            <a:pPr marL="355600">
              <a:lnSpc>
                <a:spcPct val="100000"/>
              </a:lnSpc>
              <a:spcBef>
                <a:spcPts val="270"/>
              </a:spcBef>
            </a:pPr>
            <a:endParaRPr lang="fi-FI" b="1" spc="-5" dirty="0">
              <a:solidFill>
                <a:schemeClr val="accent2">
                  <a:lumMod val="50000"/>
                </a:schemeClr>
              </a:solidFill>
              <a:latin typeface="Consolas" panose="020B0609020204030204" pitchFamily="49" charset="0"/>
              <a:cs typeface="Calibri"/>
            </a:endParaRPr>
          </a:p>
          <a:p>
            <a:pPr marL="355600">
              <a:lnSpc>
                <a:spcPct val="100000"/>
              </a:lnSpc>
              <a:spcBef>
                <a:spcPts val="270"/>
              </a:spcBef>
            </a:pPr>
            <a:r>
              <a:rPr b="1" spc="-5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alibri"/>
              </a:rPr>
              <a:t>&lt;script&gt;</a:t>
            </a:r>
            <a:endParaRPr dirty="0">
              <a:solidFill>
                <a:schemeClr val="accent2">
                  <a:lumMod val="50000"/>
                </a:schemeClr>
              </a:solidFill>
              <a:latin typeface="Consolas" panose="020B0609020204030204" pitchFamily="49" charset="0"/>
              <a:cs typeface="Calibri"/>
            </a:endParaRPr>
          </a:p>
          <a:p>
            <a:pPr marL="355600">
              <a:lnSpc>
                <a:spcPct val="100000"/>
              </a:lnSpc>
              <a:spcBef>
                <a:spcPts val="240"/>
              </a:spcBef>
            </a:pPr>
            <a:r>
              <a:rPr b="1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alibri"/>
              </a:rPr>
              <a:t>Alert(’Hei</a:t>
            </a:r>
            <a:r>
              <a:rPr b="1" spc="-95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alibri"/>
              </a:rPr>
              <a:t> </a:t>
            </a:r>
            <a:r>
              <a:rPr b="1" spc="-5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alibri"/>
              </a:rPr>
              <a:t>Maailma!’);</a:t>
            </a:r>
            <a:endParaRPr dirty="0">
              <a:solidFill>
                <a:schemeClr val="accent2">
                  <a:lumMod val="50000"/>
                </a:schemeClr>
              </a:solidFill>
              <a:latin typeface="Consolas" panose="020B0609020204030204" pitchFamily="49" charset="0"/>
              <a:cs typeface="Calibri"/>
            </a:endParaRPr>
          </a:p>
          <a:p>
            <a:pPr marL="355600">
              <a:lnSpc>
                <a:spcPct val="100000"/>
              </a:lnSpc>
              <a:spcBef>
                <a:spcPts val="240"/>
              </a:spcBef>
            </a:pPr>
            <a:r>
              <a:rPr b="1" spc="-1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alibri"/>
              </a:rPr>
              <a:t>&lt;/script&gt;</a:t>
            </a:r>
            <a:endParaRPr dirty="0">
              <a:solidFill>
                <a:schemeClr val="accent2">
                  <a:lumMod val="50000"/>
                </a:schemeClr>
              </a:solidFill>
              <a:latin typeface="Consolas" panose="020B0609020204030204" pitchFamily="49" charset="0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953000" y="1524000"/>
            <a:ext cx="4074795" cy="3196388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12700" marR="363220">
              <a:lnSpc>
                <a:spcPts val="2590"/>
              </a:lnSpc>
              <a:spcBef>
                <a:spcPts val="425"/>
              </a:spcBef>
            </a:pPr>
            <a:r>
              <a:rPr sz="2000" spc="-15" dirty="0">
                <a:latin typeface="Calibri"/>
                <a:cs typeface="Calibri"/>
              </a:rPr>
              <a:t>Ulkoisessa </a:t>
            </a:r>
            <a:r>
              <a:rPr sz="2000" b="1" spc="-15" dirty="0">
                <a:solidFill>
                  <a:schemeClr val="accent2">
                    <a:lumMod val="50000"/>
                  </a:schemeClr>
                </a:solidFill>
                <a:latin typeface="Calibri"/>
                <a:cs typeface="Calibri"/>
              </a:rPr>
              <a:t>html:stä </a:t>
            </a:r>
            <a:r>
              <a:rPr sz="2000" b="1" spc="-5" dirty="0">
                <a:solidFill>
                  <a:schemeClr val="accent2">
                    <a:lumMod val="50000"/>
                  </a:schemeClr>
                </a:solidFill>
                <a:latin typeface="Calibri"/>
                <a:cs typeface="Calibri"/>
              </a:rPr>
              <a:t>erillisessä  </a:t>
            </a:r>
            <a:r>
              <a:rPr sz="2000" b="1" spc="-10" dirty="0">
                <a:solidFill>
                  <a:schemeClr val="accent2">
                    <a:lumMod val="50000"/>
                  </a:schemeClr>
                </a:solidFill>
                <a:latin typeface="Calibri"/>
                <a:cs typeface="Calibri"/>
              </a:rPr>
              <a:t>tiedostossa</a:t>
            </a:r>
            <a:r>
              <a:rPr sz="2000" spc="-10" dirty="0">
                <a:solidFill>
                  <a:schemeClr val="accent2">
                    <a:lumMod val="50000"/>
                  </a:schemeClr>
                </a:solidFill>
                <a:latin typeface="Calibri"/>
                <a:cs typeface="Calibri"/>
              </a:rPr>
              <a:t>.</a:t>
            </a:r>
            <a:endParaRPr sz="2000" dirty="0">
              <a:solidFill>
                <a:schemeClr val="accent2">
                  <a:lumMod val="50000"/>
                </a:schemeClr>
              </a:solidFill>
              <a:latin typeface="Calibri"/>
              <a:cs typeface="Calibri"/>
            </a:endParaRPr>
          </a:p>
          <a:p>
            <a:pPr marL="413384" indent="-286385">
              <a:lnSpc>
                <a:spcPts val="2735"/>
              </a:lnSpc>
              <a:spcBef>
                <a:spcPts val="245"/>
              </a:spcBef>
              <a:buChar char="–"/>
              <a:tabLst>
                <a:tab pos="413384" algn="l"/>
                <a:tab pos="414020" algn="l"/>
              </a:tabLst>
            </a:pPr>
            <a:r>
              <a:rPr sz="2000" spc="-5" dirty="0">
                <a:latin typeface="Calibri"/>
                <a:cs typeface="Calibri"/>
              </a:rPr>
              <a:t>Script elementillä:</a:t>
            </a:r>
            <a:r>
              <a:rPr sz="2000" spc="-8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esim.</a:t>
            </a:r>
          </a:p>
          <a:p>
            <a:pPr marL="413384">
              <a:lnSpc>
                <a:spcPts val="2595"/>
              </a:lnSpc>
            </a:pPr>
            <a:r>
              <a:rPr sz="2000" b="1" i="1" spc="-5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alibri"/>
              </a:rPr>
              <a:t>&lt;script</a:t>
            </a:r>
            <a:endParaRPr sz="2000" dirty="0">
              <a:solidFill>
                <a:schemeClr val="accent2">
                  <a:lumMod val="50000"/>
                </a:schemeClr>
              </a:solidFill>
              <a:latin typeface="Consolas" panose="020B0609020204030204" pitchFamily="49" charset="0"/>
              <a:cs typeface="Calibri"/>
            </a:endParaRPr>
          </a:p>
          <a:p>
            <a:pPr marL="413384">
              <a:lnSpc>
                <a:spcPts val="2735"/>
              </a:lnSpc>
            </a:pPr>
            <a:r>
              <a:rPr sz="2000" b="1" i="1" spc="-1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alibri"/>
              </a:rPr>
              <a:t>src=perusskriptit.js&gt;</a:t>
            </a:r>
            <a:br>
              <a:rPr lang="fi-FI" sz="2000" b="1" i="1" spc="-1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alibri"/>
              </a:rPr>
            </a:br>
            <a:r>
              <a:rPr sz="2000" b="1" i="1" spc="-1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alibri"/>
              </a:rPr>
              <a:t>&lt;/script&gt;</a:t>
            </a:r>
            <a:endParaRPr sz="2000" dirty="0">
              <a:solidFill>
                <a:schemeClr val="accent2">
                  <a:lumMod val="50000"/>
                </a:schemeClr>
              </a:solidFill>
              <a:latin typeface="Consolas" panose="020B0609020204030204" pitchFamily="49" charset="0"/>
              <a:cs typeface="Calibri"/>
            </a:endParaRPr>
          </a:p>
          <a:p>
            <a:pPr marL="413384" marR="539750" indent="-286385">
              <a:lnSpc>
                <a:spcPts val="2590"/>
              </a:lnSpc>
              <a:spcBef>
                <a:spcPts val="610"/>
              </a:spcBef>
              <a:buChar char="–"/>
              <a:tabLst>
                <a:tab pos="413384" algn="l"/>
                <a:tab pos="414020" algn="l"/>
              </a:tabLst>
            </a:pPr>
            <a:r>
              <a:rPr sz="2000" spc="-45" dirty="0">
                <a:latin typeface="Calibri"/>
                <a:cs typeface="Calibri"/>
              </a:rPr>
              <a:t>Tässä </a:t>
            </a:r>
            <a:r>
              <a:rPr sz="2000" spc="-5" dirty="0">
                <a:latin typeface="Calibri"/>
                <a:cs typeface="Calibri"/>
              </a:rPr>
              <a:t>perusskriptit.js on  </a:t>
            </a:r>
            <a:r>
              <a:rPr sz="2000" spc="-10" dirty="0">
                <a:latin typeface="Calibri"/>
                <a:cs typeface="Calibri"/>
              </a:rPr>
              <a:t>javascript tiedoston</a:t>
            </a:r>
            <a:r>
              <a:rPr sz="2000" spc="-7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nimi,  </a:t>
            </a:r>
            <a:r>
              <a:rPr sz="2000" spc="-15" dirty="0">
                <a:latin typeface="Calibri"/>
                <a:cs typeface="Calibri"/>
              </a:rPr>
              <a:t>joka </a:t>
            </a:r>
            <a:r>
              <a:rPr sz="2000" spc="-10" dirty="0">
                <a:latin typeface="Calibri"/>
                <a:cs typeface="Calibri"/>
              </a:rPr>
              <a:t>liitetään</a:t>
            </a:r>
            <a:r>
              <a:rPr sz="2000" spc="-8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sivuun</a:t>
            </a:r>
            <a:r>
              <a:rPr spc="-5" dirty="0">
                <a:latin typeface="Calibri"/>
                <a:cs typeface="Calibri"/>
              </a:rPr>
              <a:t>.</a:t>
            </a:r>
            <a:endParaRPr dirty="0">
              <a:latin typeface="Calibri"/>
              <a:cs typeface="Calibri"/>
            </a:endParaRPr>
          </a:p>
        </p:txBody>
      </p:sp>
      <p:pic>
        <p:nvPicPr>
          <p:cNvPr id="8" name="Kuva 7">
            <a:extLst>
              <a:ext uri="{FF2B5EF4-FFF2-40B4-BE49-F238E27FC236}">
                <a16:creationId xmlns:a16="http://schemas.microsoft.com/office/drawing/2014/main" id="{3E865AE7-2A8F-4441-AAA8-69BAEDCBC4D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715000" y="5360102"/>
            <a:ext cx="747712" cy="1054707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39E4C68A-A4A9-48A4-9FF2-D2896B1EA0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2B9AEA5-52CB-49A6-AF8A-33502F291B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072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23591" y="804333"/>
            <a:ext cx="2543925" cy="52493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12700" algn="r"/>
            <a:r>
              <a:rPr lang="en-US" sz="5000">
                <a:solidFill>
                  <a:srgbClr val="FFFFFF"/>
                </a:solidFill>
                <a:latin typeface="+mj-lt"/>
                <a:cs typeface="+mj-cs"/>
              </a:rPr>
              <a:t>4. Sivun jako-osat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713286" y="804333"/>
            <a:ext cx="4729502" cy="5249334"/>
          </a:xfrm>
          <a:prstGeom prst="rect">
            <a:avLst/>
          </a:prstGeom>
          <a:noFill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lIns="45720" tIns="45720" rIns="45720" bIns="45720" rtlCol="0" anchor="ctr">
            <a:normAutofit/>
          </a:bodyPr>
          <a:lstStyle/>
          <a:p>
            <a:pPr marL="431165" indent="-342900" defTabSz="914400">
              <a:lnSpc>
                <a:spcPct val="90000"/>
              </a:lnSpc>
              <a:spcBef>
                <a:spcPts val="260"/>
              </a:spcBef>
              <a:buClr>
                <a:schemeClr val="accent1"/>
              </a:buClr>
              <a:buChar char="•"/>
              <a:tabLst>
                <a:tab pos="431165" algn="l"/>
                <a:tab pos="431800" algn="l"/>
              </a:tabLst>
            </a:pPr>
            <a:r>
              <a:rPr lang="en-US" sz="2400" spc="-5" dirty="0" err="1">
                <a:solidFill>
                  <a:schemeClr val="tx1"/>
                </a:solidFill>
              </a:rPr>
              <a:t>Sivun</a:t>
            </a:r>
            <a:r>
              <a:rPr lang="en-US" sz="2400" spc="-5" dirty="0">
                <a:solidFill>
                  <a:schemeClr val="tx1"/>
                </a:solidFill>
              </a:rPr>
              <a:t> </a:t>
            </a:r>
            <a:r>
              <a:rPr lang="en-US" sz="2400" spc="-5" dirty="0" err="1">
                <a:solidFill>
                  <a:schemeClr val="tx1"/>
                </a:solidFill>
              </a:rPr>
              <a:t>jako-osa</a:t>
            </a:r>
            <a:r>
              <a:rPr lang="en-US" sz="2400" spc="-5" dirty="0">
                <a:solidFill>
                  <a:schemeClr val="tx1"/>
                </a:solidFill>
              </a:rPr>
              <a:t> </a:t>
            </a:r>
            <a:r>
              <a:rPr lang="en-US" sz="2400" spc="-5" dirty="0" err="1">
                <a:solidFill>
                  <a:schemeClr val="tx1"/>
                </a:solidFill>
              </a:rPr>
              <a:t>tarkoittaa</a:t>
            </a:r>
            <a:r>
              <a:rPr lang="en-US" sz="2400" spc="-5" dirty="0">
                <a:solidFill>
                  <a:schemeClr val="tx1"/>
                </a:solidFill>
              </a:rPr>
              <a:t> </a:t>
            </a:r>
            <a:r>
              <a:rPr lang="en-US" sz="2400" spc="-5" dirty="0" err="1">
                <a:solidFill>
                  <a:schemeClr val="tx1"/>
                </a:solidFill>
              </a:rPr>
              <a:t>sivun</a:t>
            </a:r>
            <a:r>
              <a:rPr lang="en-US" sz="2400" spc="-5" dirty="0">
                <a:solidFill>
                  <a:schemeClr val="tx1"/>
                </a:solidFill>
              </a:rPr>
              <a:t> </a:t>
            </a:r>
            <a:r>
              <a:rPr lang="en-US" sz="2400" spc="-5" dirty="0" err="1">
                <a:solidFill>
                  <a:schemeClr val="tx1"/>
                </a:solidFill>
              </a:rPr>
              <a:t>sisältöä</a:t>
            </a:r>
            <a:r>
              <a:rPr lang="en-US" sz="2400" spc="-5" dirty="0">
                <a:solidFill>
                  <a:schemeClr val="tx1"/>
                </a:solidFill>
              </a:rPr>
              <a:t>.</a:t>
            </a:r>
          </a:p>
          <a:p>
            <a:pPr marL="431165" indent="-342900" defTabSz="914400">
              <a:lnSpc>
                <a:spcPct val="90000"/>
              </a:lnSpc>
              <a:spcBef>
                <a:spcPts val="260"/>
              </a:spcBef>
              <a:buClr>
                <a:schemeClr val="accent1"/>
              </a:buClr>
              <a:buChar char="•"/>
              <a:tabLst>
                <a:tab pos="431165" algn="l"/>
                <a:tab pos="431800" algn="l"/>
              </a:tabLst>
            </a:pPr>
            <a:r>
              <a:rPr lang="en-US" sz="2400" spc="-5" dirty="0" err="1">
                <a:solidFill>
                  <a:schemeClr val="tx1"/>
                </a:solidFill>
              </a:rPr>
              <a:t>Sivun</a:t>
            </a:r>
            <a:r>
              <a:rPr lang="en-US" sz="2400" spc="-5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jako-osia</a:t>
            </a:r>
            <a:r>
              <a:rPr lang="en-US" sz="2400" spc="-30" dirty="0">
                <a:solidFill>
                  <a:schemeClr val="tx1"/>
                </a:solidFill>
              </a:rPr>
              <a:t> </a:t>
            </a:r>
            <a:r>
              <a:rPr lang="en-US" sz="2400" spc="-5" dirty="0" err="1">
                <a:solidFill>
                  <a:schemeClr val="tx1"/>
                </a:solidFill>
              </a:rPr>
              <a:t>ovat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spc="-5" dirty="0">
                <a:solidFill>
                  <a:schemeClr val="tx1"/>
                </a:solidFill>
              </a:rPr>
              <a:t>mm.</a:t>
            </a:r>
            <a:endParaRPr lang="en-US" sz="2400" dirty="0">
              <a:solidFill>
                <a:schemeClr val="tx1"/>
              </a:solidFill>
            </a:endParaRPr>
          </a:p>
          <a:p>
            <a:pPr marL="831850" lvl="1" indent="-286385" defTabSz="914400">
              <a:lnSpc>
                <a:spcPct val="90000"/>
              </a:lnSpc>
              <a:spcBef>
                <a:spcPts val="590"/>
              </a:spcBef>
              <a:buClr>
                <a:schemeClr val="accent1"/>
              </a:buClr>
              <a:buChar char="–"/>
              <a:tabLst>
                <a:tab pos="832485" algn="l"/>
              </a:tabLst>
            </a:pPr>
            <a:r>
              <a:rPr lang="en-US" spc="-5" dirty="0">
                <a:solidFill>
                  <a:schemeClr val="tx1"/>
                </a:solidFill>
                <a:latin typeface="Consolas" panose="020B0609020204030204" pitchFamily="49" charset="0"/>
              </a:rPr>
              <a:t>Body</a:t>
            </a:r>
            <a:endParaRPr lang="en-US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831850" lvl="1" indent="-286385" defTabSz="914400">
              <a:lnSpc>
                <a:spcPct val="90000"/>
              </a:lnSpc>
              <a:spcBef>
                <a:spcPts val="575"/>
              </a:spcBef>
              <a:buClr>
                <a:schemeClr val="accent1"/>
              </a:buClr>
              <a:buChar char="–"/>
              <a:tabLst>
                <a:tab pos="832485" algn="l"/>
              </a:tabLst>
            </a:pPr>
            <a:r>
              <a:rPr lang="en-US" spc="-5" dirty="0">
                <a:solidFill>
                  <a:schemeClr val="tx1"/>
                </a:solidFill>
                <a:latin typeface="Consolas" panose="020B0609020204030204" pitchFamily="49" charset="0"/>
              </a:rPr>
              <a:t>Article</a:t>
            </a:r>
            <a:endParaRPr lang="en-US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831850" lvl="1" indent="-286385" defTabSz="914400">
              <a:lnSpc>
                <a:spcPct val="90000"/>
              </a:lnSpc>
              <a:spcBef>
                <a:spcPts val="575"/>
              </a:spcBef>
              <a:buClr>
                <a:schemeClr val="accent1"/>
              </a:buClr>
              <a:buChar char="–"/>
              <a:tabLst>
                <a:tab pos="832485" algn="l"/>
              </a:tabLst>
            </a:pPr>
            <a:r>
              <a:rPr lang="en-US" spc="-5" dirty="0">
                <a:solidFill>
                  <a:schemeClr val="tx1"/>
                </a:solidFill>
                <a:latin typeface="Consolas" panose="020B0609020204030204" pitchFamily="49" charset="0"/>
              </a:rPr>
              <a:t>Section</a:t>
            </a:r>
            <a:endParaRPr lang="en-US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831850" lvl="1" indent="-286385" defTabSz="914400">
              <a:lnSpc>
                <a:spcPct val="90000"/>
              </a:lnSpc>
              <a:spcBef>
                <a:spcPts val="570"/>
              </a:spcBef>
              <a:buClr>
                <a:schemeClr val="accent1"/>
              </a:buClr>
              <a:buChar char="–"/>
              <a:tabLst>
                <a:tab pos="832485" algn="l"/>
              </a:tabLst>
            </a:pPr>
            <a:r>
              <a:rPr lang="en-US" spc="-5" dirty="0">
                <a:solidFill>
                  <a:schemeClr val="tx1"/>
                </a:solidFill>
                <a:latin typeface="Consolas" panose="020B0609020204030204" pitchFamily="49" charset="0"/>
              </a:rPr>
              <a:t>Nav</a:t>
            </a:r>
            <a:endParaRPr lang="en-US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831850" lvl="1" indent="-286385" defTabSz="914400">
              <a:lnSpc>
                <a:spcPct val="90000"/>
              </a:lnSpc>
              <a:spcBef>
                <a:spcPts val="570"/>
              </a:spcBef>
              <a:buClr>
                <a:schemeClr val="accent1"/>
              </a:buClr>
              <a:buChar char="–"/>
              <a:tabLst>
                <a:tab pos="832485" algn="l"/>
              </a:tabLst>
            </a:pPr>
            <a:r>
              <a:rPr lang="en-US" spc="-5" dirty="0">
                <a:solidFill>
                  <a:schemeClr val="tx1"/>
                </a:solidFill>
                <a:latin typeface="Consolas" panose="020B0609020204030204" pitchFamily="49" charset="0"/>
              </a:rPr>
              <a:t>Aside</a:t>
            </a:r>
            <a:endParaRPr lang="en-US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831850" lvl="1" indent="-286385" defTabSz="914400">
              <a:lnSpc>
                <a:spcPct val="90000"/>
              </a:lnSpc>
              <a:spcBef>
                <a:spcPts val="575"/>
              </a:spcBef>
              <a:buClr>
                <a:schemeClr val="accent1"/>
              </a:buClr>
              <a:buChar char="–"/>
              <a:tabLst>
                <a:tab pos="832485" algn="l"/>
              </a:tabLst>
            </a:pP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</a:rPr>
              <a:t>Otsikot</a:t>
            </a:r>
            <a:r>
              <a:rPr lang="en-US" spc="-11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spc="-5" dirty="0">
                <a:solidFill>
                  <a:schemeClr val="tx1"/>
                </a:solidFill>
                <a:latin typeface="Consolas" panose="020B0609020204030204" pitchFamily="49" charset="0"/>
              </a:rPr>
              <a:t>h1-h6</a:t>
            </a:r>
            <a:endParaRPr lang="en-US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831850" lvl="1" indent="-286385" defTabSz="914400">
              <a:lnSpc>
                <a:spcPct val="90000"/>
              </a:lnSpc>
              <a:spcBef>
                <a:spcPts val="575"/>
              </a:spcBef>
              <a:buClr>
                <a:schemeClr val="accent1"/>
              </a:buClr>
              <a:buChar char="–"/>
              <a:tabLst>
                <a:tab pos="832485" algn="l"/>
              </a:tabLst>
            </a:pPr>
            <a:r>
              <a:rPr lang="en-US" spc="-5" dirty="0">
                <a:solidFill>
                  <a:schemeClr val="tx1"/>
                </a:solidFill>
                <a:latin typeface="Consolas" panose="020B0609020204030204" pitchFamily="49" charset="0"/>
              </a:rPr>
              <a:t>Header</a:t>
            </a:r>
            <a:endParaRPr lang="en-US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831850" lvl="1" indent="-286385" defTabSz="914400">
              <a:lnSpc>
                <a:spcPct val="90000"/>
              </a:lnSpc>
              <a:spcBef>
                <a:spcPts val="575"/>
              </a:spcBef>
              <a:buClr>
                <a:schemeClr val="accent1"/>
              </a:buClr>
              <a:buChar char="–"/>
              <a:tabLst>
                <a:tab pos="832485" algn="l"/>
              </a:tabLst>
            </a:pPr>
            <a:r>
              <a:rPr lang="en-US" spc="-5" dirty="0">
                <a:solidFill>
                  <a:schemeClr val="tx1"/>
                </a:solidFill>
                <a:latin typeface="Consolas" panose="020B0609020204030204" pitchFamily="49" charset="0"/>
              </a:rPr>
              <a:t>Footer</a:t>
            </a:r>
            <a:endParaRPr lang="en-US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831850" lvl="1" indent="-286385" defTabSz="914400">
              <a:lnSpc>
                <a:spcPct val="90000"/>
              </a:lnSpc>
              <a:spcBef>
                <a:spcPts val="575"/>
              </a:spcBef>
              <a:buClr>
                <a:schemeClr val="accent1"/>
              </a:buClr>
              <a:buChar char="–"/>
              <a:tabLst>
                <a:tab pos="832485" algn="l"/>
              </a:tabLst>
            </a:pPr>
            <a:r>
              <a:rPr lang="en-US" spc="-5" dirty="0">
                <a:solidFill>
                  <a:schemeClr val="tx1"/>
                </a:solidFill>
                <a:latin typeface="Consolas" panose="020B0609020204030204" pitchFamily="49" charset="0"/>
              </a:rPr>
              <a:t>Address</a:t>
            </a:r>
            <a:endParaRPr lang="en-US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xfrm>
            <a:off x="8127999" y="6470704"/>
            <a:ext cx="730251" cy="2743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1D60167-4931-47E6-BA6A-407CBD079E47}" type="slidenum">
              <a:rPr lang="en-US" sz="1000" kern="12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n-ea"/>
                <a:cs typeface="+mn-cs"/>
              </a:rPr>
              <a:pPr>
                <a:spcAft>
                  <a:spcPts val="600"/>
                </a:spcAft>
              </a:pPr>
              <a:t>62</a:t>
            </a:fld>
            <a:endParaRPr lang="en-US" sz="1000" kern="1200" dirty="0">
              <a:solidFill>
                <a:schemeClr val="tx1">
                  <a:lumMod val="95000"/>
                  <a:lumOff val="5000"/>
                </a:schemeClr>
              </a:solidFill>
              <a:latin typeface="+mj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829180" y="253965"/>
            <a:ext cx="678142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solidFill>
                  <a:schemeClr val="bg1"/>
                </a:solidFill>
              </a:rPr>
              <a:t>Sivun </a:t>
            </a:r>
            <a:r>
              <a:rPr dirty="0">
                <a:solidFill>
                  <a:schemeClr val="bg1"/>
                </a:solidFill>
              </a:rPr>
              <a:t>tyypillinen</a:t>
            </a:r>
            <a:r>
              <a:rPr spc="-110" dirty="0">
                <a:solidFill>
                  <a:schemeClr val="bg1"/>
                </a:solidFill>
              </a:rPr>
              <a:t> </a:t>
            </a:r>
            <a:r>
              <a:rPr spc="-20" dirty="0">
                <a:solidFill>
                  <a:schemeClr val="bg1"/>
                </a:solidFill>
              </a:rPr>
              <a:t>yleisrakenne</a:t>
            </a:r>
          </a:p>
        </p:txBody>
      </p:sp>
      <p:sp>
        <p:nvSpPr>
          <p:cNvPr id="16" name="object 16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spc="-5" dirty="0"/>
              <a:t>Merja</a:t>
            </a:r>
            <a:r>
              <a:rPr spc="-75" dirty="0"/>
              <a:t> </a:t>
            </a:r>
            <a:r>
              <a:rPr spc="-5" dirty="0"/>
              <a:t>Marin</a:t>
            </a:r>
          </a:p>
        </p:txBody>
      </p:sp>
      <p:sp>
        <p:nvSpPr>
          <p:cNvPr id="17" name="object 17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8425">
              <a:lnSpc>
                <a:spcPts val="1650"/>
              </a:lnSpc>
            </a:pPr>
            <a:fld id="{81D60167-4931-47E6-BA6A-407CBD079E47}" type="slidenum">
              <a:rPr dirty="0"/>
              <a:t>63</a:t>
            </a:fld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0" y="2055876"/>
            <a:ext cx="9144000" cy="734695"/>
          </a:xfrm>
          <a:custGeom>
            <a:avLst/>
            <a:gdLst/>
            <a:ahLst/>
            <a:cxnLst/>
            <a:rect l="l" t="t" r="r" b="b"/>
            <a:pathLst>
              <a:path w="9144000" h="734694">
                <a:moveTo>
                  <a:pt x="0" y="734568"/>
                </a:moveTo>
                <a:lnTo>
                  <a:pt x="9144000" y="734568"/>
                </a:lnTo>
                <a:lnTo>
                  <a:pt x="9144000" y="0"/>
                </a:lnTo>
                <a:lnTo>
                  <a:pt x="0" y="0"/>
                </a:lnTo>
                <a:lnTo>
                  <a:pt x="0" y="734568"/>
                </a:lnTo>
                <a:close/>
              </a:path>
            </a:pathLst>
          </a:custGeom>
          <a:solidFill>
            <a:srgbClr val="3333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2055876"/>
            <a:ext cx="9144000" cy="734695"/>
          </a:xfrm>
          <a:custGeom>
            <a:avLst/>
            <a:gdLst/>
            <a:ahLst/>
            <a:cxnLst/>
            <a:rect l="l" t="t" r="r" b="b"/>
            <a:pathLst>
              <a:path w="9144000" h="734694">
                <a:moveTo>
                  <a:pt x="0" y="734568"/>
                </a:moveTo>
                <a:lnTo>
                  <a:pt x="9144000" y="734568"/>
                </a:lnTo>
                <a:lnTo>
                  <a:pt x="9144000" y="0"/>
                </a:lnTo>
                <a:lnTo>
                  <a:pt x="0" y="0"/>
                </a:lnTo>
                <a:lnTo>
                  <a:pt x="0" y="734568"/>
                </a:lnTo>
                <a:close/>
              </a:path>
            </a:pathLst>
          </a:custGeom>
          <a:ln w="12192">
            <a:solidFill>
              <a:srgbClr val="22226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236089" y="2083689"/>
            <a:ext cx="4679315" cy="6673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2400" b="1" spc="-10" dirty="0">
                <a:solidFill>
                  <a:srgbClr val="FFFFFF"/>
                </a:solidFill>
                <a:latin typeface="Arial"/>
                <a:cs typeface="Arial"/>
              </a:rPr>
              <a:t>header</a:t>
            </a:r>
            <a:endParaRPr sz="24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10"/>
              </a:spcBef>
            </a:pP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Esim.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logo, sivuston nimi, tunnuskuva,</a:t>
            </a:r>
            <a:r>
              <a:rPr sz="1800" spc="1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otsikko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0" y="2741676"/>
            <a:ext cx="2318385" cy="2673350"/>
          </a:xfrm>
          <a:custGeom>
            <a:avLst/>
            <a:gdLst/>
            <a:ahLst/>
            <a:cxnLst/>
            <a:rect l="l" t="t" r="r" b="b"/>
            <a:pathLst>
              <a:path w="2318385" h="2673350">
                <a:moveTo>
                  <a:pt x="0" y="2673096"/>
                </a:moveTo>
                <a:lnTo>
                  <a:pt x="2318004" y="2673096"/>
                </a:lnTo>
                <a:lnTo>
                  <a:pt x="2318004" y="0"/>
                </a:lnTo>
                <a:lnTo>
                  <a:pt x="0" y="0"/>
                </a:lnTo>
                <a:lnTo>
                  <a:pt x="0" y="2673096"/>
                </a:lnTo>
                <a:close/>
              </a:path>
            </a:pathLst>
          </a:custGeom>
          <a:ln w="6096">
            <a:solidFill>
              <a:srgbClr val="3333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57657" y="3601339"/>
            <a:ext cx="1802130" cy="9417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100"/>
              </a:spcBef>
            </a:pPr>
            <a:r>
              <a:rPr sz="2400" b="1" spc="-10" dirty="0">
                <a:latin typeface="Arial"/>
                <a:cs typeface="Arial"/>
              </a:rPr>
              <a:t>nav</a:t>
            </a:r>
            <a:endParaRPr sz="2400">
              <a:latin typeface="Arial"/>
              <a:cs typeface="Arial"/>
            </a:endParaRPr>
          </a:p>
          <a:p>
            <a:pPr marL="12700" marR="5080" algn="ctr">
              <a:lnSpc>
                <a:spcPct val="100000"/>
              </a:lnSpc>
              <a:spcBef>
                <a:spcPts val="10"/>
              </a:spcBef>
            </a:pPr>
            <a:r>
              <a:rPr sz="1800" spc="-5" dirty="0">
                <a:latin typeface="Arial"/>
                <a:cs typeface="Arial"/>
              </a:rPr>
              <a:t>Sivuston</a:t>
            </a:r>
            <a:r>
              <a:rPr sz="1800" spc="-5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sisäinen  navigointi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327148" y="2758439"/>
            <a:ext cx="4756785" cy="2665730"/>
          </a:xfrm>
          <a:custGeom>
            <a:avLst/>
            <a:gdLst/>
            <a:ahLst/>
            <a:cxnLst/>
            <a:rect l="l" t="t" r="r" b="b"/>
            <a:pathLst>
              <a:path w="4756784" h="2665729">
                <a:moveTo>
                  <a:pt x="0" y="2665476"/>
                </a:moveTo>
                <a:lnTo>
                  <a:pt x="4756404" y="2665476"/>
                </a:lnTo>
                <a:lnTo>
                  <a:pt x="4756404" y="0"/>
                </a:lnTo>
                <a:lnTo>
                  <a:pt x="0" y="0"/>
                </a:lnTo>
                <a:lnTo>
                  <a:pt x="0" y="2665476"/>
                </a:lnTo>
                <a:close/>
              </a:path>
            </a:pathLst>
          </a:custGeom>
          <a:ln w="6096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322065" y="3751579"/>
            <a:ext cx="2767330" cy="6673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Arial"/>
                <a:cs typeface="Arial"/>
              </a:rPr>
              <a:t>main, div tai</a:t>
            </a:r>
            <a:r>
              <a:rPr sz="2400" b="1" spc="-30" dirty="0">
                <a:latin typeface="Arial"/>
                <a:cs typeface="Arial"/>
              </a:rPr>
              <a:t> </a:t>
            </a:r>
            <a:r>
              <a:rPr sz="2400" b="1" spc="-5" dirty="0">
                <a:latin typeface="Arial"/>
                <a:cs typeface="Arial"/>
              </a:rPr>
              <a:t>article</a:t>
            </a:r>
            <a:endParaRPr sz="2400" dirty="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10"/>
              </a:spcBef>
            </a:pPr>
            <a:r>
              <a:rPr sz="1800" spc="-5" dirty="0">
                <a:latin typeface="Arial"/>
                <a:cs typeface="Arial"/>
              </a:rPr>
              <a:t>Sivun varsinainen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sisältö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7083552" y="2758439"/>
            <a:ext cx="2060575" cy="2665730"/>
          </a:xfrm>
          <a:custGeom>
            <a:avLst/>
            <a:gdLst/>
            <a:ahLst/>
            <a:cxnLst/>
            <a:rect l="l" t="t" r="r" b="b"/>
            <a:pathLst>
              <a:path w="2060575" h="2665729">
                <a:moveTo>
                  <a:pt x="0" y="2665476"/>
                </a:moveTo>
                <a:lnTo>
                  <a:pt x="2060448" y="2665476"/>
                </a:lnTo>
                <a:lnTo>
                  <a:pt x="2060448" y="0"/>
                </a:lnTo>
                <a:lnTo>
                  <a:pt x="0" y="0"/>
                </a:lnTo>
                <a:lnTo>
                  <a:pt x="0" y="2665476"/>
                </a:lnTo>
                <a:close/>
              </a:path>
            </a:pathLst>
          </a:custGeom>
          <a:ln w="60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7405243" y="3614420"/>
            <a:ext cx="1420495" cy="9417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Arial"/>
                <a:cs typeface="Arial"/>
              </a:rPr>
              <a:t>aside</a:t>
            </a:r>
            <a:endParaRPr sz="2400">
              <a:latin typeface="Arial"/>
              <a:cs typeface="Arial"/>
            </a:endParaRPr>
          </a:p>
          <a:p>
            <a:pPr marL="12700" marR="5080" algn="ctr">
              <a:lnSpc>
                <a:spcPct val="100000"/>
              </a:lnSpc>
              <a:spcBef>
                <a:spcPts val="10"/>
              </a:spcBef>
            </a:pPr>
            <a:r>
              <a:rPr sz="1800" dirty="0">
                <a:latin typeface="Arial"/>
                <a:cs typeface="Arial"/>
              </a:rPr>
              <a:t>Esim.</a:t>
            </a:r>
            <a:r>
              <a:rPr sz="1800" spc="-8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linkkejä  lisätietoihin</a:t>
            </a:r>
            <a:endParaRPr sz="18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0" y="5398008"/>
            <a:ext cx="9144000" cy="603885"/>
          </a:xfrm>
          <a:custGeom>
            <a:avLst/>
            <a:gdLst/>
            <a:ahLst/>
            <a:cxnLst/>
            <a:rect l="l" t="t" r="r" b="b"/>
            <a:pathLst>
              <a:path w="9144000" h="603885">
                <a:moveTo>
                  <a:pt x="0" y="603504"/>
                </a:moveTo>
                <a:lnTo>
                  <a:pt x="9144000" y="603504"/>
                </a:lnTo>
                <a:lnTo>
                  <a:pt x="9144000" y="0"/>
                </a:lnTo>
                <a:lnTo>
                  <a:pt x="0" y="0"/>
                </a:lnTo>
                <a:lnTo>
                  <a:pt x="0" y="603504"/>
                </a:lnTo>
                <a:close/>
              </a:path>
            </a:pathLst>
          </a:custGeom>
          <a:solidFill>
            <a:srgbClr val="3333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0" y="5398008"/>
            <a:ext cx="9144000" cy="603885"/>
          </a:xfrm>
          <a:custGeom>
            <a:avLst/>
            <a:gdLst/>
            <a:ahLst/>
            <a:cxnLst/>
            <a:rect l="l" t="t" r="r" b="b"/>
            <a:pathLst>
              <a:path w="9144000" h="603885">
                <a:moveTo>
                  <a:pt x="0" y="603504"/>
                </a:moveTo>
                <a:lnTo>
                  <a:pt x="9144000" y="603504"/>
                </a:lnTo>
                <a:lnTo>
                  <a:pt x="9144000" y="0"/>
                </a:lnTo>
                <a:lnTo>
                  <a:pt x="0" y="0"/>
                </a:lnTo>
                <a:lnTo>
                  <a:pt x="0" y="603504"/>
                </a:lnTo>
                <a:close/>
              </a:path>
            </a:pathLst>
          </a:custGeom>
          <a:ln w="12192">
            <a:solidFill>
              <a:srgbClr val="22226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2740914" y="5359704"/>
            <a:ext cx="3663315" cy="6680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footer</a:t>
            </a:r>
            <a:endParaRPr sz="24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10"/>
              </a:spcBef>
            </a:pP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Esim. </a:t>
            </a: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päiväys,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linkkejä,</a:t>
            </a:r>
            <a:r>
              <a:rPr sz="1800" spc="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yhteystiedot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8096" y="585216"/>
            <a:ext cx="6013704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1905"/>
            <a:r>
              <a:rPr lang="en-US" sz="3500"/>
              <a:t>Body-elementti</a:t>
            </a:r>
          </a:p>
          <a:p>
            <a:pPr marL="1905"/>
            <a:r>
              <a:rPr lang="en-US" sz="3500"/>
              <a:t>(ei välttämättä tarpeen html5-kielessä)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68096" y="2286000"/>
            <a:ext cx="601370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marL="355600" indent="-342900" defTabSz="914400">
              <a:lnSpc>
                <a:spcPct val="90000"/>
              </a:lnSpc>
              <a:spcBef>
                <a:spcPts val="409"/>
              </a:spcBef>
              <a:buClr>
                <a:schemeClr val="accent1"/>
              </a:buClr>
              <a:buFont typeface="Calibri"/>
              <a:buChar char="•"/>
              <a:tabLst>
                <a:tab pos="354965" algn="l"/>
                <a:tab pos="355600" algn="l"/>
              </a:tabLst>
            </a:pPr>
            <a:r>
              <a:rPr lang="en-US" sz="2800" b="1" spc="-5" dirty="0" err="1">
                <a:latin typeface="Calibri" panose="020F0502020204030204" pitchFamily="34" charset="0"/>
                <a:cs typeface="Calibri" panose="020F0502020204030204" pitchFamily="34" charset="0"/>
              </a:rPr>
              <a:t>Merkitys</a:t>
            </a:r>
            <a:r>
              <a:rPr lang="en-US" sz="2800" spc="-5" dirty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sz="2800" spc="-5" dirty="0" err="1">
                <a:latin typeface="Calibri" panose="020F0502020204030204" pitchFamily="34" charset="0"/>
                <a:cs typeface="Calibri" panose="020F0502020204030204" pitchFamily="34" charset="0"/>
              </a:rPr>
              <a:t>Sivun</a:t>
            </a:r>
            <a:r>
              <a:rPr lang="en-US" sz="2800" spc="-55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spc="-5" dirty="0" err="1">
                <a:latin typeface="Calibri" panose="020F0502020204030204" pitchFamily="34" charset="0"/>
                <a:cs typeface="Calibri" panose="020F0502020204030204" pitchFamily="34" charset="0"/>
              </a:rPr>
              <a:t>sisältö</a:t>
            </a: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55600" indent="-342900" defTabSz="914400">
              <a:lnSpc>
                <a:spcPct val="90000"/>
              </a:lnSpc>
              <a:spcBef>
                <a:spcPts val="310"/>
              </a:spcBef>
              <a:buClr>
                <a:schemeClr val="accent1"/>
              </a:buClr>
              <a:buFont typeface="Calibri"/>
              <a:buChar char="•"/>
              <a:tabLst>
                <a:tab pos="354965" algn="l"/>
                <a:tab pos="355600" algn="l"/>
              </a:tabLst>
            </a:pPr>
            <a:r>
              <a:rPr lang="en-US" sz="2800" b="1" dirty="0" err="1">
                <a:latin typeface="Calibri" panose="020F0502020204030204" pitchFamily="34" charset="0"/>
                <a:cs typeface="Calibri" panose="020F0502020204030204" pitchFamily="34" charset="0"/>
              </a:rPr>
              <a:t>Esim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en-US" sz="2800" spc="-5" dirty="0">
                <a:latin typeface="Calibri" panose="020F0502020204030204" pitchFamily="34" charset="0"/>
                <a:cs typeface="Calibri" panose="020F0502020204030204" pitchFamily="34" charset="0"/>
              </a:rPr>
              <a:t>&lt;body&gt;</a:t>
            </a:r>
            <a:r>
              <a:rPr lang="en-US" sz="2800" spc="-5" dirty="0" err="1">
                <a:latin typeface="Calibri" panose="020F0502020204030204" pitchFamily="34" charset="0"/>
                <a:cs typeface="Calibri" panose="020F0502020204030204" pitchFamily="34" charset="0"/>
              </a:rPr>
              <a:t>Hei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spc="-5" dirty="0" err="1">
                <a:latin typeface="Calibri" panose="020F0502020204030204" pitchFamily="34" charset="0"/>
                <a:cs typeface="Calibri" panose="020F0502020204030204" pitchFamily="34" charset="0"/>
              </a:rPr>
              <a:t>maailma</a:t>
            </a:r>
            <a:r>
              <a:rPr lang="en-US" sz="2800" spc="-5" dirty="0">
                <a:latin typeface="Calibri" panose="020F0502020204030204" pitchFamily="34" charset="0"/>
                <a:cs typeface="Calibri" panose="020F0502020204030204" pitchFamily="34" charset="0"/>
              </a:rPr>
              <a:t>!&lt;/body&gt;</a:t>
            </a: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55600" indent="-342900" defTabSz="914400">
              <a:lnSpc>
                <a:spcPct val="90000"/>
              </a:lnSpc>
              <a:spcBef>
                <a:spcPts val="290"/>
              </a:spcBef>
              <a:buClr>
                <a:schemeClr val="accent1"/>
              </a:buClr>
              <a:buFont typeface="Calibri"/>
              <a:buChar char="•"/>
              <a:tabLst>
                <a:tab pos="354965" algn="l"/>
                <a:tab pos="355600" algn="l"/>
              </a:tabLst>
            </a:pPr>
            <a:r>
              <a:rPr lang="en-US" sz="2800" b="1" spc="-10" dirty="0" err="1">
                <a:latin typeface="Calibri" panose="020F0502020204030204" pitchFamily="34" charset="0"/>
                <a:cs typeface="Calibri" panose="020F0502020204030204" pitchFamily="34" charset="0"/>
              </a:rPr>
              <a:t>Alku</a:t>
            </a:r>
            <a:r>
              <a:rPr lang="en-US" sz="2800" b="1" spc="-10" dirty="0">
                <a:latin typeface="Calibri" panose="020F0502020204030204" pitchFamily="34" charset="0"/>
                <a:cs typeface="Calibri" panose="020F0502020204030204" pitchFamily="34" charset="0"/>
              </a:rPr>
              <a:t>- </a:t>
            </a:r>
            <a:r>
              <a:rPr lang="en-US" sz="2800" b="1" spc="-5" dirty="0">
                <a:latin typeface="Calibri" panose="020F0502020204030204" pitchFamily="34" charset="0"/>
                <a:cs typeface="Calibri" panose="020F0502020204030204" pitchFamily="34" charset="0"/>
              </a:rPr>
              <a:t>ja </a:t>
            </a:r>
            <a:r>
              <a:rPr lang="en-US" sz="2800" b="1" spc="-10" dirty="0" err="1">
                <a:latin typeface="Calibri" panose="020F0502020204030204" pitchFamily="34" charset="0"/>
                <a:cs typeface="Calibri" panose="020F0502020204030204" pitchFamily="34" charset="0"/>
              </a:rPr>
              <a:t>lopputagi</a:t>
            </a:r>
            <a:r>
              <a:rPr lang="en-US" sz="2800" b="1" spc="-1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b="1" spc="-20" dirty="0" err="1">
                <a:latin typeface="Calibri" panose="020F0502020204030204" pitchFamily="34" charset="0"/>
                <a:cs typeface="Calibri" panose="020F0502020204030204" pitchFamily="34" charset="0"/>
              </a:rPr>
              <a:t>eivät</a:t>
            </a:r>
            <a:r>
              <a:rPr lang="en-US" sz="2800" b="1" spc="-2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b="1" spc="-5" dirty="0">
                <a:latin typeface="Calibri" panose="020F0502020204030204" pitchFamily="34" charset="0"/>
                <a:cs typeface="Calibri" panose="020F0502020204030204" pitchFamily="34" charset="0"/>
              </a:rPr>
              <a:t>ole </a:t>
            </a:r>
            <a:r>
              <a:rPr lang="en-US" sz="2800" b="1" spc="-10" dirty="0" err="1">
                <a:latin typeface="Calibri" panose="020F0502020204030204" pitchFamily="34" charset="0"/>
                <a:cs typeface="Calibri" panose="020F0502020204030204" pitchFamily="34" charset="0"/>
              </a:rPr>
              <a:t>tarpeen</a:t>
            </a:r>
            <a:r>
              <a:rPr lang="en-US" sz="2800" b="1" spc="1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b="1" spc="-5" dirty="0">
                <a:latin typeface="Calibri" panose="020F0502020204030204" pitchFamily="34" charset="0"/>
                <a:cs typeface="Calibri" panose="020F0502020204030204" pitchFamily="34" charset="0"/>
              </a:rPr>
              <a:t>html5-kielessä.</a:t>
            </a: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55600" marR="5080" indent="-342900" defTabSz="914400">
              <a:lnSpc>
                <a:spcPct val="90000"/>
              </a:lnSpc>
              <a:spcBef>
                <a:spcPts val="635"/>
              </a:spcBef>
              <a:buClr>
                <a:schemeClr val="accent1"/>
              </a:buClr>
              <a:buChar char="•"/>
              <a:tabLst>
                <a:tab pos="354965" algn="l"/>
                <a:tab pos="355600" algn="l"/>
              </a:tabLst>
            </a:pPr>
            <a:r>
              <a:rPr lang="en-US" sz="2800" spc="-10" dirty="0" err="1">
                <a:latin typeface="Calibri" panose="020F0502020204030204" pitchFamily="34" charset="0"/>
                <a:cs typeface="Calibri" panose="020F0502020204030204" pitchFamily="34" charset="0"/>
              </a:rPr>
              <a:t>JavaScriptissä</a:t>
            </a:r>
            <a:r>
              <a:rPr lang="en-US" sz="2800" spc="-1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spc="-10" dirty="0" err="1">
                <a:latin typeface="Calibri" panose="020F0502020204030204" pitchFamily="34" charset="0"/>
                <a:cs typeface="Calibri" panose="020F0502020204030204" pitchFamily="34" charset="0"/>
              </a:rPr>
              <a:t>voidaan</a:t>
            </a:r>
            <a:r>
              <a:rPr lang="en-US" sz="2800" spc="-1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spc="-15" dirty="0" err="1">
                <a:latin typeface="Calibri" panose="020F0502020204030204" pitchFamily="34" charset="0"/>
                <a:cs typeface="Calibri" panose="020F0502020204030204" pitchFamily="34" charset="0"/>
              </a:rPr>
              <a:t>viitata</a:t>
            </a:r>
            <a:r>
              <a:rPr lang="en-US" sz="2800" spc="-15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spc="-5" dirty="0" err="1">
                <a:latin typeface="Calibri" panose="020F0502020204030204" pitchFamily="34" charset="0"/>
                <a:cs typeface="Calibri" panose="020F0502020204030204" pitchFamily="34" charset="0"/>
              </a:rPr>
              <a:t>document.body</a:t>
            </a:r>
            <a:r>
              <a:rPr lang="en-US" sz="2800" spc="-5" dirty="0"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lang="en-US" sz="2800" spc="-5" dirty="0" err="1">
                <a:latin typeface="Calibri" panose="020F0502020204030204" pitchFamily="34" charset="0"/>
                <a:cs typeface="Calibri" panose="020F0502020204030204" pitchFamily="34" charset="0"/>
              </a:rPr>
              <a:t>ilmauksella</a:t>
            </a:r>
            <a:r>
              <a:rPr lang="en-US" sz="2800" spc="-5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7D7B666-D5E6-48CE-B26A-FB5E5C34AF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87511" y="325601"/>
            <a:ext cx="1715190" cy="390807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6EE670A-A41A-44AD-BC1C-2090365EB5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87511" y="4394539"/>
            <a:ext cx="1715190" cy="2029724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12"/>
          </p:nvPr>
        </p:nvSpPr>
        <p:spPr>
          <a:xfrm>
            <a:off x="8127999" y="6470704"/>
            <a:ext cx="730251" cy="2743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1D60167-4931-47E6-BA6A-407CBD079E47}" type="slidenum">
              <a:rPr lang="en-US" kern="12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n-ea"/>
                <a:cs typeface="+mn-cs"/>
              </a:rPr>
              <a:pPr>
                <a:spcAft>
                  <a:spcPts val="600"/>
                </a:spcAft>
              </a:pPr>
              <a:t>64</a:t>
            </a:fld>
            <a:endParaRPr lang="en-US" kern="1200" dirty="0">
              <a:solidFill>
                <a:schemeClr val="tx1">
                  <a:lumMod val="95000"/>
                  <a:lumOff val="5000"/>
                </a:schemeClr>
              </a:solidFill>
              <a:latin typeface="+mj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Kuva 6">
            <a:extLst>
              <a:ext uri="{FF2B5EF4-FFF2-40B4-BE49-F238E27FC236}">
                <a16:creationId xmlns:a16="http://schemas.microsoft.com/office/drawing/2014/main" id="{41B5EF26-F21C-43A5-9B4A-68CF27D9FC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091" y="228600"/>
            <a:ext cx="8169909" cy="1193319"/>
          </a:xfrm>
          <a:prstGeom prst="rect">
            <a:avLst/>
          </a:prstGeom>
        </p:spPr>
      </p:pic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0600" y="609600"/>
            <a:ext cx="7302628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solidFill>
                  <a:schemeClr val="bg1"/>
                </a:solidFill>
              </a:rPr>
              <a:t>Header </a:t>
            </a:r>
            <a:r>
              <a:rPr dirty="0">
                <a:solidFill>
                  <a:schemeClr val="bg1"/>
                </a:solidFill>
              </a:rPr>
              <a:t>– </a:t>
            </a:r>
            <a:r>
              <a:rPr spc="-20" dirty="0">
                <a:solidFill>
                  <a:schemeClr val="bg1"/>
                </a:solidFill>
              </a:rPr>
              <a:t>otsakeosa </a:t>
            </a:r>
            <a:r>
              <a:rPr dirty="0">
                <a:solidFill>
                  <a:schemeClr val="bg1"/>
                </a:solidFill>
              </a:rPr>
              <a:t>ts.</a:t>
            </a:r>
            <a:r>
              <a:rPr spc="-5" dirty="0">
                <a:solidFill>
                  <a:schemeClr val="bg1"/>
                </a:solidFill>
              </a:rPr>
              <a:t> </a:t>
            </a:r>
            <a:r>
              <a:rPr spc="-15" dirty="0">
                <a:solidFill>
                  <a:schemeClr val="bg1"/>
                </a:solidFill>
              </a:rPr>
              <a:t>ylätunniste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62000" y="1130781"/>
            <a:ext cx="8017509" cy="5522024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685"/>
              </a:spcBef>
              <a:buFont typeface="Calibri"/>
              <a:buChar char="•"/>
              <a:tabLst>
                <a:tab pos="354965" algn="l"/>
                <a:tab pos="355600" algn="l"/>
              </a:tabLst>
            </a:pPr>
            <a:endParaRPr lang="fi-FI" sz="2000" b="1" spc="-5" dirty="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685"/>
              </a:spcBef>
              <a:buFont typeface="Calibri"/>
              <a:buChar char="•"/>
              <a:tabLst>
                <a:tab pos="354965" algn="l"/>
                <a:tab pos="355600" algn="l"/>
              </a:tabLst>
            </a:pPr>
            <a:r>
              <a:rPr sz="2000" b="1" spc="-5" dirty="0" err="1">
                <a:latin typeface="Calibri"/>
                <a:cs typeface="Calibri"/>
              </a:rPr>
              <a:t>Merkitys</a:t>
            </a:r>
            <a:r>
              <a:rPr sz="2000" spc="-5" dirty="0">
                <a:latin typeface="Calibri"/>
                <a:cs typeface="Calibri"/>
              </a:rPr>
              <a:t>: Sivun </a:t>
            </a:r>
            <a:r>
              <a:rPr sz="2000" spc="-10" dirty="0">
                <a:latin typeface="Calibri"/>
                <a:cs typeface="Calibri"/>
              </a:rPr>
              <a:t>tai </a:t>
            </a:r>
            <a:r>
              <a:rPr sz="2000" spc="-5" dirty="0">
                <a:latin typeface="Calibri"/>
                <a:cs typeface="Calibri"/>
              </a:rPr>
              <a:t>sen osan </a:t>
            </a:r>
            <a:r>
              <a:rPr sz="2000" spc="-10" dirty="0">
                <a:latin typeface="Calibri"/>
                <a:cs typeface="Calibri"/>
              </a:rPr>
              <a:t>otsakeosa,</a:t>
            </a:r>
            <a:r>
              <a:rPr sz="2000" spc="4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ylätunniste</a:t>
            </a:r>
            <a:endParaRPr sz="2000" dirty="0">
              <a:latin typeface="Calibri"/>
              <a:cs typeface="Calibri"/>
            </a:endParaRPr>
          </a:p>
          <a:p>
            <a:pPr marL="355600" marR="326390" indent="-342900">
              <a:lnSpc>
                <a:spcPct val="80000"/>
              </a:lnSpc>
              <a:spcBef>
                <a:spcPts val="480"/>
              </a:spcBef>
              <a:buChar char="•"/>
              <a:tabLst>
                <a:tab pos="354965" algn="l"/>
                <a:tab pos="355600" algn="l"/>
              </a:tabLst>
            </a:pPr>
            <a:r>
              <a:rPr sz="2000" spc="-5" dirty="0">
                <a:latin typeface="Calibri"/>
                <a:cs typeface="Calibri"/>
              </a:rPr>
              <a:t>Yleensä header-elementti on </a:t>
            </a:r>
            <a:r>
              <a:rPr sz="2000" b="1" spc="-5" dirty="0">
                <a:latin typeface="Calibri"/>
                <a:cs typeface="Calibri"/>
              </a:rPr>
              <a:t>sivun body-, </a:t>
            </a:r>
            <a:r>
              <a:rPr sz="2000" b="1" dirty="0">
                <a:latin typeface="Calibri"/>
                <a:cs typeface="Calibri"/>
              </a:rPr>
              <a:t>article- </a:t>
            </a:r>
            <a:r>
              <a:rPr sz="2000" b="1" spc="-10" dirty="0">
                <a:latin typeface="Calibri"/>
                <a:cs typeface="Calibri"/>
              </a:rPr>
              <a:t>tai </a:t>
            </a:r>
            <a:r>
              <a:rPr sz="2000" b="1" spc="-5" dirty="0">
                <a:latin typeface="Calibri"/>
                <a:cs typeface="Calibri"/>
              </a:rPr>
              <a:t>section-elementin  </a:t>
            </a:r>
            <a:r>
              <a:rPr sz="2000" b="1" dirty="0">
                <a:latin typeface="Calibri"/>
                <a:cs typeface="Calibri"/>
              </a:rPr>
              <a:t>alussa.</a:t>
            </a:r>
          </a:p>
          <a:p>
            <a:pPr marL="355600" indent="-342900">
              <a:lnSpc>
                <a:spcPct val="100000"/>
              </a:lnSpc>
              <a:buChar char="•"/>
              <a:tabLst>
                <a:tab pos="354965" algn="l"/>
                <a:tab pos="355600" algn="l"/>
              </a:tabLst>
            </a:pPr>
            <a:r>
              <a:rPr sz="2000" b="1" dirty="0">
                <a:solidFill>
                  <a:schemeClr val="accent2">
                    <a:lumMod val="50000"/>
                  </a:schemeClr>
                </a:solidFill>
                <a:latin typeface="Calibri"/>
                <a:cs typeface="Calibri"/>
              </a:rPr>
              <a:t>Älä </a:t>
            </a:r>
            <a:r>
              <a:rPr sz="2000" b="1" spc="-20" dirty="0">
                <a:solidFill>
                  <a:schemeClr val="accent2">
                    <a:lumMod val="50000"/>
                  </a:schemeClr>
                </a:solidFill>
                <a:latin typeface="Calibri"/>
                <a:cs typeface="Calibri"/>
              </a:rPr>
              <a:t>sekoita </a:t>
            </a:r>
            <a:r>
              <a:rPr sz="2000" b="1" spc="-5" dirty="0">
                <a:solidFill>
                  <a:schemeClr val="accent2">
                    <a:lumMod val="50000"/>
                  </a:schemeClr>
                </a:solidFill>
                <a:latin typeface="Calibri"/>
                <a:cs typeface="Calibri"/>
              </a:rPr>
              <a:t>head-elementtiä</a:t>
            </a:r>
            <a:r>
              <a:rPr sz="2000" b="1" spc="35" dirty="0">
                <a:solidFill>
                  <a:schemeClr val="accent2">
                    <a:lumMod val="50000"/>
                  </a:schemeClr>
                </a:solidFill>
                <a:latin typeface="Calibri"/>
                <a:cs typeface="Calibri"/>
              </a:rPr>
              <a:t> </a:t>
            </a:r>
            <a:r>
              <a:rPr sz="2000" b="1" spc="-5" dirty="0">
                <a:solidFill>
                  <a:schemeClr val="accent2">
                    <a:lumMod val="50000"/>
                  </a:schemeClr>
                </a:solidFill>
                <a:latin typeface="Calibri"/>
                <a:cs typeface="Calibri"/>
              </a:rPr>
              <a:t>header-elementtiin.</a:t>
            </a:r>
            <a:endParaRPr sz="2000" b="1" dirty="0">
              <a:solidFill>
                <a:schemeClr val="accent2">
                  <a:lumMod val="50000"/>
                </a:schemeClr>
              </a:solidFill>
              <a:latin typeface="Calibri"/>
              <a:cs typeface="Calibri"/>
            </a:endParaRPr>
          </a:p>
          <a:p>
            <a:pPr marL="756285" marR="88900" lvl="1" indent="-286385">
              <a:lnSpc>
                <a:spcPts val="1630"/>
              </a:lnSpc>
              <a:spcBef>
                <a:spcPts val="409"/>
              </a:spcBef>
              <a:buChar char="–"/>
              <a:tabLst>
                <a:tab pos="756285" algn="l"/>
                <a:tab pos="756920" algn="l"/>
              </a:tabLst>
            </a:pPr>
            <a:r>
              <a:rPr sz="1700" b="1" spc="-5" dirty="0">
                <a:latin typeface="Calibri"/>
                <a:cs typeface="Calibri"/>
              </a:rPr>
              <a:t>Head-elementti </a:t>
            </a:r>
            <a:r>
              <a:rPr sz="1700" spc="-5" dirty="0">
                <a:latin typeface="Calibri"/>
                <a:cs typeface="Calibri"/>
              </a:rPr>
              <a:t>on html-dokumentin alussa </a:t>
            </a:r>
            <a:r>
              <a:rPr sz="1700" spc="-10" dirty="0">
                <a:latin typeface="Calibri"/>
                <a:cs typeface="Calibri"/>
              </a:rPr>
              <a:t>joka </a:t>
            </a:r>
            <a:r>
              <a:rPr sz="1700" spc="-5" dirty="0">
                <a:latin typeface="Calibri"/>
                <a:cs typeface="Calibri"/>
              </a:rPr>
              <a:t>sisältää mm. title-elementin. Sen  sisältö </a:t>
            </a:r>
            <a:r>
              <a:rPr sz="1700" dirty="0">
                <a:latin typeface="Calibri"/>
                <a:cs typeface="Calibri"/>
              </a:rPr>
              <a:t>ei ole</a:t>
            </a:r>
            <a:r>
              <a:rPr sz="1700" spc="-75" dirty="0">
                <a:latin typeface="Calibri"/>
                <a:cs typeface="Calibri"/>
              </a:rPr>
              <a:t> </a:t>
            </a:r>
            <a:r>
              <a:rPr sz="1700" spc="-5" dirty="0">
                <a:latin typeface="Calibri"/>
                <a:cs typeface="Calibri"/>
              </a:rPr>
              <a:t>näkyvää</a:t>
            </a:r>
            <a:endParaRPr sz="1700" dirty="0">
              <a:latin typeface="Calibri"/>
              <a:cs typeface="Calibri"/>
            </a:endParaRPr>
          </a:p>
          <a:p>
            <a:pPr marL="756285" marR="5080" lvl="1" indent="-286385">
              <a:lnSpc>
                <a:spcPts val="1630"/>
              </a:lnSpc>
              <a:spcBef>
                <a:spcPts val="409"/>
              </a:spcBef>
              <a:buFont typeface="Calibri"/>
              <a:buChar char="–"/>
              <a:tabLst>
                <a:tab pos="756285" algn="l"/>
                <a:tab pos="756920" algn="l"/>
              </a:tabLst>
            </a:pPr>
            <a:r>
              <a:rPr sz="1700" b="1" spc="-5" dirty="0">
                <a:latin typeface="Calibri"/>
                <a:cs typeface="Calibri"/>
              </a:rPr>
              <a:t>Header-elementti </a:t>
            </a:r>
            <a:r>
              <a:rPr sz="1700" b="1" dirty="0">
                <a:latin typeface="Calibri"/>
                <a:cs typeface="Calibri"/>
              </a:rPr>
              <a:t>on </a:t>
            </a:r>
            <a:r>
              <a:rPr sz="1700" b="1" spc="-5" dirty="0">
                <a:latin typeface="Calibri"/>
                <a:cs typeface="Calibri"/>
              </a:rPr>
              <a:t>uusi elementti, </a:t>
            </a:r>
            <a:r>
              <a:rPr sz="1700" b="1" spc="-10" dirty="0">
                <a:latin typeface="Calibri"/>
                <a:cs typeface="Calibri"/>
              </a:rPr>
              <a:t>jota </a:t>
            </a:r>
            <a:r>
              <a:rPr sz="1700" b="1" spc="-5" dirty="0">
                <a:latin typeface="Calibri"/>
                <a:cs typeface="Calibri"/>
              </a:rPr>
              <a:t>voidaan </a:t>
            </a:r>
            <a:r>
              <a:rPr sz="1700" b="1" spc="-15" dirty="0">
                <a:latin typeface="Calibri"/>
                <a:cs typeface="Calibri"/>
              </a:rPr>
              <a:t>käyttää </a:t>
            </a:r>
            <a:r>
              <a:rPr sz="1700" b="1" dirty="0">
                <a:latin typeface="Calibri"/>
                <a:cs typeface="Calibri"/>
              </a:rPr>
              <a:t>sivun </a:t>
            </a:r>
            <a:r>
              <a:rPr sz="1700" b="1" spc="-5" dirty="0">
                <a:latin typeface="Calibri"/>
                <a:cs typeface="Calibri"/>
              </a:rPr>
              <a:t>näkyvässä </a:t>
            </a:r>
            <a:r>
              <a:rPr sz="1700" b="1" dirty="0" err="1">
                <a:latin typeface="Calibri"/>
                <a:cs typeface="Calibri"/>
              </a:rPr>
              <a:t>osassa</a:t>
            </a:r>
            <a:r>
              <a:rPr sz="1700" b="1" dirty="0">
                <a:latin typeface="Calibri"/>
                <a:cs typeface="Calibri"/>
              </a:rPr>
              <a:t>  </a:t>
            </a:r>
            <a:r>
              <a:rPr sz="1700" b="1" spc="-5" dirty="0" err="1">
                <a:latin typeface="Calibri"/>
                <a:cs typeface="Calibri"/>
              </a:rPr>
              <a:t>ryhmittelyyn</a:t>
            </a:r>
            <a:endParaRPr lang="fi-FI" sz="2200" dirty="0">
              <a:latin typeface="Times New Roman"/>
              <a:cs typeface="Times New Roman"/>
            </a:endParaRPr>
          </a:p>
          <a:p>
            <a:pPr>
              <a:spcBef>
                <a:spcPts val="30"/>
              </a:spcBef>
            </a:pPr>
            <a:r>
              <a:rPr lang="fi-FI" sz="2400" b="1" i="1" spc="-5" dirty="0">
                <a:solidFill>
                  <a:schemeClr val="accent2">
                    <a:lumMod val="50000"/>
                  </a:schemeClr>
                </a:solidFill>
                <a:cs typeface="Calibri"/>
              </a:rPr>
              <a:t>Ohjelmoijat oy lisätty </a:t>
            </a:r>
            <a:r>
              <a:rPr lang="fi-FI" sz="2400" b="1" i="1" spc="-5" dirty="0" err="1">
                <a:solidFill>
                  <a:schemeClr val="accent2">
                    <a:lumMod val="50000"/>
                  </a:schemeClr>
                </a:solidFill>
                <a:cs typeface="Calibri"/>
              </a:rPr>
              <a:t>headeriin</a:t>
            </a:r>
            <a:r>
              <a:rPr lang="fi-FI" sz="2400" b="1" i="1" spc="-5" dirty="0">
                <a:solidFill>
                  <a:schemeClr val="accent2">
                    <a:lumMod val="50000"/>
                  </a:schemeClr>
                </a:solidFill>
                <a:cs typeface="Calibri"/>
              </a:rPr>
              <a:t> </a:t>
            </a:r>
            <a:r>
              <a:rPr lang="fi-FI" sz="2400" b="1" i="1" spc="-10" dirty="0">
                <a:solidFill>
                  <a:schemeClr val="accent2">
                    <a:lumMod val="50000"/>
                  </a:schemeClr>
                </a:solidFill>
                <a:cs typeface="Calibri"/>
              </a:rPr>
              <a:t>otsikot </a:t>
            </a:r>
            <a:r>
              <a:rPr lang="fi-FI" sz="2400" b="1" i="1" spc="-5" dirty="0">
                <a:solidFill>
                  <a:schemeClr val="accent2">
                    <a:lumMod val="50000"/>
                  </a:schemeClr>
                </a:solidFill>
                <a:cs typeface="Calibri"/>
              </a:rPr>
              <a:t>ja </a:t>
            </a:r>
            <a:r>
              <a:rPr lang="fi-FI" sz="2400" b="1" i="1" spc="-10" dirty="0">
                <a:solidFill>
                  <a:schemeClr val="accent2">
                    <a:lumMod val="50000"/>
                  </a:schemeClr>
                </a:solidFill>
                <a:cs typeface="Calibri"/>
              </a:rPr>
              <a:t>kuva (esimerkki)</a:t>
            </a:r>
          </a:p>
          <a:p>
            <a:pPr>
              <a:spcBef>
                <a:spcPts val="30"/>
              </a:spcBef>
            </a:pPr>
            <a:r>
              <a:rPr lang="fi-FI" sz="2400" b="1" i="1" spc="-10" dirty="0">
                <a:solidFill>
                  <a:schemeClr val="accent2">
                    <a:lumMod val="50000"/>
                  </a:schemeClr>
                </a:solidFill>
                <a:latin typeface="Arial"/>
                <a:cs typeface="Calibri"/>
              </a:rPr>
              <a:t>	</a:t>
            </a:r>
            <a:r>
              <a:rPr sz="1600" spc="-5" dirty="0">
                <a:latin typeface="Arial"/>
                <a:cs typeface="Arial"/>
              </a:rPr>
              <a:t>&lt;header&gt; </a:t>
            </a:r>
            <a:r>
              <a:rPr sz="1600" spc="-15" dirty="0">
                <a:solidFill>
                  <a:srgbClr val="00AF50"/>
                </a:solidFill>
                <a:latin typeface="Arial"/>
                <a:cs typeface="Arial"/>
              </a:rPr>
              <a:t>&lt;!-- </a:t>
            </a:r>
            <a:r>
              <a:rPr sz="1600" spc="-5" dirty="0">
                <a:solidFill>
                  <a:srgbClr val="00AF50"/>
                </a:solidFill>
                <a:latin typeface="Arial"/>
                <a:cs typeface="Arial"/>
              </a:rPr>
              <a:t>ylätunniste eli header</a:t>
            </a:r>
            <a:r>
              <a:rPr sz="1600" spc="100" dirty="0">
                <a:solidFill>
                  <a:srgbClr val="00AF50"/>
                </a:solidFill>
                <a:latin typeface="Arial"/>
                <a:cs typeface="Arial"/>
              </a:rPr>
              <a:t> </a:t>
            </a:r>
            <a:r>
              <a:rPr sz="1600" spc="-10" dirty="0">
                <a:solidFill>
                  <a:srgbClr val="00AF50"/>
                </a:solidFill>
                <a:latin typeface="Arial"/>
                <a:cs typeface="Arial"/>
              </a:rPr>
              <a:t>--&gt;</a:t>
            </a:r>
            <a:endParaRPr sz="1600" dirty="0">
              <a:latin typeface="Arial"/>
              <a:cs typeface="Arial"/>
            </a:endParaRPr>
          </a:p>
          <a:p>
            <a:pPr marL="2278380">
              <a:lnSpc>
                <a:spcPct val="100000"/>
              </a:lnSpc>
            </a:pPr>
            <a:r>
              <a:rPr sz="1600" spc="-15" dirty="0">
                <a:solidFill>
                  <a:srgbClr val="00AF50"/>
                </a:solidFill>
                <a:latin typeface="Arial"/>
                <a:cs typeface="Arial"/>
              </a:rPr>
              <a:t>&lt;!-- </a:t>
            </a:r>
            <a:r>
              <a:rPr sz="1600" spc="-5" dirty="0">
                <a:solidFill>
                  <a:srgbClr val="00AF50"/>
                </a:solidFill>
                <a:latin typeface="Arial"/>
                <a:cs typeface="Arial"/>
              </a:rPr>
              <a:t>Otsikko, suurin h1</a:t>
            </a:r>
            <a:r>
              <a:rPr sz="1600" spc="75" dirty="0">
                <a:solidFill>
                  <a:srgbClr val="00AF50"/>
                </a:solidFill>
                <a:latin typeface="Arial"/>
                <a:cs typeface="Arial"/>
              </a:rPr>
              <a:t> </a:t>
            </a:r>
            <a:r>
              <a:rPr sz="1600" spc="-10" dirty="0">
                <a:solidFill>
                  <a:srgbClr val="00AF50"/>
                </a:solidFill>
                <a:latin typeface="Arial"/>
                <a:cs typeface="Arial"/>
              </a:rPr>
              <a:t>--&gt;</a:t>
            </a:r>
            <a:endParaRPr sz="1600" dirty="0">
              <a:latin typeface="Arial"/>
              <a:cs typeface="Arial"/>
            </a:endParaRPr>
          </a:p>
          <a:p>
            <a:pPr marL="2278380">
              <a:lnSpc>
                <a:spcPct val="100000"/>
              </a:lnSpc>
            </a:pPr>
            <a:r>
              <a:rPr sz="1600" spc="-5" dirty="0">
                <a:latin typeface="Arial"/>
                <a:cs typeface="Arial"/>
              </a:rPr>
              <a:t>&lt;h1&gt;Ohjelmoijat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Oy&lt;/h1&gt;</a:t>
            </a:r>
            <a:endParaRPr sz="1600" dirty="0">
              <a:latin typeface="Arial"/>
              <a:cs typeface="Arial"/>
            </a:endParaRPr>
          </a:p>
          <a:p>
            <a:pPr marL="2278380">
              <a:lnSpc>
                <a:spcPct val="100000"/>
              </a:lnSpc>
            </a:pPr>
            <a:r>
              <a:rPr sz="1600" spc="-15" dirty="0">
                <a:solidFill>
                  <a:srgbClr val="00AF50"/>
                </a:solidFill>
                <a:latin typeface="Arial"/>
                <a:cs typeface="Arial"/>
              </a:rPr>
              <a:t>&lt;!-- </a:t>
            </a:r>
            <a:r>
              <a:rPr sz="1600" spc="-5" dirty="0">
                <a:solidFill>
                  <a:srgbClr val="00AF50"/>
                </a:solidFill>
                <a:latin typeface="Arial"/>
                <a:cs typeface="Arial"/>
              </a:rPr>
              <a:t>Otsikko, 2 suurin</a:t>
            </a:r>
            <a:r>
              <a:rPr sz="1600" spc="55" dirty="0">
                <a:solidFill>
                  <a:srgbClr val="00AF50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00AF50"/>
                </a:solidFill>
                <a:latin typeface="Arial"/>
                <a:cs typeface="Arial"/>
              </a:rPr>
              <a:t>--&gt;</a:t>
            </a:r>
            <a:endParaRPr sz="1600" dirty="0">
              <a:latin typeface="Arial"/>
              <a:cs typeface="Arial"/>
            </a:endParaRPr>
          </a:p>
          <a:p>
            <a:pPr marL="2278380">
              <a:lnSpc>
                <a:spcPct val="100000"/>
              </a:lnSpc>
              <a:spcBef>
                <a:spcPts val="5"/>
              </a:spcBef>
            </a:pPr>
            <a:r>
              <a:rPr sz="1600" spc="-5" dirty="0">
                <a:latin typeface="Arial"/>
                <a:cs typeface="Arial"/>
              </a:rPr>
              <a:t>&lt;h2&gt;Ohjelmointia jo vuodesta</a:t>
            </a:r>
            <a:r>
              <a:rPr sz="1600" spc="1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2000.&lt;/h2&gt;</a:t>
            </a:r>
            <a:endParaRPr sz="1600" dirty="0">
              <a:latin typeface="Arial"/>
              <a:cs typeface="Arial"/>
            </a:endParaRPr>
          </a:p>
          <a:p>
            <a:pPr marL="2278380" marR="325120">
              <a:lnSpc>
                <a:spcPct val="100000"/>
              </a:lnSpc>
            </a:pPr>
            <a:r>
              <a:rPr sz="1600" spc="-15" dirty="0">
                <a:solidFill>
                  <a:srgbClr val="00AF50"/>
                </a:solidFill>
                <a:latin typeface="Arial"/>
                <a:cs typeface="Arial"/>
              </a:rPr>
              <a:t>&lt;!-- </a:t>
            </a:r>
            <a:r>
              <a:rPr sz="1600" spc="-5" dirty="0">
                <a:solidFill>
                  <a:srgbClr val="00AF50"/>
                </a:solidFill>
                <a:latin typeface="Arial"/>
                <a:cs typeface="Arial"/>
              </a:rPr>
              <a:t>kuvan lisäys, tässä lisätty images kansiosta ylakuva.jpg,  leveyttä ja korkeutta ei ole määritetty</a:t>
            </a:r>
            <a:r>
              <a:rPr sz="1600" spc="85" dirty="0">
                <a:solidFill>
                  <a:srgbClr val="00AF50"/>
                </a:solidFill>
                <a:latin typeface="Arial"/>
                <a:cs typeface="Arial"/>
              </a:rPr>
              <a:t> </a:t>
            </a:r>
            <a:r>
              <a:rPr sz="1600" spc="-10" dirty="0">
                <a:solidFill>
                  <a:srgbClr val="00AF50"/>
                </a:solidFill>
                <a:latin typeface="Arial"/>
                <a:cs typeface="Arial"/>
              </a:rPr>
              <a:t>--&gt;</a:t>
            </a:r>
            <a:endParaRPr sz="1600" dirty="0">
              <a:latin typeface="Arial"/>
              <a:cs typeface="Arial"/>
            </a:endParaRPr>
          </a:p>
          <a:p>
            <a:pPr marL="2278380">
              <a:lnSpc>
                <a:spcPct val="100000"/>
              </a:lnSpc>
            </a:pPr>
            <a:r>
              <a:rPr sz="1600" spc="-5" dirty="0">
                <a:latin typeface="Arial"/>
                <a:cs typeface="Arial"/>
              </a:rPr>
              <a:t>&lt;img src="images/ylakuva.jpg"</a:t>
            </a:r>
            <a:r>
              <a:rPr sz="160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alt=""&gt;</a:t>
            </a:r>
            <a:endParaRPr sz="1600" dirty="0">
              <a:latin typeface="Arial"/>
              <a:cs typeface="Arial"/>
            </a:endParaRPr>
          </a:p>
          <a:p>
            <a:pPr marL="1363980">
              <a:lnSpc>
                <a:spcPct val="100000"/>
              </a:lnSpc>
            </a:pPr>
            <a:r>
              <a:rPr sz="1600" spc="-15" dirty="0">
                <a:solidFill>
                  <a:srgbClr val="00AF50"/>
                </a:solidFill>
                <a:latin typeface="Arial"/>
                <a:cs typeface="Arial"/>
              </a:rPr>
              <a:t>&lt;!-- </a:t>
            </a:r>
            <a:r>
              <a:rPr sz="1600" spc="-10" dirty="0">
                <a:solidFill>
                  <a:srgbClr val="00AF50"/>
                </a:solidFill>
                <a:latin typeface="Arial"/>
                <a:cs typeface="Arial"/>
              </a:rPr>
              <a:t>header </a:t>
            </a:r>
            <a:r>
              <a:rPr sz="1600" spc="-5" dirty="0">
                <a:solidFill>
                  <a:srgbClr val="00AF50"/>
                </a:solidFill>
                <a:latin typeface="Arial"/>
                <a:cs typeface="Arial"/>
              </a:rPr>
              <a:t>elementti loppuu</a:t>
            </a:r>
            <a:r>
              <a:rPr sz="1600" spc="100" dirty="0">
                <a:solidFill>
                  <a:srgbClr val="00AF50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00AF50"/>
                </a:solidFill>
                <a:latin typeface="Arial"/>
                <a:cs typeface="Arial"/>
              </a:rPr>
              <a:t>--&gt;</a:t>
            </a:r>
            <a:endParaRPr sz="1600" dirty="0">
              <a:latin typeface="Arial"/>
              <a:cs typeface="Arial"/>
            </a:endParaRPr>
          </a:p>
          <a:p>
            <a:pPr marL="449580">
              <a:lnSpc>
                <a:spcPct val="100000"/>
              </a:lnSpc>
            </a:pPr>
            <a:r>
              <a:rPr sz="1600" spc="-5" dirty="0">
                <a:latin typeface="Arial"/>
                <a:cs typeface="Arial"/>
              </a:rPr>
              <a:t>&lt;/header&gt;</a:t>
            </a:r>
            <a:endParaRPr sz="16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75484" y="588140"/>
            <a:ext cx="4969763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0" dirty="0"/>
              <a:t>Nav </a:t>
            </a:r>
            <a:r>
              <a:rPr dirty="0"/>
              <a:t>-</a:t>
            </a:r>
            <a:r>
              <a:rPr spc="-45" dirty="0"/>
              <a:t> </a:t>
            </a:r>
            <a:r>
              <a:rPr spc="-15" dirty="0"/>
              <a:t>navigointiosa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spc="-5" dirty="0"/>
              <a:t>Merja</a:t>
            </a:r>
            <a:r>
              <a:rPr spc="-75" dirty="0"/>
              <a:t> </a:t>
            </a:r>
            <a:r>
              <a:rPr spc="-5" dirty="0"/>
              <a:t>Marin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8425">
              <a:lnSpc>
                <a:spcPts val="1650"/>
              </a:lnSpc>
            </a:pPr>
            <a:fld id="{81D60167-4931-47E6-BA6A-407CBD079E47}" type="slidenum">
              <a:rPr dirty="0"/>
              <a:t>66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533400" y="1447800"/>
            <a:ext cx="8507095" cy="4886594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385"/>
              </a:spcBef>
              <a:buChar char="•"/>
              <a:tabLst>
                <a:tab pos="354965" algn="l"/>
                <a:tab pos="355600" algn="l"/>
              </a:tabLst>
            </a:pPr>
            <a:r>
              <a:rPr lang="fi-FI" sz="2400" b="1" spc="-5" dirty="0">
                <a:latin typeface="Calibri"/>
                <a:cs typeface="Calibri"/>
              </a:rPr>
              <a:t>Merkitys</a:t>
            </a:r>
            <a:r>
              <a:rPr lang="fi-FI" sz="2400" spc="-5" dirty="0">
                <a:latin typeface="Calibri"/>
                <a:cs typeface="Calibri"/>
              </a:rPr>
              <a:t>: </a:t>
            </a:r>
            <a:r>
              <a:rPr sz="2400" spc="-5" dirty="0" err="1">
                <a:latin typeface="Calibri"/>
                <a:cs typeface="Calibri"/>
              </a:rPr>
              <a:t>Sivun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osa, </a:t>
            </a:r>
            <a:r>
              <a:rPr sz="2400" spc="-15" dirty="0">
                <a:latin typeface="Calibri"/>
                <a:cs typeface="Calibri"/>
              </a:rPr>
              <a:t>joka </a:t>
            </a:r>
            <a:r>
              <a:rPr sz="2400" b="1" spc="-10" dirty="0">
                <a:latin typeface="Calibri"/>
                <a:cs typeface="Calibri"/>
              </a:rPr>
              <a:t>sisältää linkkejä </a:t>
            </a:r>
            <a:r>
              <a:rPr sz="2400" b="1" dirty="0">
                <a:latin typeface="Calibri"/>
                <a:cs typeface="Calibri"/>
              </a:rPr>
              <a:t>muille </a:t>
            </a:r>
            <a:r>
              <a:rPr sz="2400" b="1" spc="-5" dirty="0">
                <a:latin typeface="Calibri"/>
                <a:cs typeface="Calibri"/>
              </a:rPr>
              <a:t>sivuille </a:t>
            </a:r>
            <a:r>
              <a:rPr sz="2400" b="1" spc="-15" dirty="0">
                <a:latin typeface="Calibri"/>
                <a:cs typeface="Calibri"/>
              </a:rPr>
              <a:t>tai </a:t>
            </a:r>
            <a:r>
              <a:rPr sz="2400" b="1" spc="-5" dirty="0">
                <a:latin typeface="Calibri"/>
                <a:cs typeface="Calibri"/>
              </a:rPr>
              <a:t>sivun</a:t>
            </a:r>
            <a:r>
              <a:rPr sz="2400" b="1" spc="-35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osiin</a:t>
            </a:r>
            <a:endParaRPr sz="2400" b="1" dirty="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285"/>
              </a:spcBef>
              <a:buChar char="•"/>
              <a:tabLst>
                <a:tab pos="354965" algn="l"/>
                <a:tab pos="355600" algn="l"/>
              </a:tabLst>
            </a:pPr>
            <a:r>
              <a:rPr sz="2400" spc="-15" dirty="0">
                <a:latin typeface="Calibri"/>
                <a:cs typeface="Calibri"/>
              </a:rPr>
              <a:t>sivuston </a:t>
            </a:r>
            <a:r>
              <a:rPr sz="2400" spc="-10" dirty="0">
                <a:latin typeface="Calibri"/>
                <a:cs typeface="Calibri"/>
              </a:rPr>
              <a:t>navigointi tai </a:t>
            </a:r>
            <a:r>
              <a:rPr sz="2400" spc="-5" dirty="0">
                <a:latin typeface="Calibri"/>
                <a:cs typeface="Calibri"/>
              </a:rPr>
              <a:t>sivun sisäinen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navigointi</a:t>
            </a:r>
            <a:endParaRPr sz="2400" dirty="0">
              <a:latin typeface="Calibri"/>
              <a:cs typeface="Calibri"/>
            </a:endParaRPr>
          </a:p>
          <a:p>
            <a:pPr marL="355600" indent="-342900">
              <a:lnSpc>
                <a:spcPts val="2740"/>
              </a:lnSpc>
              <a:spcBef>
                <a:spcPts val="285"/>
              </a:spcBef>
              <a:buChar char="•"/>
              <a:tabLst>
                <a:tab pos="354965" algn="l"/>
                <a:tab pos="355600" algn="l"/>
              </a:tabLst>
            </a:pPr>
            <a:r>
              <a:rPr sz="2400" spc="-10" dirty="0">
                <a:latin typeface="Consolas" panose="020B0609020204030204" pitchFamily="49" charset="0"/>
                <a:cs typeface="Calibri"/>
              </a:rPr>
              <a:t>Nav</a:t>
            </a:r>
            <a:r>
              <a:rPr sz="2400" spc="-10" dirty="0">
                <a:latin typeface="Calibri"/>
                <a:cs typeface="Calibri"/>
              </a:rPr>
              <a:t>-elementti </a:t>
            </a:r>
            <a:r>
              <a:rPr sz="2400" spc="-5" dirty="0">
                <a:latin typeface="Calibri"/>
                <a:cs typeface="Calibri"/>
              </a:rPr>
              <a:t>sopii </a:t>
            </a:r>
            <a:r>
              <a:rPr sz="2400" spc="-10" dirty="0">
                <a:latin typeface="Calibri"/>
                <a:cs typeface="Calibri"/>
              </a:rPr>
              <a:t>sivuston vakionavigoinnin </a:t>
            </a:r>
            <a:r>
              <a:rPr sz="2400" spc="-5" dirty="0">
                <a:latin typeface="Calibri"/>
                <a:cs typeface="Calibri"/>
              </a:rPr>
              <a:t>merkkaamiseen,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tai</a:t>
            </a:r>
            <a:endParaRPr sz="2400" dirty="0">
              <a:latin typeface="Calibri"/>
              <a:cs typeface="Calibri"/>
            </a:endParaRPr>
          </a:p>
          <a:p>
            <a:pPr marL="355600">
              <a:lnSpc>
                <a:spcPts val="2740"/>
              </a:lnSpc>
            </a:pPr>
            <a:r>
              <a:rPr sz="2400" spc="-10" dirty="0">
                <a:latin typeface="Calibri"/>
                <a:cs typeface="Calibri"/>
              </a:rPr>
              <a:t>sisällysluettelon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merkkaamiseen.</a:t>
            </a:r>
            <a:endParaRPr sz="2400" dirty="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290"/>
              </a:spcBef>
              <a:buChar char="•"/>
              <a:tabLst>
                <a:tab pos="354965" algn="l"/>
                <a:tab pos="355600" algn="l"/>
              </a:tabLst>
            </a:pPr>
            <a:r>
              <a:rPr sz="2400" spc="-10" dirty="0">
                <a:latin typeface="Calibri"/>
                <a:cs typeface="Calibri"/>
              </a:rPr>
              <a:t>Nav-elementin </a:t>
            </a:r>
            <a:r>
              <a:rPr sz="2400" spc="-5" dirty="0">
                <a:latin typeface="Calibri"/>
                <a:cs typeface="Calibri"/>
              </a:rPr>
              <a:t>sisälle </a:t>
            </a:r>
            <a:r>
              <a:rPr sz="2400" spc="-10" dirty="0">
                <a:latin typeface="Calibri"/>
                <a:cs typeface="Calibri"/>
              </a:rPr>
              <a:t>kirjoitetaan </a:t>
            </a:r>
            <a:r>
              <a:rPr sz="2400" dirty="0">
                <a:latin typeface="Calibri"/>
                <a:cs typeface="Calibri"/>
              </a:rPr>
              <a:t>linkit </a:t>
            </a:r>
            <a:r>
              <a:rPr sz="2400" dirty="0">
                <a:latin typeface="Consolas" panose="020B0609020204030204" pitchFamily="49" charset="0"/>
                <a:cs typeface="Calibri"/>
              </a:rPr>
              <a:t>a</a:t>
            </a:r>
            <a:r>
              <a:rPr sz="2400" dirty="0">
                <a:latin typeface="Calibri"/>
                <a:cs typeface="Calibri"/>
              </a:rPr>
              <a:t>- </a:t>
            </a:r>
            <a:r>
              <a:rPr sz="2400" spc="-10" dirty="0">
                <a:latin typeface="Calibri"/>
                <a:cs typeface="Calibri"/>
              </a:rPr>
              <a:t>tai </a:t>
            </a:r>
            <a:r>
              <a:rPr sz="2400" spc="-10" dirty="0">
                <a:latin typeface="Consolas" panose="020B0609020204030204" pitchFamily="49" charset="0"/>
                <a:cs typeface="Calibri"/>
              </a:rPr>
              <a:t>area</a:t>
            </a:r>
            <a:r>
              <a:rPr sz="2400" spc="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elementillä</a:t>
            </a:r>
            <a:endParaRPr sz="2400" dirty="0">
              <a:latin typeface="Calibri"/>
              <a:cs typeface="Calibri"/>
            </a:endParaRPr>
          </a:p>
          <a:p>
            <a:pPr marL="355600" indent="-342900">
              <a:lnSpc>
                <a:spcPts val="2735"/>
              </a:lnSpc>
              <a:spcBef>
                <a:spcPts val="285"/>
              </a:spcBef>
              <a:buChar char="•"/>
              <a:tabLst>
                <a:tab pos="354965" algn="l"/>
                <a:tab pos="355600" algn="l"/>
              </a:tabLst>
            </a:pPr>
            <a:r>
              <a:rPr sz="2400" b="1" spc="-5" dirty="0">
                <a:latin typeface="Calibri"/>
                <a:cs typeface="Calibri"/>
              </a:rPr>
              <a:t>Sivulla </a:t>
            </a:r>
            <a:r>
              <a:rPr sz="2400" b="1" spc="-15" dirty="0">
                <a:latin typeface="Calibri"/>
                <a:cs typeface="Calibri"/>
              </a:rPr>
              <a:t>voi </a:t>
            </a:r>
            <a:r>
              <a:rPr sz="2400" b="1" spc="-5" dirty="0">
                <a:latin typeface="Calibri"/>
                <a:cs typeface="Calibri"/>
              </a:rPr>
              <a:t>olla </a:t>
            </a:r>
            <a:r>
              <a:rPr sz="2400" b="1" spc="-10" dirty="0">
                <a:latin typeface="Calibri"/>
                <a:cs typeface="Calibri"/>
              </a:rPr>
              <a:t>useita nav-elementtejä </a:t>
            </a:r>
            <a:r>
              <a:rPr sz="2400" b="1" dirty="0">
                <a:latin typeface="Calibri"/>
                <a:cs typeface="Calibri"/>
              </a:rPr>
              <a:t>esim. </a:t>
            </a:r>
            <a:r>
              <a:rPr sz="2400" b="1" spc="-10" dirty="0">
                <a:latin typeface="Calibri"/>
                <a:cs typeface="Calibri"/>
              </a:rPr>
              <a:t>vasemmalla</a:t>
            </a:r>
            <a:r>
              <a:rPr sz="2400" b="1" spc="-20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ja</a:t>
            </a:r>
            <a:endParaRPr sz="2400" b="1" dirty="0">
              <a:latin typeface="Calibri"/>
              <a:cs typeface="Calibri"/>
            </a:endParaRPr>
          </a:p>
          <a:p>
            <a:pPr marL="355600">
              <a:lnSpc>
                <a:spcPts val="2735"/>
              </a:lnSpc>
            </a:pPr>
            <a:r>
              <a:rPr sz="2400" b="1" dirty="0">
                <a:latin typeface="Calibri"/>
                <a:cs typeface="Calibri"/>
              </a:rPr>
              <a:t>ylhäällä</a:t>
            </a:r>
            <a:r>
              <a:rPr sz="2400" dirty="0">
                <a:latin typeface="Calibri"/>
                <a:cs typeface="Calibri"/>
              </a:rPr>
              <a:t>.</a:t>
            </a:r>
          </a:p>
          <a:p>
            <a:pPr marL="355600" marR="94615" indent="-342900">
              <a:lnSpc>
                <a:spcPts val="2590"/>
              </a:lnSpc>
              <a:spcBef>
                <a:spcPts val="615"/>
              </a:spcBef>
              <a:buChar char="•"/>
              <a:tabLst>
                <a:tab pos="354965" algn="l"/>
                <a:tab pos="355600" algn="l"/>
              </a:tabLst>
            </a:pPr>
            <a:r>
              <a:rPr sz="2400" spc="-15" dirty="0">
                <a:latin typeface="Calibri"/>
                <a:cs typeface="Calibri"/>
              </a:rPr>
              <a:t>Nav </a:t>
            </a:r>
            <a:r>
              <a:rPr sz="2400" spc="-5" dirty="0">
                <a:latin typeface="Calibri"/>
                <a:cs typeface="Calibri"/>
              </a:rPr>
              <a:t>elementit </a:t>
            </a:r>
            <a:r>
              <a:rPr sz="2400" spc="-20" dirty="0">
                <a:latin typeface="Calibri"/>
                <a:cs typeface="Calibri"/>
              </a:rPr>
              <a:t>osoittavat </a:t>
            </a:r>
            <a:r>
              <a:rPr sz="2400" spc="-5" dirty="0">
                <a:latin typeface="Calibri"/>
                <a:cs typeface="Calibri"/>
              </a:rPr>
              <a:t>osia, joihin </a:t>
            </a:r>
            <a:r>
              <a:rPr sz="2400" spc="-20" dirty="0">
                <a:latin typeface="Calibri"/>
                <a:cs typeface="Calibri"/>
              </a:rPr>
              <a:t>käyttäjän </a:t>
            </a:r>
            <a:r>
              <a:rPr sz="2400" spc="-10" dirty="0">
                <a:latin typeface="Calibri"/>
                <a:cs typeface="Calibri"/>
              </a:rPr>
              <a:t>pitäisi </a:t>
            </a:r>
            <a:r>
              <a:rPr sz="2400" spc="-5" dirty="0">
                <a:latin typeface="Calibri"/>
                <a:cs typeface="Calibri"/>
              </a:rPr>
              <a:t>ensisijaisesti  </a:t>
            </a:r>
            <a:r>
              <a:rPr sz="2400" spc="-15" dirty="0">
                <a:latin typeface="Calibri"/>
                <a:cs typeface="Calibri"/>
              </a:rPr>
              <a:t>katsoa, kun </a:t>
            </a:r>
            <a:r>
              <a:rPr sz="2400" spc="-5" dirty="0">
                <a:latin typeface="Calibri"/>
                <a:cs typeface="Calibri"/>
              </a:rPr>
              <a:t>hän haluaa </a:t>
            </a:r>
            <a:r>
              <a:rPr sz="2400" spc="-10" dirty="0">
                <a:latin typeface="Calibri"/>
                <a:cs typeface="Calibri"/>
              </a:rPr>
              <a:t>liikkua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sivuilla.</a:t>
            </a:r>
            <a:endParaRPr sz="2400" dirty="0">
              <a:latin typeface="Calibri"/>
              <a:cs typeface="Calibri"/>
            </a:endParaRPr>
          </a:p>
          <a:p>
            <a:pPr marL="355600" marR="243840" indent="-342900">
              <a:lnSpc>
                <a:spcPts val="2590"/>
              </a:lnSpc>
              <a:spcBef>
                <a:spcPts val="575"/>
              </a:spcBef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Calibri"/>
                <a:cs typeface="Calibri"/>
              </a:rPr>
              <a:t>Usein </a:t>
            </a:r>
            <a:r>
              <a:rPr sz="2400" spc="-10" dirty="0">
                <a:latin typeface="Calibri"/>
                <a:cs typeface="Calibri"/>
              </a:rPr>
              <a:t>nav-elementin </a:t>
            </a:r>
            <a:r>
              <a:rPr sz="2400" spc="-5" dirty="0">
                <a:latin typeface="Calibri"/>
                <a:cs typeface="Calibri"/>
              </a:rPr>
              <a:t>sisällä on </a:t>
            </a:r>
            <a:r>
              <a:rPr sz="2400" spc="-5" dirty="0">
                <a:latin typeface="Consolas" panose="020B0609020204030204" pitchFamily="49" charset="0"/>
                <a:cs typeface="Calibri"/>
              </a:rPr>
              <a:t>ul</a:t>
            </a:r>
            <a:r>
              <a:rPr sz="2400" spc="-5" dirty="0">
                <a:latin typeface="Calibri"/>
                <a:cs typeface="Calibri"/>
              </a:rPr>
              <a:t>-elementti. Siellä </a:t>
            </a:r>
            <a:r>
              <a:rPr sz="2400" spc="-15" dirty="0">
                <a:latin typeface="Calibri"/>
                <a:cs typeface="Calibri"/>
              </a:rPr>
              <a:t>voi </a:t>
            </a:r>
            <a:r>
              <a:rPr sz="2400" spc="-5" dirty="0">
                <a:latin typeface="Calibri"/>
                <a:cs typeface="Calibri"/>
              </a:rPr>
              <a:t>olla </a:t>
            </a:r>
            <a:r>
              <a:rPr sz="2400" spc="-10" dirty="0">
                <a:latin typeface="Calibri"/>
                <a:cs typeface="Calibri"/>
              </a:rPr>
              <a:t>useita  </a:t>
            </a:r>
            <a:r>
              <a:rPr sz="2400" spc="-10" dirty="0">
                <a:latin typeface="Consolas" panose="020B0609020204030204" pitchFamily="49" charset="0"/>
                <a:cs typeface="Calibri"/>
              </a:rPr>
              <a:t>ul</a:t>
            </a:r>
            <a:r>
              <a:rPr sz="2400" spc="-10" dirty="0">
                <a:latin typeface="Calibri"/>
                <a:cs typeface="Calibri"/>
              </a:rPr>
              <a:t>-elementtejä tai </a:t>
            </a:r>
            <a:r>
              <a:rPr sz="2400" spc="-20" dirty="0">
                <a:latin typeface="Calibri"/>
                <a:cs typeface="Calibri"/>
              </a:rPr>
              <a:t>kuva, </a:t>
            </a:r>
            <a:r>
              <a:rPr sz="2400" spc="-15" dirty="0">
                <a:latin typeface="Calibri"/>
                <a:cs typeface="Calibri"/>
              </a:rPr>
              <a:t>jonka </a:t>
            </a:r>
            <a:r>
              <a:rPr sz="2400" spc="-10" dirty="0">
                <a:latin typeface="Calibri"/>
                <a:cs typeface="Calibri"/>
              </a:rPr>
              <a:t>osat </a:t>
            </a:r>
            <a:r>
              <a:rPr sz="2400" spc="-15" dirty="0">
                <a:latin typeface="Calibri"/>
                <a:cs typeface="Calibri"/>
              </a:rPr>
              <a:t>toimivat </a:t>
            </a:r>
            <a:r>
              <a:rPr sz="2400" dirty="0">
                <a:latin typeface="Calibri"/>
                <a:cs typeface="Calibri"/>
              </a:rPr>
              <a:t>linkkien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tavoin.</a:t>
            </a:r>
            <a:endParaRPr sz="24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47800" y="311911"/>
            <a:ext cx="739140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fi-FI" sz="3600" dirty="0">
                <a:solidFill>
                  <a:srgbClr val="FFFFFF"/>
                </a:solidFill>
                <a:latin typeface="Calibri"/>
                <a:cs typeface="Calibri"/>
              </a:rPr>
              <a:t>Ohjelmoijat Oy esimerkki</a:t>
            </a:r>
            <a:endParaRPr sz="360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38200" y="762000"/>
            <a:ext cx="7893050" cy="940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fi-FI" sz="2000" b="1" i="1" spc="-55" dirty="0">
                <a:latin typeface="Calibri"/>
                <a:cs typeface="Calibri"/>
              </a:rPr>
              <a:t>Esimerkki: </a:t>
            </a:r>
            <a:r>
              <a:rPr sz="2000" b="1" i="1" spc="-55" dirty="0">
                <a:latin typeface="Calibri"/>
                <a:cs typeface="Calibri"/>
              </a:rPr>
              <a:t>Tee </a:t>
            </a:r>
            <a:r>
              <a:rPr sz="2000" b="1" i="1" spc="-5" dirty="0">
                <a:latin typeface="Calibri"/>
                <a:cs typeface="Calibri"/>
              </a:rPr>
              <a:t>tyhjiä sivuja ja tallenna ne nimellä: ohjelmointikielet.html, </a:t>
            </a:r>
            <a:r>
              <a:rPr sz="2000" b="1" i="1" spc="-10" dirty="0">
                <a:latin typeface="Calibri"/>
                <a:cs typeface="Calibri"/>
              </a:rPr>
              <a:t>kartta.html,  </a:t>
            </a:r>
            <a:r>
              <a:rPr sz="2000" b="1" i="1" spc="-5" dirty="0">
                <a:latin typeface="Calibri"/>
                <a:cs typeface="Calibri"/>
              </a:rPr>
              <a:t>referenssit ja some.html, ja vapaa-ajan </a:t>
            </a:r>
            <a:r>
              <a:rPr sz="2000" b="1" i="1" spc="-10" dirty="0">
                <a:latin typeface="Calibri"/>
                <a:cs typeface="Calibri"/>
              </a:rPr>
              <a:t>toiminta.html </a:t>
            </a:r>
            <a:r>
              <a:rPr sz="2000" b="1" i="1" spc="-5" dirty="0">
                <a:latin typeface="Calibri"/>
                <a:cs typeface="Calibri"/>
              </a:rPr>
              <a:t>ja linkit.html. </a:t>
            </a:r>
            <a:r>
              <a:rPr sz="2000" b="1" i="1" spc="-55" dirty="0">
                <a:latin typeface="Calibri"/>
                <a:cs typeface="Calibri"/>
              </a:rPr>
              <a:t>Tee  </a:t>
            </a:r>
            <a:r>
              <a:rPr sz="2000" b="1" i="1" spc="-5" dirty="0">
                <a:latin typeface="Calibri"/>
                <a:cs typeface="Calibri"/>
              </a:rPr>
              <a:t>ylänavigaatio ohjelmoijat.html</a:t>
            </a:r>
            <a:r>
              <a:rPr sz="2000" b="1" i="1" spc="-130" dirty="0">
                <a:latin typeface="Calibri"/>
                <a:cs typeface="Calibri"/>
              </a:rPr>
              <a:t> </a:t>
            </a:r>
            <a:r>
              <a:rPr sz="2000" b="1" i="1" spc="-5" dirty="0">
                <a:latin typeface="Calibri"/>
                <a:cs typeface="Calibri"/>
              </a:rPr>
              <a:t>sivulle.</a:t>
            </a:r>
            <a:endParaRPr sz="2000" dirty="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26798" y="2111660"/>
            <a:ext cx="8717202" cy="39843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8425">
              <a:lnSpc>
                <a:spcPts val="1650"/>
              </a:lnSpc>
            </a:pPr>
            <a:fld id="{81D60167-4931-47E6-BA6A-407CBD079E47}" type="slidenum">
              <a:rPr dirty="0"/>
              <a:t>67</a:t>
            </a:fld>
            <a:endParaRPr dirty="0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79200" y="255159"/>
            <a:ext cx="570600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solidFill>
                  <a:schemeClr val="tx1"/>
                </a:solidFill>
              </a:rPr>
              <a:t>Section </a:t>
            </a:r>
            <a:r>
              <a:rPr dirty="0">
                <a:solidFill>
                  <a:schemeClr val="tx1"/>
                </a:solidFill>
              </a:rPr>
              <a:t>– </a:t>
            </a:r>
            <a:r>
              <a:rPr spc="-5" dirty="0">
                <a:solidFill>
                  <a:schemeClr val="tx1"/>
                </a:solidFill>
              </a:rPr>
              <a:t>sivun</a:t>
            </a:r>
            <a:r>
              <a:rPr spc="-95" dirty="0">
                <a:solidFill>
                  <a:schemeClr val="tx1"/>
                </a:solidFill>
              </a:rPr>
              <a:t> </a:t>
            </a:r>
            <a:r>
              <a:rPr spc="-20" dirty="0">
                <a:solidFill>
                  <a:schemeClr val="tx1"/>
                </a:solidFill>
              </a:rPr>
              <a:t>jako-osa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8425">
              <a:lnSpc>
                <a:spcPts val="1650"/>
              </a:lnSpc>
            </a:pPr>
            <a:fld id="{81D60167-4931-47E6-BA6A-407CBD079E47}" type="slidenum">
              <a:rPr dirty="0"/>
              <a:t>68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402437" y="1210436"/>
            <a:ext cx="4055745" cy="542712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43180" indent="-342900">
              <a:lnSpc>
                <a:spcPct val="100000"/>
              </a:lnSpc>
              <a:spcBef>
                <a:spcPts val="100"/>
              </a:spcBef>
              <a:buFont typeface="Calibri"/>
              <a:buChar char="•"/>
              <a:tabLst>
                <a:tab pos="354965" algn="l"/>
                <a:tab pos="355600" algn="l"/>
              </a:tabLst>
            </a:pPr>
            <a:r>
              <a:rPr sz="2400" b="1" spc="-25" dirty="0">
                <a:latin typeface="Calibri"/>
                <a:cs typeface="Calibri"/>
              </a:rPr>
              <a:t>Käyttö</a:t>
            </a:r>
            <a:r>
              <a:rPr sz="2400" spc="-25" dirty="0">
                <a:latin typeface="Calibri"/>
                <a:cs typeface="Calibri"/>
              </a:rPr>
              <a:t>: </a:t>
            </a:r>
            <a:r>
              <a:rPr sz="2400" spc="-20" dirty="0">
                <a:latin typeface="Calibri"/>
                <a:cs typeface="Calibri"/>
              </a:rPr>
              <a:t>Voidaan käyttää  </a:t>
            </a:r>
            <a:r>
              <a:rPr sz="2400" spc="-5" dirty="0" err="1">
                <a:latin typeface="Calibri"/>
                <a:cs typeface="Calibri"/>
              </a:rPr>
              <a:t>sisällön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5" dirty="0" err="1">
                <a:latin typeface="Calibri"/>
                <a:cs typeface="Calibri"/>
              </a:rPr>
              <a:t>aiheen</a:t>
            </a:r>
            <a:r>
              <a:rPr lang="fi-FI" sz="2400" spc="-5" dirty="0">
                <a:latin typeface="Calibri"/>
                <a:cs typeface="Calibri"/>
              </a:rPr>
              <a:t> </a:t>
            </a:r>
            <a:r>
              <a:rPr sz="2400" spc="-5" dirty="0" err="1">
                <a:latin typeface="Calibri"/>
                <a:cs typeface="Calibri"/>
              </a:rPr>
              <a:t>mukaiseen</a:t>
            </a:r>
            <a:r>
              <a:rPr sz="2400" spc="-5" dirty="0">
                <a:latin typeface="Calibri"/>
                <a:cs typeface="Calibri"/>
              </a:rPr>
              <a:t>  </a:t>
            </a:r>
            <a:r>
              <a:rPr sz="2400" spc="-5" dirty="0" err="1">
                <a:latin typeface="Calibri"/>
                <a:cs typeface="Calibri"/>
              </a:rPr>
              <a:t>ryhmittelyyn</a:t>
            </a:r>
            <a:r>
              <a:rPr lang="fi-FI" sz="2400" spc="-5" dirty="0">
                <a:latin typeface="Calibri"/>
                <a:cs typeface="Calibri"/>
              </a:rPr>
              <a:t>.</a:t>
            </a:r>
          </a:p>
          <a:p>
            <a:pPr marL="355600" marR="43180" indent="-342900">
              <a:lnSpc>
                <a:spcPct val="100000"/>
              </a:lnSpc>
              <a:spcBef>
                <a:spcPts val="100"/>
              </a:spcBef>
              <a:buFont typeface="Calibri"/>
              <a:buChar char="•"/>
              <a:tabLst>
                <a:tab pos="354965" algn="l"/>
                <a:tab pos="355600" algn="l"/>
              </a:tabLst>
            </a:pPr>
            <a:r>
              <a:rPr sz="2400" dirty="0" err="1">
                <a:latin typeface="Calibri"/>
                <a:cs typeface="Calibri"/>
              </a:rPr>
              <a:t>esim</a:t>
            </a:r>
            <a:r>
              <a:rPr sz="2400" dirty="0">
                <a:latin typeface="Calibri"/>
                <a:cs typeface="Calibri"/>
              </a:rPr>
              <a:t>. </a:t>
            </a:r>
            <a:r>
              <a:rPr sz="2400" b="1" dirty="0">
                <a:latin typeface="Calibri"/>
                <a:cs typeface="Calibri"/>
              </a:rPr>
              <a:t>kirjan  </a:t>
            </a:r>
            <a:r>
              <a:rPr sz="2400" b="1" spc="-10" dirty="0">
                <a:latin typeface="Calibri"/>
                <a:cs typeface="Calibri"/>
              </a:rPr>
              <a:t>luku, </a:t>
            </a:r>
            <a:r>
              <a:rPr sz="2400" b="1" spc="-15" dirty="0" err="1">
                <a:latin typeface="Calibri"/>
                <a:cs typeface="Calibri"/>
              </a:rPr>
              <a:t>käyttöliittymän</a:t>
            </a:r>
            <a:r>
              <a:rPr sz="2400" b="1" spc="-55" dirty="0">
                <a:latin typeface="Calibri"/>
                <a:cs typeface="Calibri"/>
              </a:rPr>
              <a:t> </a:t>
            </a:r>
            <a:r>
              <a:rPr sz="2400" b="1" spc="-10" dirty="0" err="1">
                <a:latin typeface="Calibri"/>
                <a:cs typeface="Calibri"/>
              </a:rPr>
              <a:t>välilehti</a:t>
            </a:r>
            <a:endParaRPr sz="2400" dirty="0">
              <a:latin typeface="Calibri"/>
              <a:cs typeface="Calibri"/>
            </a:endParaRPr>
          </a:p>
          <a:p>
            <a:pPr marL="355600" marR="269875" indent="-342900">
              <a:lnSpc>
                <a:spcPct val="100000"/>
              </a:lnSpc>
              <a:spcBef>
                <a:spcPts val="575"/>
              </a:spcBef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Calibri"/>
                <a:cs typeface="Calibri"/>
              </a:rPr>
              <a:t>Section </a:t>
            </a:r>
            <a:r>
              <a:rPr sz="2400" spc="-10" dirty="0">
                <a:latin typeface="Calibri"/>
                <a:cs typeface="Calibri"/>
              </a:rPr>
              <a:t>elementtejä </a:t>
            </a:r>
            <a:r>
              <a:rPr sz="2400" spc="-15" dirty="0">
                <a:latin typeface="Calibri"/>
                <a:cs typeface="Calibri"/>
              </a:rPr>
              <a:t>voi </a:t>
            </a:r>
            <a:r>
              <a:rPr sz="2400" spc="-5" dirty="0">
                <a:latin typeface="Calibri"/>
                <a:cs typeface="Calibri"/>
              </a:rPr>
              <a:t>olla  </a:t>
            </a:r>
            <a:r>
              <a:rPr sz="2400" spc="-10" dirty="0">
                <a:latin typeface="Calibri"/>
                <a:cs typeface="Calibri"/>
              </a:rPr>
              <a:t>sisäkkäin.</a:t>
            </a:r>
            <a:endParaRPr sz="2400" dirty="0">
              <a:latin typeface="Calibri"/>
              <a:cs typeface="Calibri"/>
            </a:endParaRPr>
          </a:p>
          <a:p>
            <a:pPr marL="355600" marR="274320" indent="-342900">
              <a:lnSpc>
                <a:spcPct val="100000"/>
              </a:lnSpc>
              <a:spcBef>
                <a:spcPts val="570"/>
              </a:spcBef>
              <a:buFont typeface="Calibri"/>
              <a:buChar char="•"/>
              <a:tabLst>
                <a:tab pos="354965" algn="l"/>
                <a:tab pos="355600" algn="l"/>
              </a:tabLst>
            </a:pPr>
            <a:r>
              <a:rPr sz="2400" b="1" spc="-30" dirty="0">
                <a:solidFill>
                  <a:schemeClr val="tx2">
                    <a:lumMod val="50000"/>
                  </a:schemeClr>
                </a:solidFill>
                <a:latin typeface="Calibri"/>
                <a:cs typeface="Calibri"/>
              </a:rPr>
              <a:t>Tarkoitettu </a:t>
            </a:r>
            <a:r>
              <a:rPr sz="2400" b="1" spc="-10" dirty="0">
                <a:solidFill>
                  <a:schemeClr val="tx2">
                    <a:lumMod val="50000"/>
                  </a:schemeClr>
                </a:solidFill>
                <a:latin typeface="Calibri"/>
                <a:cs typeface="Calibri"/>
              </a:rPr>
              <a:t>korvamaan</a:t>
            </a:r>
            <a:r>
              <a:rPr sz="2400" b="1" spc="-70" dirty="0">
                <a:solidFill>
                  <a:schemeClr val="tx2">
                    <a:lumMod val="50000"/>
                  </a:schemeClr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chemeClr val="tx2">
                    <a:lumMod val="50000"/>
                  </a:schemeClr>
                </a:solidFill>
                <a:latin typeface="Calibri"/>
                <a:cs typeface="Calibri"/>
              </a:rPr>
              <a:t>div-  </a:t>
            </a:r>
            <a:r>
              <a:rPr sz="2400" b="1" spc="-10" dirty="0">
                <a:solidFill>
                  <a:schemeClr val="tx2">
                    <a:lumMod val="50000"/>
                  </a:schemeClr>
                </a:solidFill>
                <a:latin typeface="Calibri"/>
                <a:cs typeface="Calibri"/>
              </a:rPr>
              <a:t>elementti, </a:t>
            </a:r>
            <a:r>
              <a:rPr lang="fi-FI" sz="2400" b="1" spc="-10" dirty="0">
                <a:solidFill>
                  <a:schemeClr val="tx2">
                    <a:lumMod val="50000"/>
                  </a:schemeClr>
                </a:solidFill>
                <a:latin typeface="Calibri"/>
                <a:cs typeface="Calibri"/>
              </a:rPr>
              <a:t>silloin </a:t>
            </a:r>
            <a:r>
              <a:rPr sz="2400" b="1" spc="-10" dirty="0" err="1">
                <a:solidFill>
                  <a:schemeClr val="tx2">
                    <a:lumMod val="50000"/>
                  </a:schemeClr>
                </a:solidFill>
                <a:latin typeface="Calibri"/>
                <a:cs typeface="Calibri"/>
              </a:rPr>
              <a:t>kun</a:t>
            </a:r>
            <a:r>
              <a:rPr sz="2400" b="1" spc="-10" dirty="0">
                <a:solidFill>
                  <a:schemeClr val="tx2">
                    <a:lumMod val="50000"/>
                  </a:schemeClr>
                </a:solidFill>
                <a:latin typeface="Calibri"/>
                <a:cs typeface="Calibri"/>
              </a:rPr>
              <a:t> sitä </a:t>
            </a:r>
            <a:r>
              <a:rPr sz="2400" b="1" dirty="0">
                <a:solidFill>
                  <a:schemeClr val="tx2">
                    <a:lumMod val="50000"/>
                  </a:schemeClr>
                </a:solidFill>
                <a:latin typeface="Calibri"/>
                <a:cs typeface="Calibri"/>
              </a:rPr>
              <a:t>on  </a:t>
            </a:r>
            <a:r>
              <a:rPr sz="2400" b="1" spc="-20" dirty="0">
                <a:solidFill>
                  <a:schemeClr val="tx2">
                    <a:lumMod val="50000"/>
                  </a:schemeClr>
                </a:solidFill>
                <a:latin typeface="Calibri"/>
                <a:cs typeface="Calibri"/>
              </a:rPr>
              <a:t>käytetty </a:t>
            </a:r>
            <a:r>
              <a:rPr sz="2400" b="1" dirty="0">
                <a:solidFill>
                  <a:schemeClr val="tx2">
                    <a:lumMod val="50000"/>
                  </a:schemeClr>
                </a:solidFill>
                <a:latin typeface="Calibri"/>
                <a:cs typeface="Calibri"/>
              </a:rPr>
              <a:t>sivun </a:t>
            </a:r>
            <a:r>
              <a:rPr sz="2400" b="1" spc="-5" dirty="0">
                <a:solidFill>
                  <a:schemeClr val="tx2">
                    <a:lumMod val="50000"/>
                  </a:schemeClr>
                </a:solidFill>
                <a:latin typeface="Calibri"/>
                <a:cs typeface="Calibri"/>
              </a:rPr>
              <a:t>jakamiseen  </a:t>
            </a:r>
            <a:r>
              <a:rPr sz="2400" b="1" dirty="0">
                <a:solidFill>
                  <a:schemeClr val="tx2">
                    <a:lumMod val="50000"/>
                  </a:schemeClr>
                </a:solidFill>
                <a:latin typeface="Calibri"/>
                <a:cs typeface="Calibri"/>
              </a:rPr>
              <a:t>osiin.</a:t>
            </a:r>
            <a:endParaRPr sz="2400" dirty="0">
              <a:solidFill>
                <a:schemeClr val="tx2">
                  <a:lumMod val="50000"/>
                </a:schemeClr>
              </a:solidFill>
              <a:latin typeface="Calibri"/>
              <a:cs typeface="Calibri"/>
            </a:endParaRPr>
          </a:p>
          <a:p>
            <a:pPr marL="355600" marR="5080" indent="-342900">
              <a:lnSpc>
                <a:spcPct val="100000"/>
              </a:lnSpc>
              <a:spcBef>
                <a:spcPts val="575"/>
              </a:spcBef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Calibri"/>
                <a:cs typeface="Calibri"/>
              </a:rPr>
              <a:t>Section </a:t>
            </a:r>
            <a:r>
              <a:rPr sz="2400" spc="-10" dirty="0">
                <a:latin typeface="Calibri"/>
                <a:cs typeface="Calibri"/>
              </a:rPr>
              <a:t>elementti </a:t>
            </a:r>
            <a:r>
              <a:rPr sz="2400" spc="-5" dirty="0">
                <a:latin typeface="Calibri"/>
                <a:cs typeface="Calibri"/>
              </a:rPr>
              <a:t>sopii silloin,  </a:t>
            </a:r>
            <a:r>
              <a:rPr sz="2400" spc="-15" dirty="0">
                <a:latin typeface="Calibri"/>
                <a:cs typeface="Calibri"/>
              </a:rPr>
              <a:t>kun </a:t>
            </a:r>
            <a:r>
              <a:rPr sz="2400" b="1" spc="-5" dirty="0">
                <a:latin typeface="Calibri"/>
                <a:cs typeface="Calibri"/>
              </a:rPr>
              <a:t>osan </a:t>
            </a:r>
            <a:r>
              <a:rPr sz="2400" b="1" dirty="0">
                <a:latin typeface="Calibri"/>
                <a:cs typeface="Calibri"/>
              </a:rPr>
              <a:t>tulisi </a:t>
            </a:r>
            <a:r>
              <a:rPr sz="2400" b="1" spc="-10" dirty="0">
                <a:latin typeface="Calibri"/>
                <a:cs typeface="Calibri"/>
              </a:rPr>
              <a:t>näkyä </a:t>
            </a:r>
            <a:r>
              <a:rPr sz="2400" b="1" spc="-5" dirty="0">
                <a:latin typeface="Calibri"/>
                <a:cs typeface="Calibri"/>
              </a:rPr>
              <a:t>sivun  </a:t>
            </a:r>
            <a:r>
              <a:rPr sz="2400" b="1" spc="-10" dirty="0">
                <a:latin typeface="Calibri"/>
                <a:cs typeface="Calibri"/>
              </a:rPr>
              <a:t>jäsennyksessä</a:t>
            </a:r>
            <a:r>
              <a:rPr sz="2400" spc="-10" dirty="0">
                <a:latin typeface="Calibri"/>
                <a:cs typeface="Calibri"/>
              </a:rPr>
              <a:t>.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708652" y="1137285"/>
            <a:ext cx="3744595" cy="4825808"/>
          </a:xfrm>
          <a:prstGeom prst="rect">
            <a:avLst/>
          </a:prstGeom>
        </p:spPr>
        <p:txBody>
          <a:bodyPr vert="horz" wrap="square" lIns="0" tIns="92075" rIns="0" bIns="0" rtlCol="0">
            <a:spAutoFit/>
          </a:bodyPr>
          <a:lstStyle/>
          <a:p>
            <a:pPr marL="355600" marR="54610" indent="-342900">
              <a:lnSpc>
                <a:spcPct val="80000"/>
              </a:lnSpc>
              <a:spcBef>
                <a:spcPts val="725"/>
              </a:spcBef>
              <a:buChar char="•"/>
              <a:tabLst>
                <a:tab pos="355600" algn="l"/>
                <a:tab pos="356235" algn="l"/>
              </a:tabLst>
            </a:pPr>
            <a:r>
              <a:rPr sz="2600" spc="-5" dirty="0">
                <a:latin typeface="Calibri"/>
                <a:cs typeface="Calibri"/>
              </a:rPr>
              <a:t>Section elementin alussa  on yleensä </a:t>
            </a:r>
            <a:r>
              <a:rPr sz="2600" spc="-15" dirty="0">
                <a:latin typeface="Calibri"/>
                <a:cs typeface="Calibri"/>
              </a:rPr>
              <a:t>otsikko.  </a:t>
            </a:r>
            <a:endParaRPr lang="fi-FI" sz="2600" spc="-15" dirty="0">
              <a:latin typeface="Calibri"/>
              <a:cs typeface="Calibri"/>
            </a:endParaRPr>
          </a:p>
          <a:p>
            <a:pPr marL="355600" marR="54610" indent="-342900">
              <a:lnSpc>
                <a:spcPct val="80000"/>
              </a:lnSpc>
              <a:spcBef>
                <a:spcPts val="725"/>
              </a:spcBef>
              <a:buChar char="•"/>
              <a:tabLst>
                <a:tab pos="355600" algn="l"/>
                <a:tab pos="356235" algn="l"/>
              </a:tabLst>
            </a:pPr>
            <a:r>
              <a:rPr sz="2600" spc="-10" dirty="0" err="1">
                <a:latin typeface="Calibri"/>
                <a:cs typeface="Calibri"/>
              </a:rPr>
              <a:t>Jokainen</a:t>
            </a:r>
            <a:r>
              <a:rPr sz="2600" spc="-1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Section  </a:t>
            </a:r>
            <a:r>
              <a:rPr sz="2600" spc="-5" dirty="0">
                <a:latin typeface="Calibri"/>
                <a:cs typeface="Calibri"/>
              </a:rPr>
              <a:t>elementti </a:t>
            </a:r>
            <a:r>
              <a:rPr sz="2600" dirty="0">
                <a:latin typeface="Calibri"/>
                <a:cs typeface="Calibri"/>
              </a:rPr>
              <a:t>luo </a:t>
            </a:r>
            <a:r>
              <a:rPr sz="2600" spc="-5" dirty="0" err="1">
                <a:latin typeface="Calibri"/>
                <a:cs typeface="Calibri"/>
              </a:rPr>
              <a:t>oman</a:t>
            </a:r>
            <a:r>
              <a:rPr sz="2600" spc="-5" dirty="0">
                <a:latin typeface="Calibri"/>
                <a:cs typeface="Calibri"/>
              </a:rPr>
              <a:t>  </a:t>
            </a:r>
            <a:r>
              <a:rPr sz="2600" spc="-15" dirty="0" err="1">
                <a:latin typeface="Calibri"/>
                <a:cs typeface="Calibri"/>
              </a:rPr>
              <a:t>otsikkoavaruu</a:t>
            </a:r>
            <a:r>
              <a:rPr lang="fi-FI" sz="2600" spc="-15" dirty="0" err="1">
                <a:latin typeface="Calibri"/>
                <a:cs typeface="Calibri"/>
              </a:rPr>
              <a:t>den</a:t>
            </a:r>
            <a:r>
              <a:rPr sz="2600" spc="-15" dirty="0">
                <a:latin typeface="Calibri"/>
                <a:cs typeface="Calibri"/>
              </a:rPr>
              <a:t>.</a:t>
            </a:r>
            <a:endParaRPr sz="2600" dirty="0">
              <a:latin typeface="Calibri"/>
              <a:cs typeface="Calibri"/>
            </a:endParaRPr>
          </a:p>
          <a:p>
            <a:pPr marL="355600" marR="5080" indent="-342900">
              <a:lnSpc>
                <a:spcPct val="80000"/>
              </a:lnSpc>
              <a:spcBef>
                <a:spcPts val="620"/>
              </a:spcBef>
              <a:buChar char="•"/>
              <a:tabLst>
                <a:tab pos="355600" algn="l"/>
                <a:tab pos="356235" algn="l"/>
              </a:tabLst>
            </a:pPr>
            <a:r>
              <a:rPr sz="2600" dirty="0">
                <a:latin typeface="Calibri"/>
                <a:cs typeface="Calibri"/>
              </a:rPr>
              <a:t>Kirja </a:t>
            </a:r>
            <a:r>
              <a:rPr sz="2600" spc="-15" dirty="0">
                <a:latin typeface="Calibri"/>
                <a:cs typeface="Calibri"/>
              </a:rPr>
              <a:t>voi </a:t>
            </a:r>
            <a:r>
              <a:rPr sz="2600" spc="-10" dirty="0">
                <a:latin typeface="Calibri"/>
                <a:cs typeface="Calibri"/>
              </a:rPr>
              <a:t>jakautua  </a:t>
            </a:r>
            <a:r>
              <a:rPr sz="2600" spc="-5" dirty="0">
                <a:latin typeface="Calibri"/>
                <a:cs typeface="Calibri"/>
              </a:rPr>
              <a:t>lukuihin, </a:t>
            </a:r>
            <a:r>
              <a:rPr sz="2600" spc="-15" dirty="0">
                <a:latin typeface="Calibri"/>
                <a:cs typeface="Calibri"/>
              </a:rPr>
              <a:t>jotka jakautuvat  </a:t>
            </a:r>
            <a:r>
              <a:rPr sz="2600" spc="-5" dirty="0">
                <a:latin typeface="Calibri"/>
                <a:cs typeface="Calibri"/>
              </a:rPr>
              <a:t>alalukuihin.</a:t>
            </a:r>
            <a:endParaRPr sz="2600" dirty="0">
              <a:latin typeface="Calibri"/>
              <a:cs typeface="Calibri"/>
            </a:endParaRPr>
          </a:p>
          <a:p>
            <a:pPr marL="355600" marR="123189" indent="-342900">
              <a:lnSpc>
                <a:spcPct val="80000"/>
              </a:lnSpc>
              <a:spcBef>
                <a:spcPts val="625"/>
              </a:spcBef>
              <a:buFont typeface="Calibri"/>
              <a:buChar char="•"/>
              <a:tabLst>
                <a:tab pos="355600" algn="l"/>
                <a:tab pos="356235" algn="l"/>
              </a:tabLst>
            </a:pPr>
            <a:r>
              <a:rPr sz="2600" b="1" spc="-10" dirty="0">
                <a:solidFill>
                  <a:schemeClr val="tx2">
                    <a:lumMod val="50000"/>
                  </a:schemeClr>
                </a:solidFill>
                <a:latin typeface="Calibri"/>
                <a:cs typeface="Calibri"/>
              </a:rPr>
              <a:t>Jako-osan  </a:t>
            </a:r>
            <a:r>
              <a:rPr sz="2600" b="1" spc="-5" dirty="0">
                <a:solidFill>
                  <a:schemeClr val="tx2">
                    <a:lumMod val="50000"/>
                  </a:schemeClr>
                </a:solidFill>
                <a:latin typeface="Calibri"/>
                <a:cs typeface="Calibri"/>
              </a:rPr>
              <a:t>merkkaaminen</a:t>
            </a:r>
            <a:r>
              <a:rPr sz="2600" b="1" spc="-65" dirty="0">
                <a:solidFill>
                  <a:schemeClr val="tx2">
                    <a:lumMod val="50000"/>
                  </a:schemeClr>
                </a:solidFill>
                <a:latin typeface="Calibri"/>
                <a:cs typeface="Calibri"/>
              </a:rPr>
              <a:t> </a:t>
            </a:r>
            <a:r>
              <a:rPr sz="2600" b="1" spc="-15" dirty="0">
                <a:solidFill>
                  <a:schemeClr val="tx2">
                    <a:lumMod val="50000"/>
                  </a:schemeClr>
                </a:solidFill>
                <a:latin typeface="Calibri"/>
                <a:cs typeface="Calibri"/>
              </a:rPr>
              <a:t>tärkeää,  </a:t>
            </a:r>
            <a:r>
              <a:rPr sz="2600" b="1" spc="-5" dirty="0">
                <a:solidFill>
                  <a:schemeClr val="tx2">
                    <a:lumMod val="50000"/>
                  </a:schemeClr>
                </a:solidFill>
                <a:latin typeface="Calibri"/>
                <a:cs typeface="Calibri"/>
              </a:rPr>
              <a:t>jos </a:t>
            </a:r>
            <a:r>
              <a:rPr sz="2600" b="1" spc="-10" dirty="0">
                <a:solidFill>
                  <a:schemeClr val="tx2">
                    <a:lumMod val="50000"/>
                  </a:schemeClr>
                </a:solidFill>
                <a:latin typeface="Calibri"/>
                <a:cs typeface="Calibri"/>
              </a:rPr>
              <a:t>jako-osaa </a:t>
            </a:r>
            <a:r>
              <a:rPr sz="2600" b="1" spc="-5" dirty="0">
                <a:solidFill>
                  <a:schemeClr val="tx2">
                    <a:lumMod val="50000"/>
                  </a:schemeClr>
                </a:solidFill>
                <a:latin typeface="Calibri"/>
                <a:cs typeface="Calibri"/>
              </a:rPr>
              <a:t>halutaan  </a:t>
            </a:r>
            <a:r>
              <a:rPr sz="2600" b="1" spc="-10" dirty="0">
                <a:solidFill>
                  <a:schemeClr val="tx2">
                    <a:lumMod val="50000"/>
                  </a:schemeClr>
                </a:solidFill>
                <a:latin typeface="Calibri"/>
                <a:cs typeface="Calibri"/>
              </a:rPr>
              <a:t>käsitellä </a:t>
            </a:r>
            <a:r>
              <a:rPr sz="2600" b="1" spc="-15" dirty="0">
                <a:solidFill>
                  <a:schemeClr val="tx2">
                    <a:lumMod val="50000"/>
                  </a:schemeClr>
                </a:solidFill>
                <a:latin typeface="Calibri"/>
                <a:cs typeface="Calibri"/>
              </a:rPr>
              <a:t>yhtenä  kokonaisuutena </a:t>
            </a:r>
            <a:r>
              <a:rPr sz="2600" b="1" dirty="0">
                <a:solidFill>
                  <a:schemeClr val="tx2">
                    <a:lumMod val="50000"/>
                  </a:schemeClr>
                </a:solidFill>
                <a:latin typeface="Calibri"/>
                <a:cs typeface="Calibri"/>
              </a:rPr>
              <a:t>css:ssä  </a:t>
            </a:r>
            <a:r>
              <a:rPr sz="2600" b="1" spc="-10" dirty="0">
                <a:solidFill>
                  <a:schemeClr val="tx2">
                    <a:lumMod val="50000"/>
                  </a:schemeClr>
                </a:solidFill>
                <a:latin typeface="Calibri"/>
                <a:cs typeface="Calibri"/>
              </a:rPr>
              <a:t>tai</a:t>
            </a:r>
            <a:r>
              <a:rPr sz="2600" b="1" spc="-35" dirty="0">
                <a:solidFill>
                  <a:schemeClr val="tx2">
                    <a:lumMod val="50000"/>
                  </a:schemeClr>
                </a:solidFill>
                <a:latin typeface="Calibri"/>
                <a:cs typeface="Calibri"/>
              </a:rPr>
              <a:t> </a:t>
            </a:r>
            <a:r>
              <a:rPr sz="2600" b="1" spc="-10" dirty="0">
                <a:solidFill>
                  <a:schemeClr val="tx2">
                    <a:lumMod val="50000"/>
                  </a:schemeClr>
                </a:solidFill>
                <a:latin typeface="Calibri"/>
                <a:cs typeface="Calibri"/>
              </a:rPr>
              <a:t>JavaScriptissä.</a:t>
            </a:r>
            <a:endParaRPr sz="2600" dirty="0">
              <a:solidFill>
                <a:schemeClr val="tx2">
                  <a:lumMod val="50000"/>
                </a:schemeClr>
              </a:solidFill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914400"/>
            <a:ext cx="80772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fi-FI" spc="-70" dirty="0" err="1"/>
              <a:t>section</a:t>
            </a:r>
            <a:r>
              <a:rPr lang="fi-FI" spc="-70" dirty="0"/>
              <a:t> , </a:t>
            </a:r>
            <a:r>
              <a:rPr lang="fi-FI" spc="-70" dirty="0" err="1"/>
              <a:t>article</a:t>
            </a:r>
            <a:r>
              <a:rPr lang="fi-FI" spc="-70" dirty="0"/>
              <a:t>, </a:t>
            </a:r>
            <a:r>
              <a:rPr lang="fi-FI" spc="-70" dirty="0" err="1"/>
              <a:t>aside</a:t>
            </a:r>
            <a:r>
              <a:rPr lang="fi-FI" spc="-70" dirty="0"/>
              <a:t> ja </a:t>
            </a:r>
            <a:r>
              <a:rPr lang="fi-FI" spc="-70" dirty="0" err="1"/>
              <a:t>audio</a:t>
            </a:r>
            <a:r>
              <a:rPr lang="fi-FI" spc="-70" dirty="0"/>
              <a:t> esim.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8425">
              <a:lnSpc>
                <a:spcPts val="1650"/>
              </a:lnSpc>
            </a:pPr>
            <a:fld id="{81D60167-4931-47E6-BA6A-407CBD079E47}" type="slidenum">
              <a:rPr lang="fi-FI" smtClean="0"/>
              <a:t>69</a:t>
            </a:fld>
            <a:endParaRPr lang="fi-FI" dirty="0"/>
          </a:p>
        </p:txBody>
      </p:sp>
      <p:sp>
        <p:nvSpPr>
          <p:cNvPr id="3" name="object 3"/>
          <p:cNvSpPr txBox="1"/>
          <p:nvPr/>
        </p:nvSpPr>
        <p:spPr>
          <a:xfrm>
            <a:off x="990600" y="2057400"/>
            <a:ext cx="7772400" cy="3660617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ts val="2280"/>
              </a:lnSpc>
              <a:spcBef>
                <a:spcPts val="105"/>
              </a:spcBef>
            </a:pPr>
            <a:r>
              <a:rPr lang="fi-FI" sz="2000" b="1" dirty="0">
                <a:solidFill>
                  <a:srgbClr val="006FC0"/>
                </a:solidFill>
                <a:latin typeface="Calibri"/>
                <a:cs typeface="Calibri"/>
              </a:rPr>
              <a:t>&lt;</a:t>
            </a:r>
            <a:r>
              <a:rPr lang="fi-FI" sz="2000" b="1" dirty="0" err="1">
                <a:solidFill>
                  <a:srgbClr val="006FC0"/>
                </a:solidFill>
                <a:latin typeface="Calibri"/>
                <a:cs typeface="Calibri"/>
              </a:rPr>
              <a:t>section</a:t>
            </a:r>
            <a:r>
              <a:rPr lang="fi-FI" sz="2000" b="1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lang="fi-FI" sz="2000" b="1" spc="-5" dirty="0">
                <a:solidFill>
                  <a:srgbClr val="006FC0"/>
                </a:solidFill>
                <a:latin typeface="Calibri"/>
                <a:cs typeface="Calibri"/>
              </a:rPr>
              <a:t>id=”main”&gt; </a:t>
            </a:r>
            <a:r>
              <a:rPr lang="fi-FI" sz="2000" b="1" spc="-5" dirty="0">
                <a:solidFill>
                  <a:srgbClr val="00AF50"/>
                </a:solidFill>
                <a:latin typeface="Calibri"/>
                <a:cs typeface="Calibri"/>
              </a:rPr>
              <a:t>&lt;!--#main </a:t>
            </a:r>
            <a:r>
              <a:rPr lang="fi-FI" sz="2000" b="1" spc="-10" dirty="0" err="1">
                <a:solidFill>
                  <a:srgbClr val="00AF50"/>
                </a:solidFill>
                <a:latin typeface="Calibri"/>
                <a:cs typeface="Calibri"/>
              </a:rPr>
              <a:t>content</a:t>
            </a:r>
            <a:r>
              <a:rPr lang="fi-FI" sz="2000" b="1" spc="-10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lang="fi-FI" sz="2000" b="1" spc="-5" dirty="0">
                <a:solidFill>
                  <a:srgbClr val="00AF50"/>
                </a:solidFill>
                <a:latin typeface="Calibri"/>
                <a:cs typeface="Calibri"/>
              </a:rPr>
              <a:t>ja </a:t>
            </a:r>
            <a:r>
              <a:rPr lang="fi-FI" sz="2000" b="1" dirty="0" err="1">
                <a:solidFill>
                  <a:srgbClr val="00AF50"/>
                </a:solidFill>
                <a:latin typeface="Calibri"/>
                <a:cs typeface="Calibri"/>
              </a:rPr>
              <a:t>sidebar</a:t>
            </a:r>
            <a:r>
              <a:rPr lang="fi-FI" sz="2000" b="1" dirty="0">
                <a:solidFill>
                  <a:srgbClr val="00AF50"/>
                </a:solidFill>
                <a:latin typeface="Calibri"/>
                <a:cs typeface="Calibri"/>
              </a:rPr>
              <a:t> alue. </a:t>
            </a:r>
            <a:r>
              <a:rPr lang="fi-FI" sz="2000" b="1" spc="-5" dirty="0">
                <a:solidFill>
                  <a:srgbClr val="00AF50"/>
                </a:solidFill>
                <a:latin typeface="Calibri"/>
                <a:cs typeface="Calibri"/>
              </a:rPr>
              <a:t>Sisälle</a:t>
            </a:r>
            <a:r>
              <a:rPr lang="fi-FI" sz="2000" b="1" spc="-40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lang="fi-FI" sz="2000" b="1" dirty="0">
                <a:solidFill>
                  <a:srgbClr val="00AF50"/>
                </a:solidFill>
                <a:latin typeface="Calibri"/>
                <a:cs typeface="Calibri"/>
              </a:rPr>
              <a:t>tulee</a:t>
            </a:r>
            <a:endParaRPr lang="fi-FI" sz="2000" dirty="0">
              <a:latin typeface="Calibri"/>
              <a:cs typeface="Calibri"/>
            </a:endParaRPr>
          </a:p>
          <a:p>
            <a:pPr marL="12700">
              <a:lnSpc>
                <a:spcPts val="2280"/>
              </a:lnSpc>
            </a:pPr>
            <a:r>
              <a:rPr lang="fi-FI" sz="2000" b="1" dirty="0" err="1">
                <a:solidFill>
                  <a:srgbClr val="00AF50"/>
                </a:solidFill>
                <a:latin typeface="Calibri"/>
                <a:cs typeface="Calibri"/>
              </a:rPr>
              <a:t>aside</a:t>
            </a:r>
            <a:r>
              <a:rPr lang="fi-FI" sz="2000" b="1" dirty="0">
                <a:solidFill>
                  <a:srgbClr val="00AF50"/>
                </a:solidFill>
                <a:latin typeface="Calibri"/>
                <a:cs typeface="Calibri"/>
              </a:rPr>
              <a:t>, </a:t>
            </a:r>
            <a:r>
              <a:rPr lang="fi-FI" sz="2000" b="1" spc="-5" dirty="0">
                <a:solidFill>
                  <a:srgbClr val="00AF50"/>
                </a:solidFill>
                <a:latin typeface="Calibri"/>
                <a:cs typeface="Calibri"/>
              </a:rPr>
              <a:t>alla sisäkkäinen</a:t>
            </a:r>
            <a:r>
              <a:rPr lang="fi-FI" sz="2000" b="1" spc="-40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lang="fi-FI" sz="2000" b="1" spc="-5" dirty="0" err="1">
                <a:solidFill>
                  <a:srgbClr val="00AF50"/>
                </a:solidFill>
                <a:latin typeface="Calibri"/>
                <a:cs typeface="Calibri"/>
              </a:rPr>
              <a:t>sectoin</a:t>
            </a:r>
            <a:r>
              <a:rPr lang="fi-FI" sz="2000" b="1" spc="-5" dirty="0">
                <a:solidFill>
                  <a:srgbClr val="00AF50"/>
                </a:solidFill>
                <a:latin typeface="Calibri"/>
                <a:cs typeface="Calibri"/>
              </a:rPr>
              <a:t>--&gt;</a:t>
            </a:r>
            <a:endParaRPr lang="fi-FI" sz="2000" dirty="0">
              <a:latin typeface="Calibri"/>
              <a:cs typeface="Calibri"/>
            </a:endParaRPr>
          </a:p>
          <a:p>
            <a:pPr marL="355600">
              <a:lnSpc>
                <a:spcPct val="100000"/>
              </a:lnSpc>
              <a:spcBef>
                <a:spcPts val="229"/>
              </a:spcBef>
            </a:pPr>
            <a:r>
              <a:rPr lang="fi-FI" sz="1700" b="1" spc="-5" dirty="0">
                <a:solidFill>
                  <a:srgbClr val="6F2F9F"/>
                </a:solidFill>
                <a:latin typeface="Calibri"/>
                <a:cs typeface="Calibri"/>
              </a:rPr>
              <a:t>&lt;</a:t>
            </a:r>
            <a:r>
              <a:rPr lang="fi-FI" sz="1700" b="1" spc="-5" dirty="0" err="1">
                <a:solidFill>
                  <a:srgbClr val="6F2F9F"/>
                </a:solidFill>
                <a:latin typeface="Calibri"/>
                <a:cs typeface="Calibri"/>
              </a:rPr>
              <a:t>section</a:t>
            </a:r>
            <a:r>
              <a:rPr lang="fi-FI" sz="1700" b="1" spc="-5" dirty="0">
                <a:solidFill>
                  <a:srgbClr val="6F2F9F"/>
                </a:solidFill>
                <a:latin typeface="Calibri"/>
                <a:cs typeface="Calibri"/>
              </a:rPr>
              <a:t> </a:t>
            </a:r>
            <a:r>
              <a:rPr lang="fi-FI" sz="1700" b="1" spc="-15" dirty="0">
                <a:solidFill>
                  <a:srgbClr val="6F2F9F"/>
                </a:solidFill>
                <a:latin typeface="Calibri"/>
                <a:cs typeface="Calibri"/>
              </a:rPr>
              <a:t>id=”</a:t>
            </a:r>
            <a:r>
              <a:rPr lang="fi-FI" sz="1700" b="1" spc="-15" dirty="0" err="1">
                <a:solidFill>
                  <a:srgbClr val="6F2F9F"/>
                </a:solidFill>
                <a:latin typeface="Calibri"/>
                <a:cs typeface="Calibri"/>
              </a:rPr>
              <a:t>content</a:t>
            </a:r>
            <a:r>
              <a:rPr lang="fi-FI" sz="1700" b="1" spc="-15" dirty="0">
                <a:solidFill>
                  <a:srgbClr val="6F2F9F"/>
                </a:solidFill>
                <a:latin typeface="Calibri"/>
                <a:cs typeface="Calibri"/>
              </a:rPr>
              <a:t>”&gt; </a:t>
            </a:r>
            <a:r>
              <a:rPr lang="fi-FI" sz="1700" b="1" spc="-10" dirty="0">
                <a:solidFill>
                  <a:srgbClr val="00AF50"/>
                </a:solidFill>
                <a:latin typeface="Calibri"/>
                <a:cs typeface="Calibri"/>
              </a:rPr>
              <a:t>&lt;!--#</a:t>
            </a:r>
            <a:r>
              <a:rPr lang="fi-FI" sz="1700" b="1" spc="-10" dirty="0" err="1">
                <a:solidFill>
                  <a:srgbClr val="00AF50"/>
                </a:solidFill>
                <a:latin typeface="Calibri"/>
                <a:cs typeface="Calibri"/>
              </a:rPr>
              <a:t>contentin</a:t>
            </a:r>
            <a:r>
              <a:rPr lang="fi-FI" sz="1700" b="1" spc="-10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lang="fi-FI" sz="1700" b="1" dirty="0">
                <a:solidFill>
                  <a:srgbClr val="00AF50"/>
                </a:solidFill>
                <a:latin typeface="Calibri"/>
                <a:cs typeface="Calibri"/>
              </a:rPr>
              <a:t>sisään </a:t>
            </a:r>
            <a:r>
              <a:rPr lang="fi-FI" sz="1700" b="1" spc="-5" dirty="0">
                <a:solidFill>
                  <a:srgbClr val="00AF50"/>
                </a:solidFill>
                <a:latin typeface="Calibri"/>
                <a:cs typeface="Calibri"/>
              </a:rPr>
              <a:t>tulee </a:t>
            </a:r>
            <a:r>
              <a:rPr lang="fi-FI" sz="1700" b="1" spc="-5" dirty="0" err="1">
                <a:solidFill>
                  <a:srgbClr val="00AF50"/>
                </a:solidFill>
                <a:latin typeface="Calibri"/>
                <a:cs typeface="Calibri"/>
              </a:rPr>
              <a:t>article</a:t>
            </a:r>
            <a:r>
              <a:rPr lang="fi-FI" sz="1700" b="1" spc="-5" dirty="0">
                <a:solidFill>
                  <a:srgbClr val="00AF50"/>
                </a:solidFill>
                <a:latin typeface="Calibri"/>
                <a:cs typeface="Calibri"/>
              </a:rPr>
              <a:t> ja </a:t>
            </a:r>
            <a:r>
              <a:rPr lang="fi-FI" sz="1700" b="1" spc="-5" dirty="0" err="1">
                <a:solidFill>
                  <a:srgbClr val="00AF50"/>
                </a:solidFill>
                <a:latin typeface="Calibri"/>
                <a:cs typeface="Calibri"/>
              </a:rPr>
              <a:t>audio</a:t>
            </a:r>
            <a:r>
              <a:rPr lang="fi-FI" sz="1700" b="1" spc="75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lang="fi-FI" sz="1700" b="1" spc="-10" dirty="0">
                <a:solidFill>
                  <a:srgbClr val="00AF50"/>
                </a:solidFill>
                <a:latin typeface="Calibri"/>
                <a:cs typeface="Calibri"/>
              </a:rPr>
              <a:t>--&gt;</a:t>
            </a:r>
            <a:endParaRPr lang="fi-FI" sz="1700" dirty="0">
              <a:latin typeface="Calibri"/>
              <a:cs typeface="Calibri"/>
            </a:endParaRPr>
          </a:p>
          <a:p>
            <a:pPr marL="355600">
              <a:lnSpc>
                <a:spcPct val="100000"/>
              </a:lnSpc>
              <a:spcBef>
                <a:spcPts val="204"/>
              </a:spcBef>
            </a:pPr>
            <a:r>
              <a:rPr lang="fi-FI" sz="1700" b="1" spc="-5" dirty="0">
                <a:solidFill>
                  <a:srgbClr val="00AFEF"/>
                </a:solidFill>
                <a:latin typeface="Calibri"/>
                <a:cs typeface="Calibri"/>
              </a:rPr>
              <a:t>&lt;</a:t>
            </a:r>
            <a:r>
              <a:rPr lang="fi-FI" sz="1700" b="1" spc="-5" dirty="0" err="1">
                <a:solidFill>
                  <a:srgbClr val="00AFEF"/>
                </a:solidFill>
                <a:latin typeface="Calibri"/>
                <a:cs typeface="Calibri"/>
              </a:rPr>
              <a:t>article</a:t>
            </a:r>
            <a:r>
              <a:rPr lang="fi-FI" sz="1700" b="1" spc="-5" dirty="0">
                <a:solidFill>
                  <a:srgbClr val="00AFEF"/>
                </a:solidFill>
                <a:latin typeface="Calibri"/>
                <a:cs typeface="Calibri"/>
              </a:rPr>
              <a:t>&gt; </a:t>
            </a:r>
            <a:r>
              <a:rPr lang="fi-FI" sz="1700" spc="-5" dirty="0">
                <a:solidFill>
                  <a:srgbClr val="00AF50"/>
                </a:solidFill>
                <a:latin typeface="Calibri"/>
                <a:cs typeface="Calibri"/>
              </a:rPr>
              <a:t>&lt;!- </a:t>
            </a:r>
            <a:r>
              <a:rPr lang="fi-FI" sz="1700" dirty="0">
                <a:solidFill>
                  <a:srgbClr val="00AF50"/>
                </a:solidFill>
                <a:latin typeface="Calibri"/>
                <a:cs typeface="Calibri"/>
              </a:rPr>
              <a:t>-  </a:t>
            </a:r>
            <a:r>
              <a:rPr lang="fi-FI" sz="1700" spc="-10" dirty="0">
                <a:solidFill>
                  <a:srgbClr val="00AF50"/>
                </a:solidFill>
                <a:latin typeface="Calibri"/>
                <a:cs typeface="Calibri"/>
              </a:rPr>
              <a:t>katso tämä </a:t>
            </a:r>
            <a:r>
              <a:rPr lang="fi-FI" sz="1700" spc="-20" dirty="0">
                <a:solidFill>
                  <a:srgbClr val="00AF50"/>
                </a:solidFill>
                <a:latin typeface="Calibri"/>
                <a:cs typeface="Calibri"/>
              </a:rPr>
              <a:t>kohta </a:t>
            </a:r>
            <a:r>
              <a:rPr lang="fi-FI" sz="1700" spc="-5" dirty="0" err="1">
                <a:solidFill>
                  <a:srgbClr val="00AF50"/>
                </a:solidFill>
                <a:latin typeface="Calibri"/>
                <a:cs typeface="Calibri"/>
              </a:rPr>
              <a:t>articlesta</a:t>
            </a:r>
            <a:r>
              <a:rPr lang="fi-FI" sz="1700" spc="-5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lang="fi-FI" sz="1700" spc="-15" dirty="0">
                <a:solidFill>
                  <a:srgbClr val="00AF50"/>
                </a:solidFill>
                <a:latin typeface="Calibri"/>
                <a:cs typeface="Calibri"/>
              </a:rPr>
              <a:t>kertovasta </a:t>
            </a:r>
            <a:r>
              <a:rPr lang="fi-FI" sz="1700" spc="-5" dirty="0">
                <a:solidFill>
                  <a:srgbClr val="00AF50"/>
                </a:solidFill>
                <a:latin typeface="Calibri"/>
                <a:cs typeface="Calibri"/>
              </a:rPr>
              <a:t>jutusta-</a:t>
            </a:r>
            <a:r>
              <a:rPr lang="fi-FI" sz="1700" spc="25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lang="fi-FI" sz="1700" spc="-5" dirty="0">
                <a:solidFill>
                  <a:srgbClr val="00AF50"/>
                </a:solidFill>
                <a:latin typeface="Calibri"/>
                <a:cs typeface="Calibri"/>
              </a:rPr>
              <a:t>-&gt;</a:t>
            </a:r>
            <a:endParaRPr lang="fi-FI" sz="1700" dirty="0">
              <a:latin typeface="Calibri"/>
              <a:cs typeface="Calibri"/>
            </a:endParaRPr>
          </a:p>
          <a:p>
            <a:pPr marL="355600">
              <a:lnSpc>
                <a:spcPct val="100000"/>
              </a:lnSpc>
              <a:spcBef>
                <a:spcPts val="204"/>
              </a:spcBef>
            </a:pPr>
            <a:r>
              <a:rPr lang="fi-FI" sz="1700" b="1" spc="-5" dirty="0">
                <a:solidFill>
                  <a:srgbClr val="00AFEF"/>
                </a:solidFill>
                <a:latin typeface="Calibri"/>
                <a:cs typeface="Calibri"/>
              </a:rPr>
              <a:t>&lt;</a:t>
            </a:r>
            <a:r>
              <a:rPr lang="fi-FI" sz="1700" b="1" spc="-5" dirty="0" err="1">
                <a:solidFill>
                  <a:srgbClr val="00AFEF"/>
                </a:solidFill>
                <a:latin typeface="Calibri"/>
                <a:cs typeface="Calibri"/>
              </a:rPr>
              <a:t>audio</a:t>
            </a:r>
            <a:r>
              <a:rPr lang="fi-FI" sz="1700" b="1" spc="-5" dirty="0">
                <a:solidFill>
                  <a:srgbClr val="00AFEF"/>
                </a:solidFill>
                <a:latin typeface="Calibri"/>
                <a:cs typeface="Calibri"/>
              </a:rPr>
              <a:t>&gt; </a:t>
            </a:r>
            <a:r>
              <a:rPr lang="fi-FI" sz="1700" spc="-5" dirty="0">
                <a:solidFill>
                  <a:srgbClr val="00AF50"/>
                </a:solidFill>
                <a:latin typeface="Calibri"/>
                <a:cs typeface="Calibri"/>
              </a:rPr>
              <a:t>&lt;!- </a:t>
            </a:r>
            <a:r>
              <a:rPr lang="fi-FI" sz="1700" dirty="0">
                <a:solidFill>
                  <a:srgbClr val="00AF50"/>
                </a:solidFill>
                <a:latin typeface="Calibri"/>
                <a:cs typeface="Calibri"/>
              </a:rPr>
              <a:t>-  </a:t>
            </a:r>
            <a:r>
              <a:rPr lang="fi-FI" sz="1700" spc="-10" dirty="0">
                <a:solidFill>
                  <a:srgbClr val="00AF50"/>
                </a:solidFill>
                <a:latin typeface="Calibri"/>
                <a:cs typeface="Calibri"/>
              </a:rPr>
              <a:t>katso tämä </a:t>
            </a:r>
            <a:r>
              <a:rPr lang="fi-FI" sz="1700" spc="-20" dirty="0">
                <a:solidFill>
                  <a:srgbClr val="00AF50"/>
                </a:solidFill>
                <a:latin typeface="Calibri"/>
                <a:cs typeface="Calibri"/>
              </a:rPr>
              <a:t>kohta </a:t>
            </a:r>
            <a:r>
              <a:rPr lang="fi-FI" sz="1700" spc="-5" dirty="0" err="1">
                <a:solidFill>
                  <a:srgbClr val="00AF50"/>
                </a:solidFill>
                <a:latin typeface="Calibri"/>
                <a:cs typeface="Calibri"/>
              </a:rPr>
              <a:t>audiosta</a:t>
            </a:r>
            <a:r>
              <a:rPr lang="fi-FI" sz="1700" spc="-5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lang="fi-FI" sz="1700" spc="-15" dirty="0">
                <a:solidFill>
                  <a:srgbClr val="00AF50"/>
                </a:solidFill>
                <a:latin typeface="Calibri"/>
                <a:cs typeface="Calibri"/>
              </a:rPr>
              <a:t>kertovasta </a:t>
            </a:r>
            <a:r>
              <a:rPr lang="fi-FI" sz="1700" spc="-5" dirty="0">
                <a:solidFill>
                  <a:srgbClr val="00AF50"/>
                </a:solidFill>
                <a:latin typeface="Calibri"/>
                <a:cs typeface="Calibri"/>
              </a:rPr>
              <a:t>jutusta-</a:t>
            </a:r>
            <a:r>
              <a:rPr lang="fi-FI" sz="1700" spc="5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lang="fi-FI" sz="1700" spc="-5" dirty="0">
                <a:solidFill>
                  <a:srgbClr val="00AF50"/>
                </a:solidFill>
                <a:latin typeface="Calibri"/>
                <a:cs typeface="Calibri"/>
              </a:rPr>
              <a:t>-&gt;</a:t>
            </a:r>
            <a:endParaRPr lang="fi-FI" sz="1700" dirty="0">
              <a:latin typeface="Calibri"/>
              <a:cs typeface="Calibri"/>
            </a:endParaRPr>
          </a:p>
          <a:p>
            <a:pPr marL="355600">
              <a:lnSpc>
                <a:spcPct val="100000"/>
              </a:lnSpc>
              <a:spcBef>
                <a:spcPts val="204"/>
              </a:spcBef>
            </a:pPr>
            <a:r>
              <a:rPr lang="fi-FI" sz="1700" b="1" spc="-5" dirty="0">
                <a:solidFill>
                  <a:srgbClr val="00AFEF"/>
                </a:solidFill>
                <a:latin typeface="Calibri"/>
                <a:cs typeface="Calibri"/>
              </a:rPr>
              <a:t>&lt;/</a:t>
            </a:r>
            <a:r>
              <a:rPr lang="fi-FI" sz="1700" b="1" spc="-5" dirty="0" err="1">
                <a:solidFill>
                  <a:srgbClr val="00AFEF"/>
                </a:solidFill>
                <a:latin typeface="Calibri"/>
                <a:cs typeface="Calibri"/>
              </a:rPr>
              <a:t>audio</a:t>
            </a:r>
            <a:r>
              <a:rPr lang="fi-FI" sz="1700" b="1" spc="-5" dirty="0">
                <a:solidFill>
                  <a:srgbClr val="00AFEF"/>
                </a:solidFill>
                <a:latin typeface="Calibri"/>
                <a:cs typeface="Calibri"/>
              </a:rPr>
              <a:t>&gt;</a:t>
            </a:r>
            <a:endParaRPr lang="fi-FI" sz="1700" dirty="0">
              <a:latin typeface="Calibri"/>
              <a:cs typeface="Calibri"/>
            </a:endParaRPr>
          </a:p>
          <a:p>
            <a:pPr marL="355600">
              <a:lnSpc>
                <a:spcPct val="100000"/>
              </a:lnSpc>
              <a:spcBef>
                <a:spcPts val="204"/>
              </a:spcBef>
            </a:pPr>
            <a:r>
              <a:rPr lang="fi-FI" sz="1700" b="1" spc="-10" dirty="0">
                <a:solidFill>
                  <a:srgbClr val="00AFEF"/>
                </a:solidFill>
                <a:latin typeface="Calibri"/>
                <a:cs typeface="Calibri"/>
              </a:rPr>
              <a:t>&lt;/</a:t>
            </a:r>
            <a:r>
              <a:rPr lang="fi-FI" sz="1700" b="1" spc="-10" dirty="0" err="1">
                <a:solidFill>
                  <a:srgbClr val="00AFEF"/>
                </a:solidFill>
                <a:latin typeface="Calibri"/>
                <a:cs typeface="Calibri"/>
              </a:rPr>
              <a:t>article</a:t>
            </a:r>
            <a:r>
              <a:rPr lang="fi-FI" sz="1700" b="1" spc="-10" dirty="0">
                <a:solidFill>
                  <a:srgbClr val="00AFEF"/>
                </a:solidFill>
                <a:latin typeface="Calibri"/>
                <a:cs typeface="Calibri"/>
              </a:rPr>
              <a:t>&gt;</a:t>
            </a:r>
            <a:endParaRPr lang="fi-FI" sz="1700" dirty="0">
              <a:latin typeface="Calibri"/>
              <a:cs typeface="Calibri"/>
            </a:endParaRPr>
          </a:p>
          <a:p>
            <a:pPr marL="355600">
              <a:lnSpc>
                <a:spcPct val="100000"/>
              </a:lnSpc>
              <a:spcBef>
                <a:spcPts val="200"/>
              </a:spcBef>
            </a:pPr>
            <a:r>
              <a:rPr lang="fi-FI" sz="1700" b="1" spc="-10" dirty="0">
                <a:solidFill>
                  <a:srgbClr val="6F2F9F"/>
                </a:solidFill>
                <a:latin typeface="Calibri"/>
                <a:cs typeface="Calibri"/>
              </a:rPr>
              <a:t>&lt;/</a:t>
            </a:r>
            <a:r>
              <a:rPr lang="fi-FI" sz="1700" b="1" spc="-10" dirty="0" err="1">
                <a:solidFill>
                  <a:srgbClr val="6F2F9F"/>
                </a:solidFill>
                <a:latin typeface="Calibri"/>
                <a:cs typeface="Calibri"/>
              </a:rPr>
              <a:t>section</a:t>
            </a:r>
            <a:r>
              <a:rPr lang="fi-FI" sz="1700" b="1" spc="-10" dirty="0">
                <a:solidFill>
                  <a:srgbClr val="6F2F9F"/>
                </a:solidFill>
                <a:latin typeface="Calibri"/>
                <a:cs typeface="Calibri"/>
              </a:rPr>
              <a:t>&gt; </a:t>
            </a:r>
            <a:r>
              <a:rPr lang="fi-FI" sz="1700" b="1" spc="-10" dirty="0">
                <a:solidFill>
                  <a:srgbClr val="00AF50"/>
                </a:solidFill>
                <a:latin typeface="Calibri"/>
                <a:cs typeface="Calibri"/>
              </a:rPr>
              <a:t>&lt;!--#</a:t>
            </a:r>
            <a:r>
              <a:rPr lang="fi-FI" sz="1700" b="1" spc="-10" dirty="0" err="1">
                <a:solidFill>
                  <a:srgbClr val="00AF50"/>
                </a:solidFill>
                <a:latin typeface="Calibri"/>
                <a:cs typeface="Calibri"/>
              </a:rPr>
              <a:t>content</a:t>
            </a:r>
            <a:r>
              <a:rPr lang="fi-FI" sz="1700" b="1" spc="25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lang="fi-FI" sz="1700" b="1" spc="-10" dirty="0">
                <a:solidFill>
                  <a:srgbClr val="00AF50"/>
                </a:solidFill>
                <a:latin typeface="Calibri"/>
                <a:cs typeface="Calibri"/>
              </a:rPr>
              <a:t>päättyy--&gt;</a:t>
            </a:r>
            <a:endParaRPr lang="fi-FI" sz="17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10"/>
              </a:spcBef>
            </a:pPr>
            <a:r>
              <a:rPr lang="fi-FI" sz="2000" b="1" dirty="0">
                <a:solidFill>
                  <a:srgbClr val="3B8B92"/>
                </a:solidFill>
                <a:latin typeface="Calibri"/>
                <a:cs typeface="Calibri"/>
              </a:rPr>
              <a:t>&lt;</a:t>
            </a:r>
            <a:r>
              <a:rPr lang="fi-FI" sz="2000" b="1" dirty="0" err="1">
                <a:solidFill>
                  <a:srgbClr val="3B8B92"/>
                </a:solidFill>
                <a:latin typeface="Calibri"/>
                <a:cs typeface="Calibri"/>
              </a:rPr>
              <a:t>aside</a:t>
            </a:r>
            <a:r>
              <a:rPr lang="fi-FI" sz="2000" b="1" dirty="0">
                <a:solidFill>
                  <a:srgbClr val="3B8B92"/>
                </a:solidFill>
                <a:latin typeface="Calibri"/>
                <a:cs typeface="Calibri"/>
              </a:rPr>
              <a:t> </a:t>
            </a:r>
            <a:r>
              <a:rPr lang="fi-FI" sz="2000" b="1" spc="-5" dirty="0">
                <a:solidFill>
                  <a:srgbClr val="3B8B92"/>
                </a:solidFill>
                <a:latin typeface="Calibri"/>
                <a:cs typeface="Calibri"/>
              </a:rPr>
              <a:t>id=”</a:t>
            </a:r>
            <a:r>
              <a:rPr lang="fi-FI" sz="2000" b="1" spc="-5" dirty="0" err="1">
                <a:solidFill>
                  <a:srgbClr val="3B8B92"/>
                </a:solidFill>
                <a:latin typeface="Calibri"/>
                <a:cs typeface="Calibri"/>
              </a:rPr>
              <a:t>sidebar</a:t>
            </a:r>
            <a:r>
              <a:rPr lang="fi-FI" sz="2000" b="1" spc="-5" dirty="0">
                <a:solidFill>
                  <a:srgbClr val="3B8B92"/>
                </a:solidFill>
                <a:latin typeface="Calibri"/>
                <a:cs typeface="Calibri"/>
              </a:rPr>
              <a:t>”&gt; </a:t>
            </a:r>
            <a:r>
              <a:rPr lang="fi-FI" sz="2000" spc="-5" dirty="0">
                <a:solidFill>
                  <a:srgbClr val="00AF50"/>
                </a:solidFill>
                <a:latin typeface="Calibri"/>
                <a:cs typeface="Calibri"/>
              </a:rPr>
              <a:t>&lt;! </a:t>
            </a:r>
            <a:r>
              <a:rPr lang="fi-FI" sz="2000" dirty="0">
                <a:solidFill>
                  <a:srgbClr val="00AF50"/>
                </a:solidFill>
                <a:latin typeface="Calibri"/>
                <a:cs typeface="Calibri"/>
              </a:rPr>
              <a:t>- - </a:t>
            </a:r>
            <a:r>
              <a:rPr lang="fi-FI" sz="2000" spc="-5" dirty="0" err="1">
                <a:solidFill>
                  <a:srgbClr val="00AF50"/>
                </a:solidFill>
                <a:latin typeface="Calibri"/>
                <a:cs typeface="Calibri"/>
              </a:rPr>
              <a:t>Aside</a:t>
            </a:r>
            <a:r>
              <a:rPr lang="fi-FI" sz="2000" spc="-5" dirty="0">
                <a:solidFill>
                  <a:srgbClr val="00AF50"/>
                </a:solidFill>
                <a:latin typeface="Calibri"/>
                <a:cs typeface="Calibri"/>
              </a:rPr>
              <a:t>, </a:t>
            </a:r>
            <a:r>
              <a:rPr lang="fi-FI" sz="2000" spc="-10" dirty="0">
                <a:solidFill>
                  <a:srgbClr val="00AF50"/>
                </a:solidFill>
                <a:latin typeface="Calibri"/>
                <a:cs typeface="Calibri"/>
              </a:rPr>
              <a:t>tämä </a:t>
            </a:r>
            <a:r>
              <a:rPr lang="fi-FI" sz="2000" spc="-5" dirty="0">
                <a:solidFill>
                  <a:srgbClr val="00AF50"/>
                </a:solidFill>
                <a:latin typeface="Calibri"/>
                <a:cs typeface="Calibri"/>
              </a:rPr>
              <a:t>tehdään </a:t>
            </a:r>
            <a:r>
              <a:rPr lang="fi-FI" sz="2000" spc="-10" dirty="0">
                <a:solidFill>
                  <a:srgbClr val="00AF50"/>
                </a:solidFill>
                <a:latin typeface="Calibri"/>
                <a:cs typeface="Calibri"/>
              </a:rPr>
              <a:t>myöhemmin</a:t>
            </a:r>
            <a:r>
              <a:rPr lang="fi-FI" sz="2000" spc="25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lang="fi-FI" sz="2000" spc="-5" dirty="0">
                <a:solidFill>
                  <a:srgbClr val="00AF50"/>
                </a:solidFill>
                <a:latin typeface="Calibri"/>
                <a:cs typeface="Calibri"/>
              </a:rPr>
              <a:t>--&gt;</a:t>
            </a:r>
            <a:endParaRPr lang="fi-FI" sz="20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35"/>
              </a:spcBef>
            </a:pPr>
            <a:r>
              <a:rPr lang="fi-FI" sz="2000" b="1" spc="-10" dirty="0">
                <a:solidFill>
                  <a:srgbClr val="3B8B92"/>
                </a:solidFill>
                <a:latin typeface="Calibri"/>
                <a:cs typeface="Calibri"/>
              </a:rPr>
              <a:t>&lt;/</a:t>
            </a:r>
            <a:r>
              <a:rPr lang="fi-FI" sz="2000" b="1" spc="-10" dirty="0" err="1">
                <a:solidFill>
                  <a:srgbClr val="3B8B92"/>
                </a:solidFill>
                <a:latin typeface="Calibri"/>
                <a:cs typeface="Calibri"/>
              </a:rPr>
              <a:t>aside</a:t>
            </a:r>
            <a:r>
              <a:rPr lang="fi-FI" sz="2000" b="1" spc="-10" dirty="0">
                <a:solidFill>
                  <a:srgbClr val="3B8B92"/>
                </a:solidFill>
                <a:latin typeface="Calibri"/>
                <a:cs typeface="Calibri"/>
              </a:rPr>
              <a:t>&gt;</a:t>
            </a:r>
            <a:endParaRPr lang="fi-FI" sz="20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lang="fi-FI" sz="2000" b="1" spc="-5" dirty="0">
                <a:solidFill>
                  <a:srgbClr val="006FC0"/>
                </a:solidFill>
                <a:latin typeface="Calibri"/>
                <a:cs typeface="Calibri"/>
              </a:rPr>
              <a:t>&lt;/</a:t>
            </a:r>
            <a:r>
              <a:rPr lang="fi-FI" sz="2000" b="1" spc="-5" dirty="0" err="1">
                <a:solidFill>
                  <a:srgbClr val="006FC0"/>
                </a:solidFill>
                <a:latin typeface="Calibri"/>
                <a:cs typeface="Calibri"/>
              </a:rPr>
              <a:t>section</a:t>
            </a:r>
            <a:r>
              <a:rPr lang="fi-FI" sz="2000" b="1" spc="-5" dirty="0">
                <a:solidFill>
                  <a:srgbClr val="006FC0"/>
                </a:solidFill>
                <a:latin typeface="Calibri"/>
                <a:cs typeface="Calibri"/>
              </a:rPr>
              <a:t>&gt;</a:t>
            </a:r>
            <a:endParaRPr lang="fi-FI" sz="20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35"/>
              </a:spcBef>
            </a:pPr>
            <a:r>
              <a:rPr lang="fi-FI" sz="2000" b="1" spc="-5" dirty="0">
                <a:solidFill>
                  <a:srgbClr val="00AF50"/>
                </a:solidFill>
                <a:latin typeface="Calibri"/>
                <a:cs typeface="Calibri"/>
              </a:rPr>
              <a:t>&lt;!--#main </a:t>
            </a:r>
            <a:r>
              <a:rPr lang="fi-FI" sz="2000" b="1" spc="-15" dirty="0" err="1">
                <a:solidFill>
                  <a:srgbClr val="00AF50"/>
                </a:solidFill>
                <a:latin typeface="Calibri"/>
                <a:cs typeface="Calibri"/>
              </a:rPr>
              <a:t>content</a:t>
            </a:r>
            <a:r>
              <a:rPr lang="fi-FI" sz="2000" b="1" spc="-15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lang="fi-FI" sz="2000" b="1" spc="-5" dirty="0">
                <a:solidFill>
                  <a:srgbClr val="00AF50"/>
                </a:solidFill>
                <a:latin typeface="Calibri"/>
                <a:cs typeface="Calibri"/>
              </a:rPr>
              <a:t>ja </a:t>
            </a:r>
            <a:r>
              <a:rPr lang="fi-FI" sz="2000" b="1" spc="-5" dirty="0" err="1">
                <a:solidFill>
                  <a:srgbClr val="00AF50"/>
                </a:solidFill>
                <a:latin typeface="Calibri"/>
                <a:cs typeface="Calibri"/>
              </a:rPr>
              <a:t>sidebar</a:t>
            </a:r>
            <a:r>
              <a:rPr lang="fi-FI" sz="2000" b="1" spc="30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lang="fi-FI" sz="2000" b="1" spc="-10" dirty="0">
                <a:solidFill>
                  <a:srgbClr val="00AF50"/>
                </a:solidFill>
                <a:latin typeface="Calibri"/>
                <a:cs typeface="Calibri"/>
              </a:rPr>
              <a:t>päättyy--&gt;</a:t>
            </a:r>
            <a:endParaRPr lang="fi-FI" sz="20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3A8EC506-B1DA-46A1-B44D-774E68468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Oval 5">
            <a:extLst>
              <a:ext uri="{FF2B5EF4-FFF2-40B4-BE49-F238E27FC236}">
                <a16:creationId xmlns:a16="http://schemas.microsoft.com/office/drawing/2014/main" id="{BFF30785-305E-45D7-984F-5AA93D3CA5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5E01FA5-D766-43CA-A83D-E7CF3F04E9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6290132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42DD0C21-8FEE-4C18-8789-CC8ABE206F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45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4B51757-7607-4CEA-A0EE-3C5BDC2C1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71998"/>
            <a:ext cx="9141714" cy="22855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2900" y="4960137"/>
            <a:ext cx="5829300" cy="14630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12700" algn="r"/>
            <a:r>
              <a:rPr lang="en-US" sz="5000" kern="1200" cap="all" spc="200" baseline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Elementit</a:t>
            </a:r>
          </a:p>
        </p:txBody>
      </p:sp>
      <p:pic>
        <p:nvPicPr>
          <p:cNvPr id="7" name="Kuva 6" descr="Aurinkoinen kätevä">
            <a:extLst>
              <a:ext uri="{FF2B5EF4-FFF2-40B4-BE49-F238E27FC236}">
                <a16:creationId xmlns:a16="http://schemas.microsoft.com/office/drawing/2014/main" id="{06257B08-F53E-4C06-BFE2-EAD013A15E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5743" y="76200"/>
            <a:ext cx="3306457" cy="3306457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EF39256-F095-41C8-8707-6C1A665E8F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6304880" y="5220212"/>
            <a:ext cx="0" cy="91440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xfrm>
            <a:off x="3632199" y="6470704"/>
            <a:ext cx="4426094" cy="2743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sz="1000" kern="1200" cap="all" spc="-5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n-ea"/>
                <a:cs typeface="+mn-cs"/>
              </a:rPr>
              <a:t>Merja</a:t>
            </a:r>
            <a:r>
              <a:rPr lang="en-US" sz="1000" kern="1200" cap="all" spc="-75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n-ea"/>
                <a:cs typeface="+mn-cs"/>
              </a:rPr>
              <a:t> </a:t>
            </a:r>
            <a:r>
              <a:rPr lang="en-US" sz="1000" kern="1200" cap="all" spc="-5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n-ea"/>
                <a:cs typeface="+mn-cs"/>
              </a:rPr>
              <a:t>Marin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xfrm>
            <a:off x="8127999" y="6470704"/>
            <a:ext cx="730251" cy="2743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81D60167-4931-47E6-BA6A-407CBD079E47}" type="slidenum">
              <a:rPr lang="en-US"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cs typeface="+mn-cs"/>
              </a:rPr>
              <a:pPr defTabSz="914400">
                <a:spcAft>
                  <a:spcPts val="600"/>
                </a:spcAft>
              </a:pPr>
              <a:t>7</a:t>
            </a:fld>
            <a:endParaRPr lang="en-US" sz="1000">
              <a:solidFill>
                <a:schemeClr val="tx1">
                  <a:lumMod val="95000"/>
                  <a:lumOff val="5000"/>
                </a:schemeClr>
              </a:solidFill>
              <a:latin typeface="+mj-lt"/>
              <a:cs typeface="+mn-c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26261" y="3070986"/>
            <a:ext cx="6487795" cy="124328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065" marR="5080" algn="ctr">
              <a:spcBef>
                <a:spcPts val="95"/>
              </a:spcBef>
            </a:pPr>
            <a:r>
              <a:rPr sz="4000" spc="-10" dirty="0">
                <a:latin typeface="Calibri"/>
                <a:cs typeface="Calibri"/>
              </a:rPr>
              <a:t>HTML5:n </a:t>
            </a:r>
            <a:r>
              <a:rPr sz="4000" spc="-5" dirty="0" err="1">
                <a:latin typeface="Calibri"/>
                <a:cs typeface="Calibri"/>
              </a:rPr>
              <a:t>elementit</a:t>
            </a:r>
            <a:r>
              <a:rPr sz="4000" spc="-5" dirty="0">
                <a:latin typeface="Calibri"/>
                <a:cs typeface="Calibri"/>
              </a:rPr>
              <a:t>, </a:t>
            </a:r>
            <a:r>
              <a:rPr sz="4000" spc="-10" dirty="0">
                <a:latin typeface="Calibri"/>
                <a:cs typeface="Calibri"/>
              </a:rPr>
              <a:t>niiden muoto ja  merkitys</a:t>
            </a:r>
            <a:endParaRPr lang="fi-FI" sz="4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2000" y="7480"/>
            <a:ext cx="7290054" cy="149961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65095" marR="5080" indent="-2652395">
              <a:lnSpc>
                <a:spcPct val="100000"/>
              </a:lnSpc>
              <a:spcBef>
                <a:spcPts val="100"/>
              </a:spcBef>
            </a:pPr>
            <a:r>
              <a:rPr dirty="0"/>
              <a:t>Article </a:t>
            </a:r>
            <a:r>
              <a:rPr spc="-10" dirty="0"/>
              <a:t>–artikkelityyppinen</a:t>
            </a:r>
            <a:r>
              <a:rPr spc="-125" dirty="0"/>
              <a:t> </a:t>
            </a:r>
            <a:r>
              <a:rPr spc="-5" dirty="0"/>
              <a:t>sivun  osa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07288" y="1357375"/>
            <a:ext cx="8491220" cy="55277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5"/>
              </a:spcBef>
              <a:buFont typeface="Calibri"/>
              <a:buChar char="•"/>
              <a:tabLst>
                <a:tab pos="354965" algn="l"/>
                <a:tab pos="355600" algn="l"/>
              </a:tabLst>
            </a:pPr>
            <a:r>
              <a:rPr sz="1950" b="1" spc="-5" dirty="0">
                <a:latin typeface="Calibri"/>
                <a:cs typeface="Calibri"/>
              </a:rPr>
              <a:t>Merkitys</a:t>
            </a:r>
            <a:r>
              <a:rPr sz="1950" spc="-5" dirty="0">
                <a:latin typeface="Calibri"/>
                <a:cs typeface="Calibri"/>
              </a:rPr>
              <a:t>: Sivun osa, </a:t>
            </a:r>
            <a:r>
              <a:rPr sz="1950" spc="-10" dirty="0">
                <a:latin typeface="Calibri"/>
                <a:cs typeface="Calibri"/>
              </a:rPr>
              <a:t>joka </a:t>
            </a:r>
            <a:r>
              <a:rPr sz="1950" spc="-15" dirty="0">
                <a:latin typeface="Calibri"/>
                <a:cs typeface="Calibri"/>
              </a:rPr>
              <a:t>käytettävissä </a:t>
            </a:r>
            <a:r>
              <a:rPr sz="1950" dirty="0">
                <a:latin typeface="Calibri"/>
                <a:cs typeface="Calibri"/>
              </a:rPr>
              <a:t>itsenäisenä muualla. </a:t>
            </a:r>
            <a:r>
              <a:rPr sz="1950" spc="-45" dirty="0">
                <a:latin typeface="Calibri"/>
                <a:cs typeface="Calibri"/>
              </a:rPr>
              <a:t>Tämä</a:t>
            </a:r>
            <a:r>
              <a:rPr sz="1950" spc="-30" dirty="0">
                <a:latin typeface="Calibri"/>
                <a:cs typeface="Calibri"/>
              </a:rPr>
              <a:t> </a:t>
            </a:r>
            <a:r>
              <a:rPr sz="1950" spc="-5" dirty="0">
                <a:latin typeface="Calibri"/>
                <a:cs typeface="Calibri"/>
              </a:rPr>
              <a:t>elementti</a:t>
            </a:r>
            <a:endParaRPr sz="1950" dirty="0">
              <a:latin typeface="Calibri"/>
              <a:cs typeface="Calibri"/>
            </a:endParaRPr>
          </a:p>
          <a:p>
            <a:pPr marL="355600">
              <a:lnSpc>
                <a:spcPct val="100000"/>
              </a:lnSpc>
            </a:pPr>
            <a:r>
              <a:rPr sz="1950" spc="-5" dirty="0">
                <a:latin typeface="Calibri"/>
                <a:cs typeface="Calibri"/>
              </a:rPr>
              <a:t>sisältää </a:t>
            </a:r>
            <a:r>
              <a:rPr sz="1950" dirty="0">
                <a:latin typeface="Calibri"/>
                <a:cs typeface="Calibri"/>
              </a:rPr>
              <a:t>yleensä yhden </a:t>
            </a:r>
            <a:r>
              <a:rPr sz="1950" b="1" spc="-5" dirty="0">
                <a:latin typeface="Calibri"/>
                <a:cs typeface="Calibri"/>
              </a:rPr>
              <a:t>blogimerkinnän, uutisartikkelin, pakinan</a:t>
            </a:r>
            <a:r>
              <a:rPr sz="1950" b="1" spc="-40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tms.</a:t>
            </a:r>
          </a:p>
          <a:p>
            <a:pPr marL="355600" marR="377825" indent="-342900">
              <a:lnSpc>
                <a:spcPct val="100000"/>
              </a:lnSpc>
              <a:spcBef>
                <a:spcPts val="470"/>
              </a:spcBef>
              <a:buChar char="•"/>
              <a:tabLst>
                <a:tab pos="354965" algn="l"/>
                <a:tab pos="355600" algn="l"/>
              </a:tabLst>
            </a:pPr>
            <a:r>
              <a:rPr sz="1950" spc="-5" dirty="0">
                <a:latin typeface="Calibri"/>
                <a:cs typeface="Calibri"/>
              </a:rPr>
              <a:t>Sivun </a:t>
            </a:r>
            <a:r>
              <a:rPr sz="1950" b="1" spc="-15" dirty="0">
                <a:latin typeface="Calibri"/>
                <a:cs typeface="Calibri"/>
              </a:rPr>
              <a:t>otsikko</a:t>
            </a:r>
            <a:r>
              <a:rPr sz="1950" spc="-15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Article </a:t>
            </a:r>
            <a:r>
              <a:rPr sz="1950" spc="-5" dirty="0">
                <a:latin typeface="Calibri"/>
                <a:cs typeface="Calibri"/>
              </a:rPr>
              <a:t>elementin sisälle. </a:t>
            </a:r>
            <a:r>
              <a:rPr sz="1950" spc="-35" dirty="0">
                <a:latin typeface="Calibri"/>
                <a:cs typeface="Calibri"/>
              </a:rPr>
              <a:t>Tässä </a:t>
            </a:r>
            <a:r>
              <a:rPr sz="1950" dirty="0">
                <a:latin typeface="Calibri"/>
                <a:cs typeface="Calibri"/>
              </a:rPr>
              <a:t>article </a:t>
            </a:r>
            <a:r>
              <a:rPr sz="1950" spc="-10" dirty="0">
                <a:latin typeface="Calibri"/>
                <a:cs typeface="Calibri"/>
              </a:rPr>
              <a:t>laitetaan </a:t>
            </a:r>
            <a:r>
              <a:rPr sz="1950" spc="-5" dirty="0">
                <a:latin typeface="Calibri"/>
                <a:cs typeface="Calibri"/>
              </a:rPr>
              <a:t>sectionin sisään,  </a:t>
            </a:r>
            <a:r>
              <a:rPr sz="1950" spc="-10" dirty="0">
                <a:latin typeface="Calibri"/>
                <a:cs typeface="Calibri"/>
              </a:rPr>
              <a:t>katso </a:t>
            </a:r>
            <a:r>
              <a:rPr sz="1950" spc="-5" dirty="0">
                <a:latin typeface="Calibri"/>
                <a:cs typeface="Calibri"/>
              </a:rPr>
              <a:t>dia </a:t>
            </a:r>
            <a:r>
              <a:rPr sz="1950" dirty="0">
                <a:latin typeface="Calibri"/>
                <a:cs typeface="Calibri"/>
              </a:rPr>
              <a:t>32. </a:t>
            </a:r>
            <a:endParaRPr lang="fi-FI" sz="1950" dirty="0">
              <a:latin typeface="Calibri"/>
              <a:cs typeface="Calibri"/>
            </a:endParaRPr>
          </a:p>
          <a:p>
            <a:pPr marL="12700" marR="377825">
              <a:lnSpc>
                <a:spcPct val="100000"/>
              </a:lnSpc>
              <a:spcBef>
                <a:spcPts val="470"/>
              </a:spcBef>
              <a:tabLst>
                <a:tab pos="354965" algn="l"/>
                <a:tab pos="355600" algn="l"/>
              </a:tabLst>
            </a:pPr>
            <a:endParaRPr lang="fi-FI" sz="185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r>
              <a:rPr lang="fi-FI" sz="1850" dirty="0">
                <a:latin typeface="Calibri" panose="020F0502020204030204" pitchFamily="34" charset="0"/>
                <a:cs typeface="Calibri" panose="020F0502020204030204" pitchFamily="34" charset="0"/>
              </a:rPr>
              <a:t>Alla artikkeli esimerkki:</a:t>
            </a:r>
            <a:endParaRPr sz="185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2700">
              <a:lnSpc>
                <a:spcPct val="100000"/>
              </a:lnSpc>
            </a:pPr>
            <a:r>
              <a:rPr sz="1800" b="1" dirty="0">
                <a:solidFill>
                  <a:srgbClr val="006FC0"/>
                </a:solidFill>
                <a:latin typeface="Calibri"/>
                <a:cs typeface="Calibri"/>
              </a:rPr>
              <a:t>&lt;article&gt;</a:t>
            </a:r>
            <a:endParaRPr sz="1800" dirty="0">
              <a:latin typeface="Calibri"/>
              <a:cs typeface="Calibri"/>
            </a:endParaRPr>
          </a:p>
          <a:p>
            <a:pPr marL="355600">
              <a:lnSpc>
                <a:spcPct val="100000"/>
              </a:lnSpc>
            </a:pPr>
            <a:r>
              <a:rPr sz="1800" spc="-10" dirty="0">
                <a:latin typeface="Calibri"/>
                <a:cs typeface="Calibri"/>
              </a:rPr>
              <a:t>&lt;h2&gt;Tietoa</a:t>
            </a:r>
            <a:r>
              <a:rPr sz="1800" spc="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meistä&lt;/h2&gt;</a:t>
            </a:r>
            <a:endParaRPr sz="1800" dirty="0">
              <a:latin typeface="Calibri"/>
              <a:cs typeface="Calibri"/>
            </a:endParaRPr>
          </a:p>
          <a:p>
            <a:pPr marL="355600" marR="59055">
              <a:lnSpc>
                <a:spcPct val="100000"/>
              </a:lnSpc>
            </a:pPr>
            <a:r>
              <a:rPr sz="1800" spc="-5" dirty="0">
                <a:latin typeface="Calibri"/>
                <a:cs typeface="Calibri"/>
              </a:rPr>
              <a:t>&lt;p&gt;Ohjelmoijat Oy on </a:t>
            </a:r>
            <a:r>
              <a:rPr sz="1800" dirty="0">
                <a:latin typeface="Calibri"/>
                <a:cs typeface="Calibri"/>
              </a:rPr>
              <a:t>2000 </a:t>
            </a:r>
            <a:r>
              <a:rPr sz="1800" spc="-10" dirty="0">
                <a:latin typeface="Calibri"/>
                <a:cs typeface="Calibri"/>
              </a:rPr>
              <a:t>perustettu </a:t>
            </a:r>
            <a:r>
              <a:rPr sz="1800" spc="-5" dirty="0">
                <a:latin typeface="Calibri"/>
                <a:cs typeface="Calibri"/>
              </a:rPr>
              <a:t>ohjelmointialan yritys. </a:t>
            </a:r>
            <a:r>
              <a:rPr sz="1800" spc="-10" dirty="0">
                <a:latin typeface="Calibri"/>
                <a:cs typeface="Calibri"/>
              </a:rPr>
              <a:t>Ohjelmoijat </a:t>
            </a:r>
            <a:r>
              <a:rPr sz="1800" spc="-5" dirty="0">
                <a:latin typeface="Calibri"/>
                <a:cs typeface="Calibri"/>
              </a:rPr>
              <a:t>Oy on  suomalainen </a:t>
            </a:r>
            <a:r>
              <a:rPr sz="1800" spc="-10" dirty="0">
                <a:latin typeface="Calibri"/>
                <a:cs typeface="Calibri"/>
              </a:rPr>
              <a:t>IT-ratkaisuja </a:t>
            </a:r>
            <a:r>
              <a:rPr sz="1800" spc="-15" dirty="0">
                <a:latin typeface="Calibri"/>
                <a:cs typeface="Calibri"/>
              </a:rPr>
              <a:t>toimittava </a:t>
            </a:r>
            <a:r>
              <a:rPr sz="1800" spc="-5" dirty="0">
                <a:latin typeface="Calibri"/>
                <a:cs typeface="Calibri"/>
              </a:rPr>
              <a:t>yritys, </a:t>
            </a:r>
            <a:r>
              <a:rPr sz="1800" spc="-15" dirty="0">
                <a:latin typeface="Calibri"/>
                <a:cs typeface="Calibri"/>
              </a:rPr>
              <a:t>joka </a:t>
            </a:r>
            <a:r>
              <a:rPr sz="1800" spc="-5" dirty="0">
                <a:latin typeface="Calibri"/>
                <a:cs typeface="Calibri"/>
              </a:rPr>
              <a:t>on </a:t>
            </a:r>
            <a:r>
              <a:rPr sz="1800" spc="-15" dirty="0">
                <a:latin typeface="Calibri"/>
                <a:cs typeface="Calibri"/>
              </a:rPr>
              <a:t>keskittynyt </a:t>
            </a:r>
            <a:r>
              <a:rPr sz="1800" spc="-10" dirty="0">
                <a:latin typeface="Calibri"/>
                <a:cs typeface="Calibri"/>
              </a:rPr>
              <a:t>yritysten </a:t>
            </a:r>
            <a:r>
              <a:rPr sz="1800" spc="-5" dirty="0">
                <a:latin typeface="Calibri"/>
                <a:cs typeface="Calibri"/>
              </a:rPr>
              <a:t>ja </a:t>
            </a:r>
            <a:r>
              <a:rPr sz="1800" spc="-10" dirty="0">
                <a:latin typeface="Calibri"/>
                <a:cs typeface="Calibri"/>
              </a:rPr>
              <a:t>yksityisten  </a:t>
            </a:r>
            <a:r>
              <a:rPr sz="1800" spc="-5" dirty="0">
                <a:latin typeface="Calibri"/>
                <a:cs typeface="Calibri"/>
              </a:rPr>
              <a:t>tarvitsemiin </a:t>
            </a:r>
            <a:r>
              <a:rPr sz="1800" spc="-10" dirty="0">
                <a:latin typeface="Calibri"/>
                <a:cs typeface="Calibri"/>
              </a:rPr>
              <a:t>tietojärjestelmiin </a:t>
            </a:r>
            <a:r>
              <a:rPr sz="1800" spc="-15" dirty="0">
                <a:latin typeface="Calibri"/>
                <a:cs typeface="Calibri"/>
              </a:rPr>
              <a:t>sekä </a:t>
            </a:r>
            <a:r>
              <a:rPr sz="1800" spc="-5" dirty="0">
                <a:latin typeface="Calibri"/>
                <a:cs typeface="Calibri"/>
              </a:rPr>
              <a:t>niihin </a:t>
            </a:r>
            <a:r>
              <a:rPr sz="1800" spc="-10" dirty="0">
                <a:latin typeface="Calibri"/>
                <a:cs typeface="Calibri"/>
              </a:rPr>
              <a:t>liittyviin </a:t>
            </a:r>
            <a:r>
              <a:rPr sz="1800" spc="-20" dirty="0">
                <a:latin typeface="Calibri"/>
                <a:cs typeface="Calibri"/>
              </a:rPr>
              <a:t>palveluihin.Tarjoamme </a:t>
            </a:r>
            <a:r>
              <a:rPr sz="1800" spc="-10" dirty="0">
                <a:latin typeface="Calibri"/>
                <a:cs typeface="Calibri"/>
              </a:rPr>
              <a:t>maanlaajuista  </a:t>
            </a:r>
            <a:r>
              <a:rPr sz="1800" spc="-15" dirty="0">
                <a:latin typeface="Calibri"/>
                <a:cs typeface="Calibri"/>
              </a:rPr>
              <a:t>kokonaispalvelua, joka </a:t>
            </a:r>
            <a:r>
              <a:rPr sz="1800" spc="-20" dirty="0">
                <a:latin typeface="Calibri"/>
                <a:cs typeface="Calibri"/>
              </a:rPr>
              <a:t>kattaa </a:t>
            </a:r>
            <a:r>
              <a:rPr sz="1800" spc="-10" dirty="0">
                <a:latin typeface="Calibri"/>
                <a:cs typeface="Calibri"/>
              </a:rPr>
              <a:t>ohjelmistot </a:t>
            </a:r>
            <a:r>
              <a:rPr sz="1800" spc="-5" dirty="0">
                <a:latin typeface="Calibri"/>
                <a:cs typeface="Calibri"/>
              </a:rPr>
              <a:t>ja</a:t>
            </a:r>
            <a:r>
              <a:rPr sz="1800" spc="8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palvelut.&lt;/p&gt;</a:t>
            </a:r>
            <a:endParaRPr sz="18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850" dirty="0">
              <a:latin typeface="Times New Roman"/>
              <a:cs typeface="Times New Roman"/>
            </a:endParaRPr>
          </a:p>
          <a:p>
            <a:pPr marL="355600" marR="5080">
              <a:lnSpc>
                <a:spcPct val="100000"/>
              </a:lnSpc>
            </a:pPr>
            <a:r>
              <a:rPr sz="1800" spc="-10" dirty="0">
                <a:latin typeface="Calibri"/>
                <a:cs typeface="Calibri"/>
              </a:rPr>
              <a:t>&lt;p&gt;Liikevaihtomme </a:t>
            </a:r>
            <a:r>
              <a:rPr sz="1800" spc="-15" dirty="0">
                <a:latin typeface="Calibri"/>
                <a:cs typeface="Calibri"/>
              </a:rPr>
              <a:t>kasvaa </a:t>
            </a:r>
            <a:r>
              <a:rPr sz="1800" spc="-5" dirty="0">
                <a:latin typeface="Calibri"/>
                <a:cs typeface="Calibri"/>
              </a:rPr>
              <a:t>ja 9,4 miljoonaa </a:t>
            </a:r>
            <a:r>
              <a:rPr sz="1800" spc="-10" dirty="0">
                <a:latin typeface="Calibri"/>
                <a:cs typeface="Calibri"/>
              </a:rPr>
              <a:t>euroa </a:t>
            </a:r>
            <a:r>
              <a:rPr sz="1800" spc="-5" dirty="0">
                <a:latin typeface="Calibri"/>
                <a:cs typeface="Calibri"/>
              </a:rPr>
              <a:t>vuonna </a:t>
            </a:r>
            <a:r>
              <a:rPr sz="1800" dirty="0">
                <a:latin typeface="Calibri"/>
                <a:cs typeface="Calibri"/>
              </a:rPr>
              <a:t>2013. </a:t>
            </a:r>
            <a:r>
              <a:rPr sz="1800" spc="-10" dirty="0">
                <a:latin typeface="Calibri"/>
                <a:cs typeface="Calibri"/>
              </a:rPr>
              <a:t>Palveluksessamme </a:t>
            </a:r>
            <a:r>
              <a:rPr sz="1800" spc="-5" dirty="0">
                <a:latin typeface="Calibri"/>
                <a:cs typeface="Calibri"/>
              </a:rPr>
              <a:t>on  noin </a:t>
            </a:r>
            <a:r>
              <a:rPr sz="1800" dirty="0">
                <a:latin typeface="Calibri"/>
                <a:cs typeface="Calibri"/>
              </a:rPr>
              <a:t>10 </a:t>
            </a:r>
            <a:r>
              <a:rPr sz="1800" spc="-10" dirty="0">
                <a:latin typeface="Calibri"/>
                <a:cs typeface="Calibri"/>
              </a:rPr>
              <a:t>it-ammattilaista. </a:t>
            </a:r>
            <a:r>
              <a:rPr sz="1800" spc="-30" dirty="0">
                <a:latin typeface="Calibri"/>
                <a:cs typeface="Calibri"/>
              </a:rPr>
              <a:t>Teemme </a:t>
            </a:r>
            <a:r>
              <a:rPr sz="1800" spc="-5" dirty="0">
                <a:latin typeface="Calibri"/>
                <a:cs typeface="Calibri"/>
              </a:rPr>
              <a:t>uusia </a:t>
            </a:r>
            <a:r>
              <a:rPr sz="1800" spc="-10" dirty="0">
                <a:latin typeface="Calibri"/>
                <a:cs typeface="Calibri"/>
              </a:rPr>
              <a:t>sovelluksia </a:t>
            </a:r>
            <a:r>
              <a:rPr sz="1800" spc="-20" dirty="0">
                <a:latin typeface="Calibri"/>
                <a:cs typeface="Calibri"/>
              </a:rPr>
              <a:t>ketterin </a:t>
            </a:r>
            <a:r>
              <a:rPr sz="1800" spc="-5" dirty="0">
                <a:latin typeface="Calibri"/>
                <a:cs typeface="Calibri"/>
              </a:rPr>
              <a:t>menetelmin. </a:t>
            </a:r>
            <a:r>
              <a:rPr sz="1800" spc="-30" dirty="0">
                <a:latin typeface="Calibri"/>
                <a:cs typeface="Calibri"/>
              </a:rPr>
              <a:t>Teemme </a:t>
            </a:r>
            <a:r>
              <a:rPr sz="1800" spc="-20" dirty="0">
                <a:latin typeface="Calibri"/>
                <a:cs typeface="Calibri"/>
              </a:rPr>
              <a:t>myös  </a:t>
            </a:r>
            <a:r>
              <a:rPr sz="1800" spc="-5" dirty="0">
                <a:latin typeface="Calibri"/>
                <a:cs typeface="Calibri"/>
              </a:rPr>
              <a:t>pieniä mobiilipelejä!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&lt;/p&gt;</a:t>
            </a:r>
            <a:endParaRPr sz="18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850" dirty="0">
              <a:latin typeface="Times New Roman"/>
              <a:cs typeface="Times New Roman"/>
            </a:endParaRPr>
          </a:p>
          <a:p>
            <a:pPr marL="355600">
              <a:lnSpc>
                <a:spcPct val="100000"/>
              </a:lnSpc>
            </a:pPr>
            <a:r>
              <a:rPr sz="1800" spc="-10" dirty="0">
                <a:latin typeface="Calibri"/>
                <a:cs typeface="Calibri"/>
              </a:rPr>
              <a:t>&lt;p&gt;&lt;strong&gt; </a:t>
            </a:r>
            <a:r>
              <a:rPr sz="1800" spc="-20" dirty="0">
                <a:latin typeface="Calibri"/>
                <a:cs typeface="Calibri"/>
              </a:rPr>
              <a:t>Tervetuloa</a:t>
            </a:r>
            <a:r>
              <a:rPr sz="1800" spc="8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piipahtamaan!&lt;/strong&gt;&lt;/p&gt;</a:t>
            </a:r>
            <a:endParaRPr sz="18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b="1" spc="-10" dirty="0">
                <a:solidFill>
                  <a:srgbClr val="006FC0"/>
                </a:solidFill>
                <a:latin typeface="Calibri"/>
                <a:cs typeface="Calibri"/>
              </a:rPr>
              <a:t>&lt;/article&gt;</a:t>
            </a:r>
            <a:endParaRPr sz="18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375693"/>
            <a:ext cx="4170427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>
                <a:solidFill>
                  <a:schemeClr val="tx2">
                    <a:lumMod val="50000"/>
                  </a:schemeClr>
                </a:solidFill>
                <a:latin typeface="+mn-lt"/>
              </a:rPr>
              <a:t>Div-elementti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spc="-5" dirty="0"/>
              <a:t>Merja</a:t>
            </a:r>
            <a:r>
              <a:rPr spc="-75" dirty="0"/>
              <a:t> </a:t>
            </a:r>
            <a:r>
              <a:rPr spc="-5" dirty="0"/>
              <a:t>Marin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8425">
              <a:lnSpc>
                <a:spcPts val="1650"/>
              </a:lnSpc>
            </a:pPr>
            <a:fld id="{81D60167-4931-47E6-BA6A-407CBD079E47}" type="slidenum">
              <a:rPr dirty="0"/>
              <a:t>71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533400" y="1371600"/>
            <a:ext cx="4170427" cy="38549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ts val="2740"/>
              </a:lnSpc>
              <a:spcBef>
                <a:spcPts val="100"/>
              </a:spcBef>
              <a:buFont typeface="Calibri"/>
              <a:buChar char="•"/>
              <a:tabLst>
                <a:tab pos="354965" algn="l"/>
                <a:tab pos="355600" algn="l"/>
              </a:tabLst>
            </a:pPr>
            <a:r>
              <a:rPr sz="2400" b="1" spc="-5" dirty="0">
                <a:latin typeface="Calibri"/>
                <a:cs typeface="Calibri"/>
              </a:rPr>
              <a:t>Merkitys</a:t>
            </a:r>
            <a:r>
              <a:rPr sz="2400" spc="-5" dirty="0">
                <a:latin typeface="Calibri"/>
                <a:cs typeface="Calibri"/>
              </a:rPr>
              <a:t>:</a:t>
            </a:r>
            <a:r>
              <a:rPr sz="2400" spc="-9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Lohkon</a:t>
            </a:r>
            <a:endParaRPr sz="2400" dirty="0">
              <a:latin typeface="Calibri"/>
              <a:cs typeface="Calibri"/>
            </a:endParaRPr>
          </a:p>
          <a:p>
            <a:pPr marL="354965">
              <a:lnSpc>
                <a:spcPts val="2740"/>
              </a:lnSpc>
            </a:pPr>
            <a:r>
              <a:rPr sz="2400" spc="-10" dirty="0">
                <a:latin typeface="Calibri"/>
                <a:cs typeface="Calibri"/>
              </a:rPr>
              <a:t>muodostama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elementti</a:t>
            </a:r>
            <a:endParaRPr sz="2400" dirty="0">
              <a:latin typeface="Calibri"/>
              <a:cs typeface="Calibri"/>
            </a:endParaRPr>
          </a:p>
          <a:p>
            <a:pPr marL="355600" indent="-342900">
              <a:lnSpc>
                <a:spcPts val="2735"/>
              </a:lnSpc>
              <a:spcBef>
                <a:spcPts val="290"/>
              </a:spcBef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Calibri"/>
                <a:cs typeface="Calibri"/>
              </a:rPr>
              <a:t>Esim.</a:t>
            </a:r>
            <a:endParaRPr sz="2400" dirty="0">
              <a:latin typeface="Calibri"/>
              <a:cs typeface="Calibri"/>
            </a:endParaRPr>
          </a:p>
          <a:p>
            <a:pPr marL="354965" marR="588645">
              <a:lnSpc>
                <a:spcPts val="2590"/>
              </a:lnSpc>
              <a:spcBef>
                <a:spcPts val="180"/>
              </a:spcBef>
            </a:pPr>
            <a:r>
              <a:rPr b="1" i="1" spc="-10" dirty="0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  <a:cs typeface="Calibri"/>
              </a:rPr>
              <a:t>&lt;div&gt;Päivitetty</a:t>
            </a:r>
            <a:r>
              <a:rPr b="1" i="1" spc="-70" dirty="0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  <a:cs typeface="Calibri"/>
              </a:rPr>
              <a:t> </a:t>
            </a:r>
            <a:r>
              <a:rPr b="1" i="1" spc="-5" dirty="0" err="1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  <a:cs typeface="Calibri"/>
              </a:rPr>
              <a:t>viimeksi</a:t>
            </a:r>
            <a:r>
              <a:rPr b="1" i="1" spc="-5" dirty="0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  <a:cs typeface="Calibri"/>
              </a:rPr>
              <a:t>  10.6.20</a:t>
            </a:r>
            <a:r>
              <a:rPr lang="fi-FI" b="1" i="1" spc="-5" dirty="0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  <a:cs typeface="Calibri"/>
              </a:rPr>
              <a:t>20</a:t>
            </a:r>
            <a:r>
              <a:rPr b="1" i="1" spc="-5" dirty="0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  <a:cs typeface="Calibri"/>
              </a:rPr>
              <a:t>&lt;/div&gt;</a:t>
            </a:r>
            <a:br>
              <a:rPr lang="fi-FI" b="1" dirty="0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  <a:cs typeface="Calibri"/>
              </a:rPr>
            </a:br>
            <a:r>
              <a:rPr b="1" i="1" spc="-5" dirty="0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  <a:cs typeface="Calibri"/>
              </a:rPr>
              <a:t>&lt;div</a:t>
            </a:r>
            <a:r>
              <a:rPr lang="fi-FI" b="1" i="1" spc="-5" dirty="0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  <a:cs typeface="Calibri"/>
              </a:rPr>
              <a:t> </a:t>
            </a:r>
            <a:r>
              <a:rPr b="1" i="1" dirty="0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  <a:cs typeface="Calibri"/>
              </a:rPr>
              <a:t>id=”wrapper”&gt;…&lt;/div&gt;</a:t>
            </a:r>
            <a:endParaRPr b="1" dirty="0">
              <a:solidFill>
                <a:schemeClr val="tx2">
                  <a:lumMod val="50000"/>
                </a:schemeClr>
              </a:solidFill>
              <a:latin typeface="Consolas" panose="020B0609020204030204" pitchFamily="49" charset="0"/>
              <a:cs typeface="Calibri"/>
            </a:endParaRPr>
          </a:p>
          <a:p>
            <a:pPr marL="355600" marR="5080" indent="-342900">
              <a:lnSpc>
                <a:spcPct val="90000"/>
              </a:lnSpc>
              <a:spcBef>
                <a:spcPts val="575"/>
              </a:spcBef>
              <a:buFont typeface="Calibri"/>
              <a:buChar char="•"/>
              <a:tabLst>
                <a:tab pos="354965" algn="l"/>
                <a:tab pos="355600" algn="l"/>
              </a:tabLst>
            </a:pPr>
            <a:r>
              <a:rPr sz="2400" b="1" spc="-20" dirty="0">
                <a:latin typeface="Calibri"/>
                <a:cs typeface="Calibri"/>
              </a:rPr>
              <a:t>Käyttö</a:t>
            </a:r>
            <a:r>
              <a:rPr sz="2400" spc="-20" dirty="0">
                <a:latin typeface="Calibri"/>
                <a:cs typeface="Calibri"/>
              </a:rPr>
              <a:t>: </a:t>
            </a:r>
            <a:r>
              <a:rPr sz="2400" spc="-5" dirty="0">
                <a:latin typeface="Calibri"/>
                <a:cs typeface="Calibri"/>
              </a:rPr>
              <a:t>Sivun osan  </a:t>
            </a:r>
            <a:r>
              <a:rPr sz="2400" dirty="0">
                <a:latin typeface="Calibri"/>
                <a:cs typeface="Calibri"/>
              </a:rPr>
              <a:t>merkitsemiseen</a:t>
            </a:r>
            <a:r>
              <a:rPr sz="2400" spc="-10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elementiksi  silloin, </a:t>
            </a:r>
            <a:r>
              <a:rPr sz="2400" spc="-15" dirty="0">
                <a:latin typeface="Calibri"/>
                <a:cs typeface="Calibri"/>
              </a:rPr>
              <a:t>kun </a:t>
            </a:r>
            <a:r>
              <a:rPr sz="2400" spc="-10" dirty="0">
                <a:latin typeface="Calibri"/>
                <a:cs typeface="Calibri"/>
              </a:rPr>
              <a:t>sopivampaa  elementtiä </a:t>
            </a:r>
            <a:r>
              <a:rPr sz="2400" dirty="0">
                <a:latin typeface="Calibri"/>
                <a:cs typeface="Calibri"/>
              </a:rPr>
              <a:t>ei </a:t>
            </a:r>
            <a:r>
              <a:rPr sz="2400" spc="-5" dirty="0">
                <a:latin typeface="Calibri"/>
                <a:cs typeface="Calibri"/>
              </a:rPr>
              <a:t>ole ja </a:t>
            </a:r>
            <a:r>
              <a:rPr sz="2400" spc="-5" dirty="0" err="1">
                <a:latin typeface="Calibri"/>
                <a:cs typeface="Calibri"/>
              </a:rPr>
              <a:t>esitysasu</a:t>
            </a:r>
            <a:r>
              <a:rPr sz="2400" spc="-5" dirty="0">
                <a:latin typeface="Calibri"/>
                <a:cs typeface="Calibri"/>
              </a:rPr>
              <a:t>  </a:t>
            </a:r>
            <a:r>
              <a:rPr sz="2400" b="1" spc="-10" dirty="0" err="1">
                <a:latin typeface="Calibri"/>
                <a:cs typeface="Calibri"/>
              </a:rPr>
              <a:t>halutaan</a:t>
            </a:r>
            <a:r>
              <a:rPr sz="2400" b="1" spc="-60" dirty="0">
                <a:latin typeface="Calibri"/>
                <a:cs typeface="Calibri"/>
              </a:rPr>
              <a:t> </a:t>
            </a:r>
            <a:r>
              <a:rPr sz="2400" b="1" spc="-15" dirty="0" err="1">
                <a:latin typeface="Calibri"/>
                <a:cs typeface="Calibri"/>
              </a:rPr>
              <a:t>lohkomuotoon</a:t>
            </a:r>
            <a:r>
              <a:rPr lang="fi-FI" sz="2400" spc="-15" dirty="0">
                <a:latin typeface="Calibri"/>
                <a:cs typeface="Calibri"/>
              </a:rPr>
              <a:t>.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953000" y="1600200"/>
            <a:ext cx="3851275" cy="383438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  <a:buChar char="•"/>
              <a:tabLst>
                <a:tab pos="354965" algn="l"/>
                <a:tab pos="355600" algn="l"/>
              </a:tabLst>
            </a:pPr>
            <a:r>
              <a:rPr sz="2000" spc="-5" dirty="0">
                <a:latin typeface="Calibri"/>
                <a:cs typeface="Calibri"/>
              </a:rPr>
              <a:t>Yleensä div-elementissä on </a:t>
            </a:r>
            <a:r>
              <a:rPr sz="2000" spc="-5" dirty="0">
                <a:latin typeface="Consolas" panose="020B0609020204030204" pitchFamily="49" charset="0"/>
                <a:cs typeface="Calibri"/>
              </a:rPr>
              <a:t>class-,  </a:t>
            </a:r>
            <a:r>
              <a:rPr sz="2000" b="1" spc="-5" dirty="0">
                <a:latin typeface="Consolas" panose="020B0609020204030204" pitchFamily="49" charset="0"/>
                <a:cs typeface="Calibri"/>
              </a:rPr>
              <a:t>id-</a:t>
            </a:r>
            <a:r>
              <a:rPr sz="2000" spc="-5" dirty="0">
                <a:latin typeface="Consolas" panose="020B0609020204030204" pitchFamily="49" charset="0"/>
                <a:cs typeface="Calibri"/>
              </a:rPr>
              <a:t>, </a:t>
            </a:r>
            <a:r>
              <a:rPr sz="2000" dirty="0">
                <a:latin typeface="Consolas" panose="020B0609020204030204" pitchFamily="49" charset="0"/>
                <a:cs typeface="Calibri"/>
              </a:rPr>
              <a:t>lang- </a:t>
            </a:r>
            <a:r>
              <a:rPr sz="2000" spc="-10" dirty="0">
                <a:latin typeface="Calibri"/>
                <a:cs typeface="Calibri"/>
              </a:rPr>
              <a:t>tai </a:t>
            </a:r>
            <a:r>
              <a:rPr sz="2000" dirty="0">
                <a:latin typeface="Calibri"/>
                <a:cs typeface="Calibri"/>
              </a:rPr>
              <a:t>muu </a:t>
            </a:r>
            <a:r>
              <a:rPr sz="2000" spc="-5" dirty="0">
                <a:latin typeface="Calibri"/>
                <a:cs typeface="Calibri"/>
              </a:rPr>
              <a:t>määrite, </a:t>
            </a:r>
            <a:r>
              <a:rPr sz="2000" spc="-25" dirty="0">
                <a:latin typeface="Calibri"/>
                <a:cs typeface="Calibri"/>
              </a:rPr>
              <a:t>koska  </a:t>
            </a:r>
            <a:r>
              <a:rPr sz="2000" spc="-5" dirty="0">
                <a:latin typeface="Calibri"/>
                <a:cs typeface="Calibri"/>
              </a:rPr>
              <a:t>sen </a:t>
            </a:r>
            <a:r>
              <a:rPr sz="2000" b="1" spc="-15" dirty="0">
                <a:latin typeface="Calibri"/>
                <a:cs typeface="Calibri"/>
              </a:rPr>
              <a:t>käytön tärkein </a:t>
            </a:r>
            <a:r>
              <a:rPr sz="2000" b="1" spc="-5" dirty="0">
                <a:latin typeface="Calibri"/>
                <a:cs typeface="Calibri"/>
              </a:rPr>
              <a:t>merkitys on  sisällön merkitseminen  </a:t>
            </a:r>
            <a:r>
              <a:rPr sz="2000" b="1" spc="-10" dirty="0">
                <a:latin typeface="Calibri"/>
                <a:cs typeface="Calibri"/>
              </a:rPr>
              <a:t>elementiksi, </a:t>
            </a:r>
            <a:r>
              <a:rPr sz="2000" b="1" spc="-5" dirty="0">
                <a:latin typeface="Calibri"/>
                <a:cs typeface="Calibri"/>
              </a:rPr>
              <a:t>johon </a:t>
            </a:r>
            <a:r>
              <a:rPr sz="2000" b="1" spc="-10" dirty="0">
                <a:latin typeface="Calibri"/>
                <a:cs typeface="Calibri"/>
              </a:rPr>
              <a:t>voidaan </a:t>
            </a:r>
            <a:r>
              <a:rPr sz="2000" b="1" spc="-15" dirty="0">
                <a:latin typeface="Calibri"/>
                <a:cs typeface="Calibri"/>
              </a:rPr>
              <a:t>liittää  </a:t>
            </a:r>
            <a:r>
              <a:rPr sz="2000" b="1" spc="-10" dirty="0">
                <a:latin typeface="Calibri"/>
                <a:cs typeface="Calibri"/>
              </a:rPr>
              <a:t>ominaisuuksia.</a:t>
            </a:r>
            <a:endParaRPr sz="2000" b="1" dirty="0">
              <a:latin typeface="Calibri"/>
              <a:cs typeface="Calibri"/>
            </a:endParaRPr>
          </a:p>
          <a:p>
            <a:pPr marL="355600" marR="18415" indent="-342900">
              <a:lnSpc>
                <a:spcPct val="100000"/>
              </a:lnSpc>
              <a:spcBef>
                <a:spcPts val="475"/>
              </a:spcBef>
              <a:buChar char="•"/>
              <a:tabLst>
                <a:tab pos="354965" algn="l"/>
                <a:tab pos="355600" algn="l"/>
              </a:tabLst>
            </a:pPr>
            <a:r>
              <a:rPr sz="2000" spc="-5" dirty="0">
                <a:latin typeface="Calibri"/>
                <a:cs typeface="Calibri"/>
              </a:rPr>
              <a:t>Div </a:t>
            </a:r>
            <a:r>
              <a:rPr sz="2000" spc="-10" dirty="0">
                <a:latin typeface="Calibri"/>
                <a:cs typeface="Calibri"/>
              </a:rPr>
              <a:t>elementtiä </a:t>
            </a:r>
            <a:r>
              <a:rPr sz="2000" spc="-15" dirty="0">
                <a:latin typeface="Calibri"/>
                <a:cs typeface="Calibri"/>
              </a:rPr>
              <a:t>kannattaa </a:t>
            </a:r>
            <a:r>
              <a:rPr sz="2000" spc="-20" dirty="0">
                <a:latin typeface="Calibri"/>
                <a:cs typeface="Calibri"/>
              </a:rPr>
              <a:t>käyttää,  </a:t>
            </a:r>
            <a:r>
              <a:rPr sz="2000" spc="-5" dirty="0">
                <a:latin typeface="Calibri"/>
                <a:cs typeface="Calibri"/>
              </a:rPr>
              <a:t>jos </a:t>
            </a:r>
            <a:r>
              <a:rPr sz="2000" spc="-10" dirty="0">
                <a:latin typeface="Calibri"/>
                <a:cs typeface="Calibri"/>
              </a:rPr>
              <a:t>sisältöön </a:t>
            </a:r>
            <a:r>
              <a:rPr sz="2000" dirty="0">
                <a:latin typeface="Calibri"/>
                <a:cs typeface="Calibri"/>
              </a:rPr>
              <a:t>tulee </a:t>
            </a:r>
            <a:r>
              <a:rPr sz="2000" spc="-10" dirty="0">
                <a:latin typeface="Calibri"/>
                <a:cs typeface="Calibri"/>
              </a:rPr>
              <a:t>myöhemmin  </a:t>
            </a:r>
            <a:r>
              <a:rPr sz="2000" spc="-5" dirty="0">
                <a:latin typeface="Calibri"/>
                <a:cs typeface="Calibri"/>
              </a:rPr>
              <a:t>muuta </a:t>
            </a:r>
            <a:r>
              <a:rPr sz="2000" spc="-10" dirty="0">
                <a:latin typeface="Calibri"/>
                <a:cs typeface="Calibri"/>
              </a:rPr>
              <a:t>fraasitason merkkausta  </a:t>
            </a:r>
            <a:r>
              <a:rPr sz="2000" spc="-5" dirty="0">
                <a:latin typeface="Calibri"/>
                <a:cs typeface="Calibri"/>
              </a:rPr>
              <a:t>(esim.</a:t>
            </a:r>
            <a:r>
              <a:rPr sz="2000" spc="-7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ul-elementti).</a:t>
            </a:r>
            <a:endParaRPr sz="2000" dirty="0">
              <a:latin typeface="Calibri"/>
              <a:cs typeface="Calibri"/>
            </a:endParaRPr>
          </a:p>
          <a:p>
            <a:pPr marL="12700" marR="178435">
              <a:lnSpc>
                <a:spcPct val="100000"/>
              </a:lnSpc>
              <a:spcBef>
                <a:spcPts val="480"/>
              </a:spcBef>
              <a:tabLst>
                <a:tab pos="354965" algn="l"/>
                <a:tab pos="355600" algn="l"/>
              </a:tabLst>
            </a:pPr>
            <a:endParaRPr sz="20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4883322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7415" y="532339"/>
            <a:ext cx="3435985" cy="62901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000" spc="-5" dirty="0"/>
              <a:t>Aside </a:t>
            </a:r>
            <a:r>
              <a:rPr sz="4000" dirty="0"/>
              <a:t>-</a:t>
            </a:r>
            <a:r>
              <a:rPr sz="4000" spc="-40" dirty="0"/>
              <a:t> </a:t>
            </a:r>
            <a:r>
              <a:rPr sz="4000" spc="-5" dirty="0"/>
              <a:t>sivuasiaa</a:t>
            </a:r>
            <a:endParaRPr sz="4000" dirty="0"/>
          </a:p>
        </p:txBody>
      </p:sp>
      <p:sp>
        <p:nvSpPr>
          <p:cNvPr id="3" name="object 3"/>
          <p:cNvSpPr txBox="1"/>
          <p:nvPr/>
        </p:nvSpPr>
        <p:spPr>
          <a:xfrm>
            <a:off x="838200" y="1295400"/>
            <a:ext cx="7985125" cy="2744982"/>
          </a:xfrm>
          <a:prstGeom prst="rect">
            <a:avLst/>
          </a:prstGeom>
        </p:spPr>
        <p:txBody>
          <a:bodyPr vert="horz" wrap="square" lIns="0" tIns="4127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325"/>
              </a:spcBef>
              <a:buChar char="•"/>
              <a:tabLst>
                <a:tab pos="354965" algn="l"/>
                <a:tab pos="355600" algn="l"/>
              </a:tabLst>
            </a:pPr>
            <a:r>
              <a:rPr lang="fi-FI" sz="1900" b="1" spc="-5" dirty="0">
                <a:latin typeface="Calibri"/>
                <a:cs typeface="Calibri"/>
              </a:rPr>
              <a:t>Merkitys</a:t>
            </a:r>
            <a:r>
              <a:rPr lang="fi-FI" sz="1900" spc="-5" dirty="0">
                <a:latin typeface="Calibri"/>
                <a:cs typeface="Calibri"/>
              </a:rPr>
              <a:t>: </a:t>
            </a:r>
            <a:r>
              <a:rPr sz="1900" spc="-5" dirty="0" err="1">
                <a:latin typeface="Calibri"/>
                <a:cs typeface="Calibri"/>
              </a:rPr>
              <a:t>Sivun</a:t>
            </a:r>
            <a:r>
              <a:rPr sz="1900" spc="-5" dirty="0">
                <a:latin typeface="Calibri"/>
                <a:cs typeface="Calibri"/>
              </a:rPr>
              <a:t> osa, </a:t>
            </a:r>
            <a:r>
              <a:rPr sz="1900" spc="-15" dirty="0">
                <a:latin typeface="Calibri"/>
                <a:cs typeface="Calibri"/>
              </a:rPr>
              <a:t>jonka </a:t>
            </a:r>
            <a:r>
              <a:rPr sz="1900" spc="-10" dirty="0">
                <a:latin typeface="Calibri"/>
                <a:cs typeface="Calibri"/>
              </a:rPr>
              <a:t>sisältö sivuaa </a:t>
            </a:r>
            <a:r>
              <a:rPr sz="1900" spc="-5" dirty="0">
                <a:latin typeface="Calibri"/>
                <a:cs typeface="Calibri"/>
              </a:rPr>
              <a:t>ympärillä </a:t>
            </a:r>
            <a:r>
              <a:rPr sz="1900" spc="-15" dirty="0">
                <a:latin typeface="Calibri"/>
                <a:cs typeface="Calibri"/>
              </a:rPr>
              <a:t>olevaa </a:t>
            </a:r>
            <a:r>
              <a:rPr sz="1900" spc="-10" dirty="0">
                <a:latin typeface="Calibri"/>
                <a:cs typeface="Calibri"/>
              </a:rPr>
              <a:t>sisältöä, </a:t>
            </a:r>
            <a:r>
              <a:rPr sz="1900" spc="-15" dirty="0">
                <a:latin typeface="Calibri"/>
                <a:cs typeface="Calibri"/>
              </a:rPr>
              <a:t>mutta </a:t>
            </a:r>
            <a:r>
              <a:rPr sz="1900" spc="-5" dirty="0">
                <a:latin typeface="Calibri"/>
                <a:cs typeface="Calibri"/>
              </a:rPr>
              <a:t>on</a:t>
            </a:r>
            <a:r>
              <a:rPr sz="1900" spc="260" dirty="0">
                <a:latin typeface="Calibri"/>
                <a:cs typeface="Calibri"/>
              </a:rPr>
              <a:t> </a:t>
            </a:r>
            <a:r>
              <a:rPr sz="1900" spc="-5" dirty="0">
                <a:latin typeface="Calibri"/>
                <a:cs typeface="Calibri"/>
              </a:rPr>
              <a:t>erillinen.</a:t>
            </a:r>
            <a:endParaRPr sz="1900" dirty="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225"/>
              </a:spcBef>
              <a:buChar char="•"/>
              <a:tabLst>
                <a:tab pos="354965" algn="l"/>
                <a:tab pos="355600" algn="l"/>
              </a:tabLst>
            </a:pPr>
            <a:r>
              <a:rPr sz="1900" spc="-5" dirty="0">
                <a:latin typeface="Calibri"/>
                <a:cs typeface="Calibri"/>
              </a:rPr>
              <a:t>Ei saa </a:t>
            </a:r>
            <a:r>
              <a:rPr sz="1900" spc="-10" dirty="0">
                <a:latin typeface="Calibri"/>
                <a:cs typeface="Calibri"/>
              </a:rPr>
              <a:t>sisältää</a:t>
            </a:r>
            <a:r>
              <a:rPr sz="1900" spc="-65" dirty="0">
                <a:latin typeface="Calibri"/>
                <a:cs typeface="Calibri"/>
              </a:rPr>
              <a:t> </a:t>
            </a:r>
            <a:r>
              <a:rPr sz="1900" spc="-5" dirty="0">
                <a:latin typeface="Calibri"/>
                <a:cs typeface="Calibri"/>
              </a:rPr>
              <a:t>main-elementtiä.</a:t>
            </a:r>
            <a:endParaRPr sz="1900" dirty="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225"/>
              </a:spcBef>
              <a:buChar char="•"/>
              <a:tabLst>
                <a:tab pos="354965" algn="l"/>
                <a:tab pos="355600" algn="l"/>
              </a:tabLst>
            </a:pPr>
            <a:r>
              <a:rPr sz="1900" b="1" spc="-10" dirty="0">
                <a:latin typeface="Calibri"/>
                <a:cs typeface="Calibri"/>
              </a:rPr>
              <a:t>Reunahuomautus,</a:t>
            </a:r>
            <a:r>
              <a:rPr sz="1900" b="1" spc="5" dirty="0">
                <a:latin typeface="Calibri"/>
                <a:cs typeface="Calibri"/>
              </a:rPr>
              <a:t> </a:t>
            </a:r>
            <a:r>
              <a:rPr sz="1900" b="1" spc="-10" dirty="0">
                <a:latin typeface="Calibri"/>
                <a:cs typeface="Calibri"/>
              </a:rPr>
              <a:t>oheistieto.</a:t>
            </a:r>
            <a:endParaRPr sz="1900" b="1" dirty="0">
              <a:latin typeface="Calibri"/>
              <a:cs typeface="Calibri"/>
            </a:endParaRPr>
          </a:p>
          <a:p>
            <a:pPr marL="355600" marR="5080" indent="-342900">
              <a:lnSpc>
                <a:spcPts val="2050"/>
              </a:lnSpc>
              <a:spcBef>
                <a:spcPts val="484"/>
              </a:spcBef>
              <a:buChar char="•"/>
              <a:tabLst>
                <a:tab pos="354965" algn="l"/>
                <a:tab pos="355600" algn="l"/>
              </a:tabLst>
            </a:pPr>
            <a:r>
              <a:rPr sz="1900" spc="-20" dirty="0">
                <a:latin typeface="Calibri"/>
                <a:cs typeface="Calibri"/>
              </a:rPr>
              <a:t>Käyttö: </a:t>
            </a:r>
            <a:r>
              <a:rPr sz="1900" spc="-5" dirty="0">
                <a:latin typeface="Calibri"/>
                <a:cs typeface="Calibri"/>
              </a:rPr>
              <a:t>uutisen </a:t>
            </a:r>
            <a:r>
              <a:rPr sz="1900" spc="-10" dirty="0">
                <a:latin typeface="Calibri"/>
                <a:cs typeface="Calibri"/>
              </a:rPr>
              <a:t>ohessa </a:t>
            </a:r>
            <a:r>
              <a:rPr sz="1900" spc="-15" dirty="0">
                <a:latin typeface="Calibri"/>
                <a:cs typeface="Calibri"/>
              </a:rPr>
              <a:t>oleva </a:t>
            </a:r>
            <a:r>
              <a:rPr sz="1900" b="1" spc="-20" dirty="0">
                <a:latin typeface="Calibri"/>
                <a:cs typeface="Calibri"/>
              </a:rPr>
              <a:t>lyhyehkö </a:t>
            </a:r>
            <a:r>
              <a:rPr sz="1900" b="1" spc="-15" dirty="0">
                <a:latin typeface="Calibri"/>
                <a:cs typeface="Calibri"/>
              </a:rPr>
              <a:t>tietoisku, </a:t>
            </a:r>
            <a:r>
              <a:rPr sz="1900" b="1" spc="-10" dirty="0">
                <a:latin typeface="Calibri"/>
                <a:cs typeface="Calibri"/>
              </a:rPr>
              <a:t>artikkelin </a:t>
            </a:r>
            <a:r>
              <a:rPr sz="1900" b="1" spc="-15" dirty="0">
                <a:latin typeface="Calibri"/>
                <a:cs typeface="Calibri"/>
              </a:rPr>
              <a:t>yhteydestä erotettu  </a:t>
            </a:r>
            <a:r>
              <a:rPr sz="1900" b="1" spc="-5" dirty="0">
                <a:latin typeface="Calibri"/>
                <a:cs typeface="Calibri"/>
              </a:rPr>
              <a:t>lainaus, </a:t>
            </a:r>
            <a:r>
              <a:rPr sz="1900" b="1" spc="-10" dirty="0">
                <a:latin typeface="Calibri"/>
                <a:cs typeface="Calibri"/>
              </a:rPr>
              <a:t>blogisivun osat, joissa </a:t>
            </a:r>
            <a:r>
              <a:rPr sz="1900" b="1" spc="-15" dirty="0">
                <a:latin typeface="Calibri"/>
                <a:cs typeface="Calibri"/>
              </a:rPr>
              <a:t>linkkejä </a:t>
            </a:r>
            <a:r>
              <a:rPr sz="1900" b="1" spc="-5" dirty="0">
                <a:latin typeface="Calibri"/>
                <a:cs typeface="Calibri"/>
              </a:rPr>
              <a:t>muihin </a:t>
            </a:r>
            <a:r>
              <a:rPr sz="1900" b="1" spc="-10" dirty="0">
                <a:latin typeface="Calibri"/>
                <a:cs typeface="Calibri"/>
              </a:rPr>
              <a:t>blogeihin, </a:t>
            </a:r>
            <a:r>
              <a:rPr sz="1900" b="1" spc="-5" dirty="0">
                <a:latin typeface="Calibri"/>
                <a:cs typeface="Calibri"/>
              </a:rPr>
              <a:t>mainokset, </a:t>
            </a:r>
            <a:r>
              <a:rPr sz="1900" b="1" spc="-15" dirty="0">
                <a:latin typeface="Calibri"/>
                <a:cs typeface="Calibri"/>
              </a:rPr>
              <a:t>nav-  </a:t>
            </a:r>
            <a:r>
              <a:rPr sz="1900" b="1" spc="-5" dirty="0">
                <a:latin typeface="Calibri"/>
                <a:cs typeface="Calibri"/>
              </a:rPr>
              <a:t>elementin</a:t>
            </a:r>
            <a:r>
              <a:rPr sz="1900" b="1" spc="-30" dirty="0">
                <a:latin typeface="Calibri"/>
                <a:cs typeface="Calibri"/>
              </a:rPr>
              <a:t> </a:t>
            </a:r>
            <a:r>
              <a:rPr sz="1900" b="1" spc="-10" dirty="0">
                <a:latin typeface="Calibri"/>
                <a:cs typeface="Calibri"/>
              </a:rPr>
              <a:t>ryhmät.</a:t>
            </a:r>
            <a:endParaRPr sz="1900" b="1" dirty="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200"/>
              </a:spcBef>
              <a:buFont typeface="Calibri"/>
              <a:buChar char="•"/>
              <a:tabLst>
                <a:tab pos="354965" algn="l"/>
                <a:tab pos="355600" algn="l"/>
              </a:tabLst>
            </a:pPr>
            <a:r>
              <a:rPr sz="1900" spc="-5" dirty="0" err="1">
                <a:latin typeface="Calibri"/>
                <a:cs typeface="Calibri"/>
              </a:rPr>
              <a:t>Alla</a:t>
            </a:r>
            <a:r>
              <a:rPr lang="fi-FI" sz="1900" spc="-5" dirty="0">
                <a:latin typeface="Calibri"/>
                <a:cs typeface="Calibri"/>
              </a:rPr>
              <a:t> Ohjelmoijat Oy esimerkissä</a:t>
            </a:r>
            <a:r>
              <a:rPr sz="1900" spc="-5" dirty="0">
                <a:latin typeface="Calibri"/>
                <a:cs typeface="Calibri"/>
              </a:rPr>
              <a:t> </a:t>
            </a:r>
            <a:r>
              <a:rPr sz="1900" spc="-10" dirty="0">
                <a:latin typeface="Calibri"/>
                <a:cs typeface="Calibri"/>
              </a:rPr>
              <a:t>lisätään </a:t>
            </a:r>
            <a:r>
              <a:rPr sz="1900" spc="-15" dirty="0">
                <a:latin typeface="Calibri"/>
                <a:cs typeface="Calibri"/>
              </a:rPr>
              <a:t>kuva </a:t>
            </a:r>
            <a:r>
              <a:rPr sz="1900" spc="-5" dirty="0">
                <a:latin typeface="Calibri"/>
                <a:cs typeface="Calibri"/>
              </a:rPr>
              <a:t>sivuasiaan </a:t>
            </a:r>
            <a:r>
              <a:rPr sz="1900" spc="-10" dirty="0">
                <a:latin typeface="Calibri"/>
                <a:cs typeface="Calibri"/>
              </a:rPr>
              <a:t>(aside tagiin) </a:t>
            </a:r>
            <a:r>
              <a:rPr sz="1900" spc="-5" dirty="0">
                <a:latin typeface="Calibri"/>
                <a:cs typeface="Calibri"/>
              </a:rPr>
              <a:t>ja </a:t>
            </a:r>
            <a:r>
              <a:rPr sz="1900" spc="-10" dirty="0">
                <a:latin typeface="Calibri"/>
                <a:cs typeface="Calibri"/>
              </a:rPr>
              <a:t>lisätään otsikko ota</a:t>
            </a:r>
            <a:r>
              <a:rPr sz="1900" spc="240" dirty="0">
                <a:latin typeface="Calibri"/>
                <a:cs typeface="Calibri"/>
              </a:rPr>
              <a:t> </a:t>
            </a:r>
            <a:r>
              <a:rPr sz="1900" spc="-15" dirty="0">
                <a:latin typeface="Calibri"/>
                <a:cs typeface="Calibri"/>
              </a:rPr>
              <a:t>yhteyttä</a:t>
            </a:r>
            <a:r>
              <a:rPr sz="1900" b="1" spc="-15" dirty="0">
                <a:latin typeface="Calibri"/>
                <a:cs typeface="Calibri"/>
              </a:rPr>
              <a:t>.</a:t>
            </a:r>
            <a:endParaRPr sz="1900" dirty="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76261" y="4800600"/>
            <a:ext cx="6076190" cy="178946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2000" y="566080"/>
            <a:ext cx="6992620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0" dirty="0"/>
              <a:t>Footer </a:t>
            </a:r>
            <a:r>
              <a:rPr dirty="0"/>
              <a:t>– </a:t>
            </a:r>
            <a:r>
              <a:rPr spc="-10" dirty="0"/>
              <a:t>lopputunniste </a:t>
            </a:r>
            <a:r>
              <a:rPr dirty="0"/>
              <a:t>ts.</a:t>
            </a:r>
            <a:r>
              <a:rPr spc="-15" dirty="0"/>
              <a:t> </a:t>
            </a:r>
            <a:r>
              <a:rPr lang="fi-FI" spc="-15" dirty="0" err="1">
                <a:solidFill>
                  <a:schemeClr val="tx1"/>
                </a:solidFill>
                <a:latin typeface="+mn-lt"/>
              </a:rPr>
              <a:t>Footer</a:t>
            </a:r>
            <a:r>
              <a:rPr lang="fi-FI" spc="-15" dirty="0">
                <a:solidFill>
                  <a:schemeClr val="tx1"/>
                </a:solidFill>
                <a:latin typeface="+mn-lt"/>
              </a:rPr>
              <a:t>, alatunniste</a:t>
            </a:r>
            <a:endParaRPr spc="-15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spc="-5" dirty="0"/>
              <a:t>Merja</a:t>
            </a:r>
            <a:r>
              <a:rPr spc="-75" dirty="0"/>
              <a:t> </a:t>
            </a:r>
            <a:r>
              <a:rPr spc="-5" dirty="0"/>
              <a:t>Marin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8425">
              <a:lnSpc>
                <a:spcPts val="1650"/>
              </a:lnSpc>
            </a:pPr>
            <a:fld id="{81D60167-4931-47E6-BA6A-407CBD079E47}" type="slidenum">
              <a:rPr dirty="0"/>
              <a:t>73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692150" y="2286000"/>
            <a:ext cx="3879850" cy="3193823"/>
          </a:xfrm>
          <a:prstGeom prst="rect">
            <a:avLst/>
          </a:prstGeom>
        </p:spPr>
        <p:txBody>
          <a:bodyPr vert="horz" wrap="square" lIns="0" tIns="78740" rIns="0" bIns="0" rtlCol="0">
            <a:spAutoFit/>
          </a:bodyPr>
          <a:lstStyle/>
          <a:p>
            <a:pPr marL="355600" marR="62230" indent="-342900">
              <a:lnSpc>
                <a:spcPct val="80000"/>
              </a:lnSpc>
              <a:spcBef>
                <a:spcPts val="620"/>
              </a:spcBef>
              <a:buChar char="•"/>
              <a:tabLst>
                <a:tab pos="355600" algn="l"/>
                <a:tab pos="356235" algn="l"/>
              </a:tabLst>
            </a:pPr>
            <a:r>
              <a:rPr sz="2200" b="1" spc="-10" dirty="0">
                <a:latin typeface="Calibri"/>
                <a:cs typeface="Calibri"/>
              </a:rPr>
              <a:t>Merkitys</a:t>
            </a:r>
            <a:r>
              <a:rPr sz="2200" spc="-10" dirty="0">
                <a:latin typeface="Calibri"/>
                <a:cs typeface="Calibri"/>
              </a:rPr>
              <a:t>: </a:t>
            </a:r>
            <a:r>
              <a:rPr sz="2200" b="1" spc="-5" dirty="0">
                <a:solidFill>
                  <a:schemeClr val="tx2">
                    <a:lumMod val="50000"/>
                  </a:schemeClr>
                </a:solidFill>
                <a:latin typeface="Calibri"/>
                <a:cs typeface="Calibri"/>
              </a:rPr>
              <a:t>Sivun </a:t>
            </a:r>
            <a:r>
              <a:rPr sz="2200" b="1" spc="-15" dirty="0">
                <a:solidFill>
                  <a:schemeClr val="tx2">
                    <a:lumMod val="50000"/>
                  </a:schemeClr>
                </a:solidFill>
                <a:latin typeface="Calibri"/>
                <a:cs typeface="Calibri"/>
              </a:rPr>
              <a:t>tai </a:t>
            </a:r>
            <a:r>
              <a:rPr sz="2200" b="1" spc="-10" dirty="0">
                <a:solidFill>
                  <a:schemeClr val="tx2">
                    <a:lumMod val="50000"/>
                  </a:schemeClr>
                </a:solidFill>
                <a:latin typeface="Calibri"/>
                <a:cs typeface="Calibri"/>
              </a:rPr>
              <a:t>elementin  lopputunniste </a:t>
            </a:r>
            <a:r>
              <a:rPr sz="2200" b="1" spc="-5" dirty="0">
                <a:solidFill>
                  <a:schemeClr val="tx2">
                    <a:lumMod val="50000"/>
                  </a:schemeClr>
                </a:solidFill>
                <a:latin typeface="Calibri"/>
                <a:cs typeface="Calibri"/>
              </a:rPr>
              <a:t>ns.</a:t>
            </a:r>
            <a:r>
              <a:rPr sz="2200" b="1" spc="-20" dirty="0">
                <a:solidFill>
                  <a:schemeClr val="tx2">
                    <a:lumMod val="50000"/>
                  </a:schemeClr>
                </a:solidFill>
                <a:latin typeface="Calibri"/>
                <a:cs typeface="Calibri"/>
              </a:rPr>
              <a:t> </a:t>
            </a:r>
            <a:r>
              <a:rPr sz="2200" b="1" spc="-15" dirty="0">
                <a:solidFill>
                  <a:schemeClr val="tx2">
                    <a:lumMod val="50000"/>
                  </a:schemeClr>
                </a:solidFill>
                <a:latin typeface="Calibri"/>
                <a:cs typeface="Calibri"/>
              </a:rPr>
              <a:t>alatunniste.</a:t>
            </a:r>
            <a:endParaRPr sz="2200" dirty="0">
              <a:solidFill>
                <a:schemeClr val="tx2">
                  <a:lumMod val="50000"/>
                </a:schemeClr>
              </a:solidFill>
              <a:latin typeface="Calibri"/>
              <a:cs typeface="Calibri"/>
            </a:endParaRPr>
          </a:p>
          <a:p>
            <a:pPr marL="355600" marR="5080" indent="-342900">
              <a:lnSpc>
                <a:spcPct val="80000"/>
              </a:lnSpc>
              <a:spcBef>
                <a:spcPts val="525"/>
              </a:spcBef>
              <a:buChar char="•"/>
              <a:tabLst>
                <a:tab pos="355600" algn="l"/>
                <a:tab pos="356235" algn="l"/>
              </a:tabLst>
            </a:pPr>
            <a:r>
              <a:rPr sz="2200" spc="-35" dirty="0">
                <a:latin typeface="Calibri"/>
                <a:cs typeface="Calibri"/>
              </a:rPr>
              <a:t>Koko </a:t>
            </a:r>
            <a:r>
              <a:rPr sz="2200" spc="-10" dirty="0">
                <a:latin typeface="Calibri"/>
                <a:cs typeface="Calibri"/>
              </a:rPr>
              <a:t>sivun lopputunniste </a:t>
            </a:r>
            <a:r>
              <a:rPr sz="2200" dirty="0">
                <a:latin typeface="Calibri"/>
                <a:cs typeface="Calibri"/>
              </a:rPr>
              <a:t>on  </a:t>
            </a:r>
            <a:r>
              <a:rPr sz="2200" spc="-15" dirty="0">
                <a:latin typeface="Calibri"/>
                <a:cs typeface="Calibri"/>
              </a:rPr>
              <a:t>tavallisesti </a:t>
            </a:r>
            <a:r>
              <a:rPr sz="2200" spc="-5" dirty="0">
                <a:latin typeface="Calibri"/>
                <a:cs typeface="Calibri"/>
              </a:rPr>
              <a:t>sama </a:t>
            </a:r>
            <a:r>
              <a:rPr sz="2200" spc="-15" dirty="0">
                <a:latin typeface="Calibri"/>
                <a:cs typeface="Calibri"/>
              </a:rPr>
              <a:t>tai </a:t>
            </a:r>
            <a:r>
              <a:rPr sz="2200" spc="-5" dirty="0">
                <a:latin typeface="Calibri"/>
                <a:cs typeface="Calibri"/>
              </a:rPr>
              <a:t>lähes sama  </a:t>
            </a:r>
            <a:r>
              <a:rPr sz="2200" spc="-15" dirty="0" err="1">
                <a:latin typeface="Calibri"/>
                <a:cs typeface="Calibri"/>
              </a:rPr>
              <a:t>sivuston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spc="-15" dirty="0" err="1">
                <a:latin typeface="Calibri"/>
                <a:cs typeface="Calibri"/>
              </a:rPr>
              <a:t>kaikilla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sivuilla </a:t>
            </a:r>
            <a:r>
              <a:rPr sz="2200" spc="-5" dirty="0">
                <a:latin typeface="Calibri"/>
                <a:cs typeface="Calibri"/>
              </a:rPr>
              <a:t>ja se </a:t>
            </a:r>
            <a:r>
              <a:rPr sz="2200" spc="-10" dirty="0">
                <a:latin typeface="Calibri"/>
                <a:cs typeface="Calibri"/>
              </a:rPr>
              <a:t>sisältää  yleistä </a:t>
            </a:r>
            <a:r>
              <a:rPr sz="2200" spc="-15" dirty="0">
                <a:latin typeface="Calibri"/>
                <a:cs typeface="Calibri"/>
              </a:rPr>
              <a:t>taustatietoa sivustosta  tai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organisaatiosta.</a:t>
            </a:r>
            <a:endParaRPr sz="2200" dirty="0">
              <a:latin typeface="Calibri"/>
              <a:cs typeface="Calibri"/>
            </a:endParaRPr>
          </a:p>
          <a:p>
            <a:pPr marL="355600" marR="75565" indent="-342900">
              <a:lnSpc>
                <a:spcPct val="80000"/>
              </a:lnSpc>
              <a:spcBef>
                <a:spcPts val="525"/>
              </a:spcBef>
              <a:buChar char="•"/>
              <a:tabLst>
                <a:tab pos="355600" algn="l"/>
                <a:tab pos="356235" algn="l"/>
              </a:tabLst>
            </a:pPr>
            <a:r>
              <a:rPr sz="2200" b="1" spc="-5" dirty="0">
                <a:latin typeface="Calibri"/>
                <a:cs typeface="Calibri"/>
              </a:rPr>
              <a:t>Sivun osana </a:t>
            </a:r>
            <a:r>
              <a:rPr sz="2200" spc="-15" dirty="0">
                <a:latin typeface="Calibri"/>
                <a:cs typeface="Calibri"/>
              </a:rPr>
              <a:t>pidetään </a:t>
            </a:r>
            <a:r>
              <a:rPr sz="2200" spc="-5" dirty="0">
                <a:latin typeface="Calibri"/>
                <a:cs typeface="Calibri"/>
              </a:rPr>
              <a:t>article-,  aside-, </a:t>
            </a:r>
            <a:r>
              <a:rPr sz="2200" spc="-15" dirty="0">
                <a:latin typeface="Calibri"/>
                <a:cs typeface="Calibri"/>
              </a:rPr>
              <a:t>nav-, </a:t>
            </a:r>
            <a:r>
              <a:rPr sz="2200" spc="-5" dirty="0">
                <a:latin typeface="Calibri"/>
                <a:cs typeface="Calibri"/>
              </a:rPr>
              <a:t>section-,  </a:t>
            </a:r>
            <a:r>
              <a:rPr sz="2200" spc="-15" dirty="0">
                <a:latin typeface="Calibri"/>
                <a:cs typeface="Calibri"/>
              </a:rPr>
              <a:t>blockquote-, </a:t>
            </a:r>
            <a:r>
              <a:rPr sz="2200" spc="-10" dirty="0">
                <a:latin typeface="Calibri"/>
                <a:cs typeface="Calibri"/>
              </a:rPr>
              <a:t>details-, fieldset-,  figure- </a:t>
            </a:r>
            <a:r>
              <a:rPr sz="2200" spc="-15" dirty="0">
                <a:latin typeface="Calibri"/>
                <a:cs typeface="Calibri"/>
              </a:rPr>
              <a:t>tai</a:t>
            </a:r>
            <a:r>
              <a:rPr sz="2200" spc="-7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td-elemettiä</a:t>
            </a:r>
            <a:endParaRPr sz="2200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953000" y="2456406"/>
            <a:ext cx="3792220" cy="2939394"/>
          </a:xfrm>
          <a:prstGeom prst="rect">
            <a:avLst/>
          </a:prstGeom>
        </p:spPr>
        <p:txBody>
          <a:bodyPr vert="horz" wrap="square" lIns="0" tIns="78740" rIns="0" bIns="0" rtlCol="0">
            <a:spAutoFit/>
          </a:bodyPr>
          <a:lstStyle/>
          <a:p>
            <a:pPr marL="355600" marR="5080" indent="-342900">
              <a:lnSpc>
                <a:spcPct val="80000"/>
              </a:lnSpc>
              <a:spcBef>
                <a:spcPts val="620"/>
              </a:spcBef>
              <a:buChar char="•"/>
              <a:tabLst>
                <a:tab pos="354965" algn="l"/>
                <a:tab pos="355600" algn="l"/>
              </a:tabLst>
            </a:pPr>
            <a:r>
              <a:rPr sz="2200" spc="-20" dirty="0">
                <a:latin typeface="Calibri"/>
                <a:cs typeface="Calibri"/>
              </a:rPr>
              <a:t>Tyypillistä </a:t>
            </a:r>
            <a:r>
              <a:rPr sz="2200" spc="-10" dirty="0">
                <a:latin typeface="Calibri"/>
                <a:cs typeface="Calibri"/>
              </a:rPr>
              <a:t>tietoa  </a:t>
            </a:r>
            <a:r>
              <a:rPr sz="2200" spc="-5" dirty="0">
                <a:latin typeface="Calibri"/>
                <a:cs typeface="Calibri"/>
              </a:rPr>
              <a:t>lopputunnisteessa on </a:t>
            </a:r>
            <a:r>
              <a:rPr sz="2200" b="1" spc="-5" dirty="0">
                <a:latin typeface="Calibri"/>
                <a:cs typeface="Calibri"/>
              </a:rPr>
              <a:t>linkki  </a:t>
            </a:r>
            <a:r>
              <a:rPr sz="2200" b="1" spc="-10" dirty="0">
                <a:latin typeface="Calibri"/>
                <a:cs typeface="Calibri"/>
              </a:rPr>
              <a:t>organisaation pääsivulle,  tekijänoikeusmerkintä,  </a:t>
            </a:r>
            <a:r>
              <a:rPr sz="2200" b="1" spc="-20" dirty="0">
                <a:latin typeface="Calibri"/>
                <a:cs typeface="Calibri"/>
              </a:rPr>
              <a:t>päiväys, </a:t>
            </a:r>
            <a:r>
              <a:rPr sz="2200" b="1" spc="-15" dirty="0">
                <a:latin typeface="Calibri"/>
                <a:cs typeface="Calibri"/>
              </a:rPr>
              <a:t>tieto tekijästä </a:t>
            </a:r>
            <a:r>
              <a:rPr sz="2200" b="1" spc="-5" dirty="0">
                <a:latin typeface="Calibri"/>
                <a:cs typeface="Calibri"/>
              </a:rPr>
              <a:t>ja linkit  </a:t>
            </a:r>
            <a:r>
              <a:rPr sz="2200" b="1" spc="-10" dirty="0">
                <a:latin typeface="Calibri"/>
                <a:cs typeface="Calibri"/>
              </a:rPr>
              <a:t>aiheeseen liittyviin sivuihin. </a:t>
            </a:r>
            <a:endParaRPr lang="fi-FI" sz="2200" b="1" spc="-10" dirty="0">
              <a:latin typeface="Calibri"/>
              <a:cs typeface="Calibri"/>
            </a:endParaRPr>
          </a:p>
          <a:p>
            <a:pPr marL="12700" marR="5080">
              <a:lnSpc>
                <a:spcPct val="80000"/>
              </a:lnSpc>
              <a:spcBef>
                <a:spcPts val="620"/>
              </a:spcBef>
              <a:tabLst>
                <a:tab pos="354965" algn="l"/>
                <a:tab pos="355600" algn="l"/>
              </a:tabLst>
            </a:pPr>
            <a:endParaRPr sz="2750" dirty="0">
              <a:latin typeface="Times New Roman"/>
              <a:cs typeface="Times New Roman"/>
            </a:endParaRPr>
          </a:p>
          <a:p>
            <a:pPr marL="355600" marR="120650" indent="-342900">
              <a:lnSpc>
                <a:spcPct val="80000"/>
              </a:lnSpc>
              <a:spcBef>
                <a:spcPts val="5"/>
              </a:spcBef>
              <a:buChar char="•"/>
              <a:tabLst>
                <a:tab pos="354965" algn="l"/>
                <a:tab pos="355600" algn="l"/>
              </a:tabLst>
            </a:pPr>
            <a:r>
              <a:rPr sz="2200" spc="-30" dirty="0">
                <a:latin typeface="Calibri"/>
                <a:cs typeface="Calibri"/>
              </a:rPr>
              <a:t>Voit </a:t>
            </a:r>
            <a:r>
              <a:rPr sz="2200" spc="-25" dirty="0">
                <a:latin typeface="Calibri"/>
                <a:cs typeface="Calibri"/>
              </a:rPr>
              <a:t>käyttää </a:t>
            </a:r>
            <a:r>
              <a:rPr sz="2200" spc="-10" dirty="0">
                <a:latin typeface="Calibri"/>
                <a:cs typeface="Calibri"/>
              </a:rPr>
              <a:t>aside-elementtiä  footer-elementin</a:t>
            </a:r>
            <a:r>
              <a:rPr sz="2200" spc="-3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sisällä.</a:t>
            </a:r>
            <a:endParaRPr sz="22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5800" y="543439"/>
            <a:ext cx="6858000" cy="136704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1" spc="-70" dirty="0">
                <a:latin typeface="Calibri"/>
                <a:cs typeface="Calibri"/>
              </a:rPr>
              <a:t>Tehtävä </a:t>
            </a:r>
            <a:r>
              <a:rPr b="1" spc="-10" dirty="0" err="1">
                <a:latin typeface="Calibri"/>
                <a:cs typeface="Calibri"/>
              </a:rPr>
              <a:t>Ohjelmoijat</a:t>
            </a:r>
            <a:r>
              <a:rPr b="1" spc="15" dirty="0">
                <a:latin typeface="Calibri"/>
                <a:cs typeface="Calibri"/>
              </a:rPr>
              <a:t> </a:t>
            </a:r>
            <a:r>
              <a:rPr b="1" spc="-5" dirty="0">
                <a:latin typeface="Calibri"/>
                <a:cs typeface="Calibri"/>
              </a:rPr>
              <a:t>Oy</a:t>
            </a:r>
            <a:r>
              <a:rPr lang="fi-FI" b="1" spc="-5" dirty="0">
                <a:latin typeface="Calibri"/>
                <a:cs typeface="Calibri"/>
              </a:rPr>
              <a:t> (ei tehdä nyt)</a:t>
            </a:r>
            <a:endParaRPr b="1" spc="-5" dirty="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8425">
              <a:lnSpc>
                <a:spcPts val="1650"/>
              </a:lnSpc>
            </a:pPr>
            <a:fld id="{81D60167-4931-47E6-BA6A-407CBD079E47}" type="slidenum">
              <a:rPr dirty="0"/>
              <a:t>74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884688" y="1981200"/>
            <a:ext cx="7584440" cy="426719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95"/>
              </a:spcBef>
              <a:buChar char="•"/>
              <a:tabLst>
                <a:tab pos="354965" algn="l"/>
                <a:tab pos="355600" algn="l"/>
              </a:tabLst>
            </a:pPr>
            <a:r>
              <a:rPr sz="2400" spc="-15" dirty="0">
                <a:latin typeface="Calibri"/>
                <a:cs typeface="Calibri"/>
              </a:rPr>
              <a:t>Etsi </a:t>
            </a:r>
            <a:r>
              <a:rPr sz="2400" spc="-20" dirty="0">
                <a:latin typeface="Calibri"/>
                <a:cs typeface="Calibri"/>
              </a:rPr>
              <a:t>internetistä </a:t>
            </a:r>
            <a:r>
              <a:rPr sz="2400" spc="-5" dirty="0">
                <a:latin typeface="Calibri"/>
                <a:cs typeface="Calibri"/>
              </a:rPr>
              <a:t>ilmainen </a:t>
            </a:r>
            <a:r>
              <a:rPr sz="2400" spc="-10" dirty="0">
                <a:latin typeface="Calibri"/>
                <a:cs typeface="Calibri"/>
              </a:rPr>
              <a:t>html5 </a:t>
            </a:r>
            <a:r>
              <a:rPr sz="2400" spc="-15" dirty="0">
                <a:latin typeface="Calibri"/>
                <a:cs typeface="Calibri"/>
              </a:rPr>
              <a:t>templates, jota </a:t>
            </a:r>
            <a:r>
              <a:rPr sz="2400" spc="-10" dirty="0">
                <a:latin typeface="Calibri"/>
                <a:cs typeface="Calibri"/>
              </a:rPr>
              <a:t>on  helppo </a:t>
            </a:r>
            <a:r>
              <a:rPr sz="2400" spc="-20" dirty="0">
                <a:latin typeface="Calibri"/>
                <a:cs typeface="Calibri"/>
              </a:rPr>
              <a:t>muokata. </a:t>
            </a:r>
            <a:endParaRPr lang="fi-FI" sz="2400" spc="-20" dirty="0">
              <a:latin typeface="Calibri"/>
              <a:cs typeface="Calibri"/>
            </a:endParaRPr>
          </a:p>
          <a:p>
            <a:pPr marL="355600" marR="5080" indent="-342900">
              <a:lnSpc>
                <a:spcPct val="100000"/>
              </a:lnSpc>
              <a:spcBef>
                <a:spcPts val="95"/>
              </a:spcBef>
              <a:buChar char="•"/>
              <a:tabLst>
                <a:tab pos="354965" algn="l"/>
                <a:tab pos="355600" algn="l"/>
              </a:tabLst>
            </a:pPr>
            <a:r>
              <a:rPr sz="2400" spc="-15" dirty="0" err="1">
                <a:latin typeface="Calibri"/>
                <a:cs typeface="Calibri"/>
              </a:rPr>
              <a:t>Etsi</a:t>
            </a:r>
            <a:r>
              <a:rPr sz="2400" spc="-15" dirty="0">
                <a:latin typeface="Calibri"/>
                <a:cs typeface="Calibri"/>
              </a:rPr>
              <a:t> templates, jonka </a:t>
            </a:r>
            <a:r>
              <a:rPr sz="2400" spc="-10" dirty="0">
                <a:latin typeface="Calibri"/>
                <a:cs typeface="Calibri"/>
              </a:rPr>
              <a:t>sisällön  </a:t>
            </a:r>
            <a:r>
              <a:rPr sz="2400" spc="-15" dirty="0">
                <a:latin typeface="Calibri"/>
                <a:cs typeface="Calibri"/>
              </a:rPr>
              <a:t>ymmärrät.</a:t>
            </a:r>
            <a:endParaRPr sz="2400" dirty="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670"/>
              </a:spcBef>
              <a:buChar char="•"/>
              <a:tabLst>
                <a:tab pos="354965" algn="l"/>
                <a:tab pos="355600" algn="l"/>
              </a:tabLst>
            </a:pPr>
            <a:r>
              <a:rPr sz="2400" spc="-15" dirty="0">
                <a:latin typeface="Calibri"/>
                <a:cs typeface="Calibri"/>
              </a:rPr>
              <a:t>Rakenna </a:t>
            </a:r>
            <a:r>
              <a:rPr sz="2400" spc="-20" dirty="0">
                <a:latin typeface="Calibri"/>
                <a:cs typeface="Calibri"/>
              </a:rPr>
              <a:t>sivusto </a:t>
            </a:r>
            <a:r>
              <a:rPr sz="2400" spc="-10" dirty="0">
                <a:latin typeface="Calibri"/>
                <a:cs typeface="Calibri"/>
              </a:rPr>
              <a:t>pala </a:t>
            </a:r>
            <a:r>
              <a:rPr sz="2400" spc="-15" dirty="0">
                <a:latin typeface="Calibri"/>
                <a:cs typeface="Calibri"/>
              </a:rPr>
              <a:t>palalta</a:t>
            </a:r>
            <a:r>
              <a:rPr sz="2400" spc="5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valmiiksi</a:t>
            </a:r>
            <a:endParaRPr sz="2400" dirty="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665"/>
              </a:spcBef>
              <a:buChar char="•"/>
              <a:tabLst>
                <a:tab pos="354965" algn="l"/>
                <a:tab pos="355600" algn="l"/>
              </a:tabLst>
            </a:pPr>
            <a:r>
              <a:rPr sz="2400" spc="-50" dirty="0" err="1">
                <a:latin typeface="Calibri"/>
                <a:cs typeface="Calibri"/>
              </a:rPr>
              <a:t>Tässä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lang="fi-FI" sz="2400" spc="-50" dirty="0">
                <a:latin typeface="Calibri"/>
                <a:cs typeface="Calibri"/>
              </a:rPr>
              <a:t>html5 </a:t>
            </a:r>
            <a:r>
              <a:rPr sz="2400" spc="-10" dirty="0" err="1">
                <a:latin typeface="Calibri"/>
                <a:cs typeface="Calibri"/>
              </a:rPr>
              <a:t>ohjeessa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on </a:t>
            </a:r>
            <a:r>
              <a:rPr sz="2400" spc="-25" dirty="0">
                <a:latin typeface="Calibri"/>
                <a:cs typeface="Calibri"/>
              </a:rPr>
              <a:t>rakennettu </a:t>
            </a:r>
            <a:r>
              <a:rPr sz="2400" spc="-10" dirty="0">
                <a:latin typeface="Calibri"/>
                <a:cs typeface="Calibri"/>
              </a:rPr>
              <a:t>Ohjelmoijat</a:t>
            </a:r>
            <a:r>
              <a:rPr sz="2400" spc="17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Oy:n</a:t>
            </a:r>
            <a:endParaRPr sz="2400" dirty="0">
              <a:latin typeface="Calibri"/>
              <a:cs typeface="Calibri"/>
            </a:endParaRPr>
          </a:p>
          <a:p>
            <a:pPr marL="355600">
              <a:lnSpc>
                <a:spcPct val="100000"/>
              </a:lnSpc>
            </a:pPr>
            <a:r>
              <a:rPr sz="2400" spc="-30" dirty="0">
                <a:latin typeface="Calibri"/>
                <a:cs typeface="Calibri"/>
              </a:rPr>
              <a:t>runko </a:t>
            </a:r>
            <a:r>
              <a:rPr sz="2400" spc="-15" dirty="0">
                <a:latin typeface="Calibri"/>
                <a:cs typeface="Calibri"/>
              </a:rPr>
              <a:t>(index</a:t>
            </a:r>
            <a:r>
              <a:rPr sz="2400" spc="30" dirty="0">
                <a:latin typeface="Calibri"/>
                <a:cs typeface="Calibri"/>
              </a:rPr>
              <a:t> </a:t>
            </a:r>
            <a:r>
              <a:rPr sz="2400" spc="-10" dirty="0" err="1">
                <a:latin typeface="Calibri"/>
                <a:cs typeface="Calibri"/>
              </a:rPr>
              <a:t>sivu</a:t>
            </a:r>
            <a:r>
              <a:rPr sz="2400" spc="-10" dirty="0">
                <a:latin typeface="Calibri"/>
                <a:cs typeface="Calibri"/>
              </a:rPr>
              <a:t>).</a:t>
            </a:r>
            <a:r>
              <a:rPr lang="fi-FI" sz="2400" spc="-10" dirty="0">
                <a:latin typeface="Calibri"/>
                <a:cs typeface="Calibri"/>
              </a:rPr>
              <a:t> Muut sivut pitää tehdä itse.</a:t>
            </a:r>
          </a:p>
          <a:p>
            <a:pPr marL="355600">
              <a:lnSpc>
                <a:spcPct val="100000"/>
              </a:lnSpc>
            </a:pPr>
            <a:r>
              <a:rPr lang="fi-FI" sz="2400" spc="-10" dirty="0">
                <a:latin typeface="Calibri"/>
                <a:cs typeface="Calibri"/>
              </a:rPr>
              <a:t>Jos teet tämän harjoitustyönä, tee uudemmalla sivupohjalla, tämä on vanha.</a:t>
            </a:r>
          </a:p>
          <a:p>
            <a:pPr marL="355600">
              <a:lnSpc>
                <a:spcPct val="100000"/>
              </a:lnSpc>
            </a:pPr>
            <a:endParaRPr lang="fi-FI" sz="2400" spc="-10" dirty="0">
              <a:latin typeface="Calibri"/>
              <a:cs typeface="Calibri"/>
            </a:endParaRPr>
          </a:p>
          <a:p>
            <a:pPr marL="355600">
              <a:lnSpc>
                <a:spcPct val="100000"/>
              </a:lnSpc>
            </a:pPr>
            <a:r>
              <a:rPr lang="fi-FI" sz="2400" b="1" spc="-10" dirty="0">
                <a:solidFill>
                  <a:schemeClr val="accent2">
                    <a:lumMod val="50000"/>
                  </a:schemeClr>
                </a:solidFill>
                <a:latin typeface="Calibri"/>
                <a:cs typeface="Calibri"/>
              </a:rPr>
              <a:t>Käytämme tätä tiedostoa vain esimerkkinä, Ohjelmoijat Oy:n voi toteuttaa myöhemmin esim. harjoitustyönä.</a:t>
            </a:r>
            <a:endParaRPr sz="2400" b="1" dirty="0">
              <a:solidFill>
                <a:schemeClr val="accent2">
                  <a:lumMod val="50000"/>
                </a:schemeClr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0637749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3400" y="137011"/>
            <a:ext cx="6198007" cy="3815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400" spc="-5" dirty="0"/>
              <a:t>1. </a:t>
            </a:r>
            <a:r>
              <a:rPr lang="fi-FI" sz="2400" spc="-50" dirty="0"/>
              <a:t>esimerkki</a:t>
            </a:r>
            <a:r>
              <a:rPr sz="2400" spc="-50" dirty="0"/>
              <a:t> </a:t>
            </a:r>
            <a:r>
              <a:rPr sz="2400" spc="-10" dirty="0"/>
              <a:t>Ohjelmoijat Oy: </a:t>
            </a:r>
            <a:r>
              <a:rPr lang="fi-FI" sz="2400" b="1" spc="-20" dirty="0"/>
              <a:t>EI TEHDÄ NYT</a:t>
            </a:r>
            <a:endParaRPr sz="2400" b="1" dirty="0"/>
          </a:p>
        </p:txBody>
      </p:sp>
      <p:sp>
        <p:nvSpPr>
          <p:cNvPr id="3" name="object 3"/>
          <p:cNvSpPr txBox="1"/>
          <p:nvPr/>
        </p:nvSpPr>
        <p:spPr>
          <a:xfrm>
            <a:off x="762000" y="609600"/>
            <a:ext cx="8033130" cy="59041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00AF50"/>
                </a:solidFill>
                <a:latin typeface="Arial"/>
                <a:cs typeface="Arial"/>
              </a:rPr>
              <a:t>&lt;!-- </a:t>
            </a:r>
            <a:r>
              <a:rPr sz="1800" spc="-5" dirty="0">
                <a:solidFill>
                  <a:srgbClr val="00AF50"/>
                </a:solidFill>
                <a:latin typeface="Arial"/>
                <a:cs typeface="Arial"/>
              </a:rPr>
              <a:t>Dokumenttityyppi </a:t>
            </a:r>
            <a:r>
              <a:rPr sz="1800" dirty="0">
                <a:solidFill>
                  <a:srgbClr val="00AF50"/>
                </a:solidFill>
                <a:latin typeface="Arial"/>
                <a:cs typeface="Arial"/>
              </a:rPr>
              <a:t>html</a:t>
            </a:r>
            <a:r>
              <a:rPr sz="1800" spc="5" dirty="0">
                <a:solidFill>
                  <a:srgbClr val="00AF5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AF50"/>
                </a:solidFill>
                <a:latin typeface="Arial"/>
                <a:cs typeface="Arial"/>
              </a:rPr>
              <a:t>--&gt;</a:t>
            </a:r>
            <a:endParaRPr sz="18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800" spc="-10" dirty="0">
                <a:latin typeface="Arial"/>
                <a:cs typeface="Arial"/>
              </a:rPr>
              <a:t>&lt;!doctype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html&gt;</a:t>
            </a:r>
          </a:p>
          <a:p>
            <a:pPr marL="12700">
              <a:lnSpc>
                <a:spcPct val="100000"/>
              </a:lnSpc>
            </a:pPr>
            <a:r>
              <a:rPr sz="1800" spc="-5" dirty="0">
                <a:latin typeface="Arial"/>
                <a:cs typeface="Arial"/>
              </a:rPr>
              <a:t>&lt;head&gt;</a:t>
            </a:r>
            <a:endParaRPr sz="18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800" spc="-10" dirty="0">
                <a:solidFill>
                  <a:srgbClr val="00AF50"/>
                </a:solidFill>
                <a:latin typeface="Arial"/>
                <a:cs typeface="Arial"/>
              </a:rPr>
              <a:t>&lt;!-- </a:t>
            </a:r>
            <a:r>
              <a:rPr sz="1800" spc="-5" dirty="0">
                <a:solidFill>
                  <a:srgbClr val="00AF50"/>
                </a:solidFill>
                <a:latin typeface="Arial"/>
                <a:cs typeface="Arial"/>
              </a:rPr>
              <a:t>merkistökoodaus meta charset</a:t>
            </a:r>
            <a:r>
              <a:rPr sz="1800" spc="15" dirty="0">
                <a:solidFill>
                  <a:srgbClr val="00AF50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AF50"/>
                </a:solidFill>
                <a:latin typeface="Arial"/>
                <a:cs typeface="Arial"/>
              </a:rPr>
              <a:t>--&gt;</a:t>
            </a:r>
            <a:endParaRPr sz="1800" dirty="0">
              <a:latin typeface="Arial"/>
              <a:cs typeface="Arial"/>
            </a:endParaRPr>
          </a:p>
          <a:p>
            <a:pPr marL="927100">
              <a:lnSpc>
                <a:spcPct val="100000"/>
              </a:lnSpc>
            </a:pPr>
            <a:r>
              <a:rPr sz="1800" dirty="0">
                <a:latin typeface="Arial"/>
                <a:cs typeface="Arial"/>
              </a:rPr>
              <a:t>&lt;meta</a:t>
            </a:r>
            <a:r>
              <a:rPr sz="1800" spc="-6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charset="utf-8"&gt;</a:t>
            </a:r>
            <a:endParaRPr sz="1800" dirty="0">
              <a:latin typeface="Arial"/>
              <a:cs typeface="Arial"/>
            </a:endParaRPr>
          </a:p>
          <a:p>
            <a:pPr marL="927100">
              <a:lnSpc>
                <a:spcPct val="100000"/>
              </a:lnSpc>
            </a:pPr>
            <a:r>
              <a:rPr sz="1800" spc="-10" dirty="0">
                <a:solidFill>
                  <a:srgbClr val="00AF50"/>
                </a:solidFill>
                <a:latin typeface="Arial"/>
                <a:cs typeface="Arial"/>
              </a:rPr>
              <a:t>&lt;!-- </a:t>
            </a:r>
            <a:r>
              <a:rPr sz="1800" spc="-5" dirty="0">
                <a:solidFill>
                  <a:srgbClr val="00AF50"/>
                </a:solidFill>
                <a:latin typeface="Arial"/>
                <a:cs typeface="Arial"/>
              </a:rPr>
              <a:t>Sivun ulkoinen otsikko, </a:t>
            </a:r>
            <a:r>
              <a:rPr sz="1800" spc="-10" dirty="0">
                <a:solidFill>
                  <a:srgbClr val="00AF50"/>
                </a:solidFill>
                <a:latin typeface="Arial"/>
                <a:cs typeface="Arial"/>
              </a:rPr>
              <a:t>näkyy </a:t>
            </a:r>
            <a:r>
              <a:rPr sz="1800" spc="-5" dirty="0">
                <a:solidFill>
                  <a:srgbClr val="00AF50"/>
                </a:solidFill>
                <a:latin typeface="Arial"/>
                <a:cs typeface="Arial"/>
              </a:rPr>
              <a:t>välilehden nimenä selaimessa</a:t>
            </a:r>
            <a:r>
              <a:rPr sz="1800" spc="204" dirty="0">
                <a:solidFill>
                  <a:srgbClr val="00AF5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AF50"/>
                </a:solidFill>
                <a:latin typeface="Arial"/>
                <a:cs typeface="Arial"/>
              </a:rPr>
              <a:t>--&gt;</a:t>
            </a:r>
            <a:endParaRPr sz="1800" dirty="0">
              <a:latin typeface="Arial"/>
              <a:cs typeface="Arial"/>
            </a:endParaRPr>
          </a:p>
          <a:p>
            <a:pPr marL="927100">
              <a:lnSpc>
                <a:spcPct val="100000"/>
              </a:lnSpc>
            </a:pPr>
            <a:r>
              <a:rPr sz="1800" spc="-5" dirty="0">
                <a:latin typeface="Arial"/>
                <a:cs typeface="Arial"/>
              </a:rPr>
              <a:t>&lt;title&gt;Ohjelmoijat Oy:n</a:t>
            </a:r>
            <a:r>
              <a:rPr sz="1800" spc="3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etusivu&lt;/title&gt;</a:t>
            </a:r>
            <a:endParaRPr sz="1800" dirty="0">
              <a:latin typeface="Arial"/>
              <a:cs typeface="Arial"/>
            </a:endParaRPr>
          </a:p>
          <a:p>
            <a:pPr marL="927100" marR="600710">
              <a:lnSpc>
                <a:spcPct val="100000"/>
              </a:lnSpc>
            </a:pPr>
            <a:r>
              <a:rPr sz="1800" spc="-10" dirty="0">
                <a:solidFill>
                  <a:srgbClr val="00AF50"/>
                </a:solidFill>
                <a:latin typeface="Arial"/>
                <a:cs typeface="Arial"/>
              </a:rPr>
              <a:t>&lt;!-- </a:t>
            </a:r>
            <a:r>
              <a:rPr sz="1800" spc="-5" dirty="0">
                <a:solidFill>
                  <a:srgbClr val="00AF50"/>
                </a:solidFill>
                <a:latin typeface="Arial"/>
                <a:cs typeface="Arial"/>
              </a:rPr>
              <a:t>sisältää sivun varsinaista metatietoa. Name ilmoittaa metatiedon  nimen ja content määrittää metatiedon arvon</a:t>
            </a:r>
            <a:r>
              <a:rPr sz="1800" spc="60" dirty="0">
                <a:solidFill>
                  <a:srgbClr val="00AF5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AF50"/>
                </a:solidFill>
                <a:latin typeface="Arial"/>
                <a:cs typeface="Arial"/>
              </a:rPr>
              <a:t>--&gt;</a:t>
            </a:r>
            <a:endParaRPr sz="1800" dirty="0">
              <a:latin typeface="Arial"/>
              <a:cs typeface="Arial"/>
            </a:endParaRPr>
          </a:p>
          <a:p>
            <a:pPr marL="927100" marR="5080">
              <a:lnSpc>
                <a:spcPct val="100000"/>
              </a:lnSpc>
            </a:pPr>
            <a:r>
              <a:rPr sz="1800" dirty="0">
                <a:latin typeface="Arial"/>
                <a:cs typeface="Arial"/>
              </a:rPr>
              <a:t>&lt;meta </a:t>
            </a:r>
            <a:r>
              <a:rPr sz="1800" spc="-5" dirty="0">
                <a:latin typeface="Arial"/>
                <a:cs typeface="Arial"/>
              </a:rPr>
              <a:t>name="description" content="Ohjelmoijat Oy:n pääsivu. Ohjelmoijat  </a:t>
            </a:r>
            <a:r>
              <a:rPr sz="1800" dirty="0">
                <a:latin typeface="Arial"/>
                <a:cs typeface="Arial"/>
              </a:rPr>
              <a:t>Oy </a:t>
            </a:r>
            <a:r>
              <a:rPr sz="1800" spc="-5" dirty="0">
                <a:latin typeface="Arial"/>
                <a:cs typeface="Arial"/>
              </a:rPr>
              <a:t>on suomalainen </a:t>
            </a:r>
            <a:r>
              <a:rPr sz="1800" spc="-10" dirty="0">
                <a:latin typeface="Arial"/>
                <a:cs typeface="Arial"/>
              </a:rPr>
              <a:t>IT-ratkaisuja </a:t>
            </a:r>
            <a:r>
              <a:rPr sz="1800" spc="-5" dirty="0">
                <a:latin typeface="Arial"/>
                <a:cs typeface="Arial"/>
              </a:rPr>
              <a:t>toimittava </a:t>
            </a:r>
            <a:r>
              <a:rPr sz="1800" spc="-10" dirty="0">
                <a:latin typeface="Arial"/>
                <a:cs typeface="Arial"/>
              </a:rPr>
              <a:t>yritys, </a:t>
            </a:r>
            <a:r>
              <a:rPr sz="1800" spc="-5" dirty="0">
                <a:latin typeface="Arial"/>
                <a:cs typeface="Arial"/>
              </a:rPr>
              <a:t>joka on keskittynyt  </a:t>
            </a:r>
            <a:r>
              <a:rPr sz="1800" spc="-10" dirty="0">
                <a:latin typeface="Arial"/>
                <a:cs typeface="Arial"/>
              </a:rPr>
              <a:t>yritysten </a:t>
            </a:r>
            <a:r>
              <a:rPr sz="1800" spc="-5" dirty="0">
                <a:latin typeface="Arial"/>
                <a:cs typeface="Arial"/>
              </a:rPr>
              <a:t>ja yksityisten tarvitsemiin tietojärjestelmiin sekä niihin liittyviin  palveluihin."&gt;</a:t>
            </a:r>
            <a:endParaRPr sz="1800" dirty="0">
              <a:latin typeface="Arial"/>
              <a:cs typeface="Arial"/>
            </a:endParaRPr>
          </a:p>
          <a:p>
            <a:pPr marL="927100">
              <a:lnSpc>
                <a:spcPct val="100000"/>
              </a:lnSpc>
            </a:pPr>
            <a:r>
              <a:rPr sz="1800" spc="-10" dirty="0">
                <a:solidFill>
                  <a:srgbClr val="00AF50"/>
                </a:solidFill>
                <a:latin typeface="Arial"/>
                <a:cs typeface="Arial"/>
              </a:rPr>
              <a:t>&lt;!-- </a:t>
            </a:r>
            <a:r>
              <a:rPr sz="1800" spc="-5" dirty="0">
                <a:solidFill>
                  <a:srgbClr val="00AF50"/>
                </a:solidFill>
                <a:latin typeface="Arial"/>
                <a:cs typeface="Arial"/>
              </a:rPr>
              <a:t>tekijän nimi author ja arvo, oma nimesi</a:t>
            </a:r>
            <a:r>
              <a:rPr sz="1800" spc="100" dirty="0">
                <a:solidFill>
                  <a:srgbClr val="00AF5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AF50"/>
                </a:solidFill>
                <a:latin typeface="Arial"/>
                <a:cs typeface="Arial"/>
              </a:rPr>
              <a:t>--&gt;</a:t>
            </a:r>
            <a:endParaRPr sz="1800" dirty="0">
              <a:latin typeface="Arial"/>
              <a:cs typeface="Arial"/>
            </a:endParaRPr>
          </a:p>
          <a:p>
            <a:pPr marL="927100">
              <a:lnSpc>
                <a:spcPct val="100000"/>
              </a:lnSpc>
            </a:pPr>
            <a:r>
              <a:rPr sz="1800" dirty="0">
                <a:latin typeface="Arial"/>
                <a:cs typeface="Arial"/>
              </a:rPr>
              <a:t>&lt;meta </a:t>
            </a:r>
            <a:r>
              <a:rPr sz="1800" spc="-5" dirty="0">
                <a:latin typeface="Arial"/>
                <a:cs typeface="Arial"/>
              </a:rPr>
              <a:t>name="author" content="Merja</a:t>
            </a:r>
            <a:r>
              <a:rPr sz="1800" spc="1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Marin"&gt;</a:t>
            </a:r>
            <a:endParaRPr sz="1800" dirty="0">
              <a:latin typeface="Arial"/>
              <a:cs typeface="Arial"/>
            </a:endParaRPr>
          </a:p>
          <a:p>
            <a:pPr marL="927100">
              <a:lnSpc>
                <a:spcPct val="100000"/>
              </a:lnSpc>
            </a:pPr>
            <a:r>
              <a:rPr sz="1800" spc="-10" dirty="0">
                <a:solidFill>
                  <a:srgbClr val="00AF50"/>
                </a:solidFill>
                <a:latin typeface="Arial"/>
                <a:cs typeface="Arial"/>
              </a:rPr>
              <a:t>&lt;!-- Käyttöön </a:t>
            </a:r>
            <a:r>
              <a:rPr sz="1800" spc="-5" dirty="0">
                <a:solidFill>
                  <a:srgbClr val="00AF50"/>
                </a:solidFill>
                <a:latin typeface="Arial"/>
                <a:cs typeface="Arial"/>
              </a:rPr>
              <a:t>otetaan stylesheet </a:t>
            </a:r>
            <a:r>
              <a:rPr sz="1800" spc="-10" dirty="0">
                <a:solidFill>
                  <a:srgbClr val="00AF50"/>
                </a:solidFill>
                <a:latin typeface="Arial"/>
                <a:cs typeface="Arial"/>
              </a:rPr>
              <a:t>(tyylisivu) </a:t>
            </a:r>
            <a:r>
              <a:rPr sz="1800" spc="-5" dirty="0">
                <a:solidFill>
                  <a:srgbClr val="00AF50"/>
                </a:solidFill>
                <a:latin typeface="Arial"/>
                <a:cs typeface="Arial"/>
              </a:rPr>
              <a:t>ohjelmoijat.css</a:t>
            </a:r>
            <a:r>
              <a:rPr sz="1800" spc="254" dirty="0">
                <a:solidFill>
                  <a:srgbClr val="00AF5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AF50"/>
                </a:solidFill>
                <a:latin typeface="Arial"/>
                <a:cs typeface="Arial"/>
              </a:rPr>
              <a:t>--&gt;</a:t>
            </a:r>
            <a:endParaRPr sz="1800" dirty="0">
              <a:latin typeface="Arial"/>
              <a:cs typeface="Arial"/>
            </a:endParaRPr>
          </a:p>
          <a:p>
            <a:pPr marL="927100">
              <a:lnSpc>
                <a:spcPct val="100000"/>
              </a:lnSpc>
            </a:pPr>
            <a:r>
              <a:rPr sz="1800" spc="-5" dirty="0">
                <a:latin typeface="Arial"/>
                <a:cs typeface="Arial"/>
              </a:rPr>
              <a:t>&lt;link rel=stylesheet</a:t>
            </a:r>
            <a:r>
              <a:rPr sz="1800" spc="2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href=ohjelmoijat.css&gt;</a:t>
            </a:r>
            <a:endParaRPr sz="18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800" spc="-10" dirty="0">
                <a:solidFill>
                  <a:srgbClr val="00AF50"/>
                </a:solidFill>
                <a:latin typeface="Arial"/>
                <a:cs typeface="Arial"/>
              </a:rPr>
              <a:t>&lt;!-- </a:t>
            </a:r>
            <a:r>
              <a:rPr sz="1800" spc="-5" dirty="0">
                <a:solidFill>
                  <a:srgbClr val="00AF50"/>
                </a:solidFill>
                <a:latin typeface="Arial"/>
                <a:cs typeface="Arial"/>
              </a:rPr>
              <a:t>Diviä käytetään sivun osan merkitsemiseen, </a:t>
            </a:r>
            <a:r>
              <a:rPr sz="1800" spc="-10" dirty="0">
                <a:solidFill>
                  <a:srgbClr val="00AF50"/>
                </a:solidFill>
                <a:latin typeface="Arial"/>
                <a:cs typeface="Arial"/>
              </a:rPr>
              <a:t>esitys </a:t>
            </a:r>
            <a:r>
              <a:rPr sz="1800" spc="-5" dirty="0">
                <a:solidFill>
                  <a:srgbClr val="00AF50"/>
                </a:solidFill>
                <a:latin typeface="Arial"/>
                <a:cs typeface="Arial"/>
              </a:rPr>
              <a:t>halutaan lohkomuotoon</a:t>
            </a:r>
            <a:r>
              <a:rPr sz="1800" spc="250" dirty="0">
                <a:solidFill>
                  <a:srgbClr val="00AF5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AF50"/>
                </a:solidFill>
                <a:latin typeface="Arial"/>
                <a:cs typeface="Arial"/>
              </a:rPr>
              <a:t>--&gt;</a:t>
            </a:r>
            <a:endParaRPr sz="1800" dirty="0">
              <a:latin typeface="Arial"/>
              <a:cs typeface="Arial"/>
            </a:endParaRPr>
          </a:p>
          <a:p>
            <a:pPr marL="12700">
              <a:lnSpc>
                <a:spcPts val="2130"/>
              </a:lnSpc>
            </a:pPr>
            <a:r>
              <a:rPr sz="1800" spc="-5" dirty="0">
                <a:latin typeface="Arial"/>
                <a:cs typeface="Arial"/>
              </a:rPr>
              <a:t>&lt;div </a:t>
            </a:r>
            <a:r>
              <a:rPr sz="1800" spc="-10" dirty="0">
                <a:latin typeface="Arial"/>
                <a:cs typeface="Arial"/>
              </a:rPr>
              <a:t>id="wrapper"&gt;&lt;!-- #wrapper</a:t>
            </a:r>
            <a:r>
              <a:rPr sz="1800" spc="16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--&gt;</a:t>
            </a:r>
            <a:endParaRPr sz="1800" dirty="0">
              <a:latin typeface="Arial"/>
              <a:cs typeface="Arial"/>
            </a:endParaRPr>
          </a:p>
          <a:p>
            <a:pPr marR="4428490" algn="ctr">
              <a:lnSpc>
                <a:spcPts val="1410"/>
              </a:lnSpc>
            </a:pPr>
            <a:r>
              <a:rPr sz="1200" b="1" i="1" dirty="0">
                <a:latin typeface="Calibri"/>
                <a:cs typeface="Calibri"/>
              </a:rPr>
              <a:t>&lt;!– </a:t>
            </a:r>
            <a:r>
              <a:rPr sz="1200" b="1" i="1" spc="-5" dirty="0">
                <a:latin typeface="Calibri"/>
                <a:cs typeface="Calibri"/>
              </a:rPr>
              <a:t>tähän väliin tulee </a:t>
            </a:r>
            <a:r>
              <a:rPr sz="1200" b="1" i="1" spc="-10" dirty="0">
                <a:latin typeface="Calibri"/>
                <a:cs typeface="Calibri"/>
              </a:rPr>
              <a:t>vaikka </a:t>
            </a:r>
            <a:r>
              <a:rPr sz="1200" b="1" i="1" spc="-5" dirty="0">
                <a:latin typeface="Calibri"/>
                <a:cs typeface="Calibri"/>
              </a:rPr>
              <a:t>mitä --&gt;&lt;/div&gt;&lt;!--#wrapper-&gt;</a:t>
            </a:r>
            <a:endParaRPr sz="12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95380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23416DF-B283-4D9F-A625-146552CA9E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Oval 5">
            <a:extLst>
              <a:ext uri="{FF2B5EF4-FFF2-40B4-BE49-F238E27FC236}">
                <a16:creationId xmlns:a16="http://schemas.microsoft.com/office/drawing/2014/main" id="{73834904-4D9B-41F7-8DA6-0709FD9F7E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00D1207-ECAF-48E9-8834-2CE4D21982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6290132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19A3FD3A-4B27-4028-BA57-0810F205BC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544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0461F8B-A17E-4AE4-92BC-BA2E49E1AB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9746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2900" y="640080"/>
            <a:ext cx="2389437" cy="30348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12700" algn="r"/>
            <a:r>
              <a:rPr lang="en-US" sz="3800" spc="200" dirty="0" err="1">
                <a:solidFill>
                  <a:srgbClr val="FFFFFF"/>
                </a:solidFill>
              </a:rPr>
              <a:t>Ohjemoijat</a:t>
            </a:r>
            <a:r>
              <a:rPr lang="en-US" sz="3800" spc="200" dirty="0">
                <a:solidFill>
                  <a:srgbClr val="FFFFFF"/>
                </a:solidFill>
              </a:rPr>
              <a:t> oy </a:t>
            </a:r>
            <a:r>
              <a:rPr lang="en-US" sz="3800" spc="200" dirty="0" err="1">
                <a:solidFill>
                  <a:srgbClr val="FFFFFF"/>
                </a:solidFill>
              </a:rPr>
              <a:t>esimerkki</a:t>
            </a:r>
            <a:r>
              <a:rPr lang="en-US" sz="3800" spc="200" dirty="0">
                <a:solidFill>
                  <a:srgbClr val="FFFFFF"/>
                </a:solidFill>
              </a:rPr>
              <a:t>.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79190" y="3849539"/>
            <a:ext cx="2253147" cy="235941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R="5080" algn="r" defTabSz="914400">
              <a:spcAft>
                <a:spcPts val="200"/>
              </a:spcAft>
              <a:buClr>
                <a:schemeClr val="accent1"/>
              </a:buClr>
              <a:buSzPct val="100000"/>
              <a:tabLst>
                <a:tab pos="354965" algn="l"/>
                <a:tab pos="355600" algn="l"/>
              </a:tabLst>
            </a:pPr>
            <a:r>
              <a:rPr lang="en-US" sz="1400" spc="-10">
                <a:solidFill>
                  <a:srgbClr val="FFFFFF"/>
                </a:solidFill>
              </a:rPr>
              <a:t>Footerin tiedot</a:t>
            </a:r>
            <a:endParaRPr lang="en-US" sz="1400">
              <a:solidFill>
                <a:srgbClr val="FFFFFF"/>
              </a:solidFill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E450F13-FCAB-474F-93BB-7046901397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6561" y="3765314"/>
            <a:ext cx="2125980" cy="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0E7859C-56C8-49DC-ABF5-6C538427CD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1347" y="1963779"/>
            <a:ext cx="0" cy="292608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bject 4"/>
          <p:cNvSpPr txBox="1"/>
          <p:nvPr/>
        </p:nvSpPr>
        <p:spPr>
          <a:xfrm>
            <a:off x="4104132" y="6655434"/>
            <a:ext cx="4265930" cy="2051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50"/>
              </a:lnSpc>
              <a:spcAft>
                <a:spcPts val="600"/>
              </a:spcAft>
              <a:tabLst>
                <a:tab pos="4067175" algn="l"/>
              </a:tabLst>
            </a:pPr>
            <a:r>
              <a:rPr sz="1400" spc="-10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erja</a:t>
            </a:r>
            <a:r>
              <a:rPr sz="14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arin	</a:t>
            </a: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38</a:t>
            </a:r>
            <a:endParaRPr lang="fi-FI" sz="14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982640" y="497692"/>
            <a:ext cx="6150863" cy="585825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0600" y="590491"/>
            <a:ext cx="7580630" cy="136704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fi-FI" spc="-70" dirty="0" err="1"/>
              <a:t>Ohjemoijat</a:t>
            </a:r>
            <a:r>
              <a:rPr lang="fi-FI" spc="-70" dirty="0"/>
              <a:t> oy tiedostoon lisätään </a:t>
            </a:r>
            <a:r>
              <a:rPr spc="-5" dirty="0" err="1"/>
              <a:t>Css</a:t>
            </a:r>
            <a:r>
              <a:rPr spc="-80" dirty="0"/>
              <a:t> </a:t>
            </a:r>
            <a:r>
              <a:rPr dirty="0" err="1"/>
              <a:t>tyylit</a:t>
            </a:r>
            <a:r>
              <a:rPr lang="fi-FI" dirty="0"/>
              <a:t>, me ei tehdä nyt</a:t>
            </a:r>
            <a:endParaRPr dirty="0"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spc="-5" dirty="0"/>
              <a:t>Merja</a:t>
            </a:r>
            <a:r>
              <a:rPr spc="-75" dirty="0"/>
              <a:t> </a:t>
            </a:r>
            <a:r>
              <a:rPr spc="-5" dirty="0"/>
              <a:t>Marin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8425">
              <a:lnSpc>
                <a:spcPts val="1650"/>
              </a:lnSpc>
            </a:pPr>
            <a:fld id="{81D60167-4931-47E6-BA6A-407CBD079E47}" type="slidenum">
              <a:rPr dirty="0"/>
              <a:t>77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685800" y="2438400"/>
            <a:ext cx="7580630" cy="13912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95"/>
              </a:spcBef>
              <a:buChar char="•"/>
              <a:tabLst>
                <a:tab pos="355600" algn="l"/>
                <a:tab pos="356235" algn="l"/>
              </a:tabLst>
            </a:pPr>
            <a:r>
              <a:rPr sz="2800" spc="-25" dirty="0">
                <a:latin typeface="Calibri"/>
                <a:cs typeface="Calibri"/>
              </a:rPr>
              <a:t>Seuraavaksi </a:t>
            </a:r>
            <a:r>
              <a:rPr sz="2800" spc="-15" dirty="0">
                <a:latin typeface="Calibri"/>
                <a:cs typeface="Calibri"/>
              </a:rPr>
              <a:t>lisätään </a:t>
            </a:r>
            <a:r>
              <a:rPr sz="2800" spc="-5" dirty="0" err="1">
                <a:latin typeface="Calibri"/>
                <a:cs typeface="Calibri"/>
              </a:rPr>
              <a:t>tyylit</a:t>
            </a:r>
            <a:r>
              <a:rPr sz="2800" spc="75" dirty="0">
                <a:latin typeface="Calibri"/>
                <a:cs typeface="Calibri"/>
              </a:rPr>
              <a:t> </a:t>
            </a:r>
            <a:r>
              <a:rPr sz="2800" spc="-10" dirty="0" err="1">
                <a:latin typeface="Calibri"/>
                <a:cs typeface="Calibri"/>
              </a:rPr>
              <a:t>ohjelmo</a:t>
            </a:r>
            <a:r>
              <a:rPr lang="fi-FI" sz="2800" spc="-10" dirty="0">
                <a:latin typeface="Calibri"/>
                <a:cs typeface="Calibri"/>
              </a:rPr>
              <a:t>i</a:t>
            </a:r>
            <a:r>
              <a:rPr sz="2800" spc="-10" dirty="0">
                <a:latin typeface="Calibri"/>
                <a:cs typeface="Calibri"/>
              </a:rPr>
              <a:t>jat.html</a:t>
            </a:r>
            <a:endParaRPr sz="2800" dirty="0">
              <a:latin typeface="Calibri"/>
              <a:cs typeface="Calibri"/>
            </a:endParaRPr>
          </a:p>
          <a:p>
            <a:pPr marL="355600">
              <a:lnSpc>
                <a:spcPct val="100000"/>
              </a:lnSpc>
            </a:pPr>
            <a:r>
              <a:rPr sz="2800" spc="-15" dirty="0">
                <a:latin typeface="Calibri"/>
                <a:cs typeface="Calibri"/>
              </a:rPr>
              <a:t>tiedostoon</a:t>
            </a:r>
            <a:endParaRPr sz="2800" dirty="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670"/>
              </a:spcBef>
              <a:buChar char="•"/>
              <a:tabLst>
                <a:tab pos="355600" algn="l"/>
                <a:tab pos="356235" algn="l"/>
              </a:tabLst>
            </a:pPr>
            <a:r>
              <a:rPr sz="2800" spc="-20" dirty="0">
                <a:latin typeface="Calibri"/>
                <a:cs typeface="Calibri"/>
              </a:rPr>
              <a:t>Katso </a:t>
            </a:r>
            <a:r>
              <a:rPr sz="2800" spc="-25" dirty="0">
                <a:latin typeface="Calibri"/>
                <a:cs typeface="Calibri"/>
              </a:rPr>
              <a:t>seuraavalta </a:t>
            </a:r>
            <a:r>
              <a:rPr sz="2800" spc="-15" dirty="0">
                <a:latin typeface="Calibri"/>
                <a:cs typeface="Calibri"/>
              </a:rPr>
              <a:t>sivulta, miltä </a:t>
            </a:r>
            <a:r>
              <a:rPr sz="2800" spc="-10" dirty="0">
                <a:latin typeface="Calibri"/>
                <a:cs typeface="Calibri"/>
              </a:rPr>
              <a:t>sivu </a:t>
            </a:r>
            <a:r>
              <a:rPr sz="2800" spc="-15" dirty="0">
                <a:latin typeface="Calibri"/>
                <a:cs typeface="Calibri"/>
              </a:rPr>
              <a:t>voisi</a:t>
            </a:r>
            <a:r>
              <a:rPr sz="2800" spc="16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näyttää…</a:t>
            </a:r>
            <a:endParaRPr sz="28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1123" y="152400"/>
            <a:ext cx="7555865" cy="87524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24810" marR="5080" indent="-2912745">
              <a:lnSpc>
                <a:spcPct val="100000"/>
              </a:lnSpc>
              <a:spcBef>
                <a:spcPts val="105"/>
              </a:spcBef>
            </a:pPr>
            <a:r>
              <a:rPr sz="2800" spc="-10" dirty="0" err="1">
                <a:solidFill>
                  <a:schemeClr val="tx2">
                    <a:lumMod val="50000"/>
                  </a:schemeClr>
                </a:solidFill>
              </a:rPr>
              <a:t>Ohjelmoijat</a:t>
            </a:r>
            <a:r>
              <a:rPr sz="2800" spc="-1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fi-FI" sz="2800" spc="-10" dirty="0">
                <a:solidFill>
                  <a:schemeClr val="tx2">
                    <a:lumMod val="50000"/>
                  </a:schemeClr>
                </a:solidFill>
              </a:rPr>
              <a:t>oy </a:t>
            </a:r>
            <a:r>
              <a:rPr sz="2800" spc="-5" dirty="0" err="1">
                <a:solidFill>
                  <a:schemeClr val="tx2">
                    <a:lumMod val="50000"/>
                  </a:schemeClr>
                </a:solidFill>
              </a:rPr>
              <a:t>sivu</a:t>
            </a:r>
            <a:r>
              <a:rPr sz="2800" spc="-5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fi-FI" sz="2800" spc="-5" dirty="0">
                <a:solidFill>
                  <a:schemeClr val="tx2">
                    <a:lumMod val="50000"/>
                  </a:schemeClr>
                </a:solidFill>
              </a:rPr>
              <a:t>voi </a:t>
            </a:r>
            <a:r>
              <a:rPr sz="2800" spc="-25" dirty="0" err="1">
                <a:solidFill>
                  <a:schemeClr val="tx2">
                    <a:lumMod val="50000"/>
                  </a:schemeClr>
                </a:solidFill>
              </a:rPr>
              <a:t>näyttää</a:t>
            </a:r>
            <a:r>
              <a:rPr sz="2800" spc="-25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fi-FI" sz="2800" spc="-25" dirty="0">
                <a:solidFill>
                  <a:schemeClr val="tx2">
                    <a:lumMod val="50000"/>
                  </a:schemeClr>
                </a:solidFill>
              </a:rPr>
              <a:t>nyt </a:t>
            </a:r>
            <a:r>
              <a:rPr sz="2800" spc="-20" dirty="0" err="1">
                <a:solidFill>
                  <a:schemeClr val="tx2">
                    <a:lumMod val="50000"/>
                  </a:schemeClr>
                </a:solidFill>
              </a:rPr>
              <a:t>tältä</a:t>
            </a:r>
            <a:r>
              <a:rPr lang="fi-FI" sz="2800" spc="-20" dirty="0">
                <a:solidFill>
                  <a:schemeClr val="tx2">
                    <a:lumMod val="50000"/>
                  </a:schemeClr>
                </a:solidFill>
              </a:rPr>
              <a:t>, tai  paljon paremmalta </a:t>
            </a:r>
            <a:r>
              <a:rPr lang="fi-FI" sz="2800" spc="-20" dirty="0">
                <a:solidFill>
                  <a:schemeClr val="tx2">
                    <a:lumMod val="50000"/>
                  </a:schemeClr>
                </a:solidFill>
                <a:sym typeface="Wingdings" panose="05000000000000000000" pitchFamily="2" charset="2"/>
              </a:rPr>
              <a:t></a:t>
            </a:r>
            <a:endParaRPr sz="28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spc="-5" dirty="0"/>
              <a:t>Merja</a:t>
            </a:r>
            <a:r>
              <a:rPr spc="-75" dirty="0"/>
              <a:t> </a:t>
            </a:r>
            <a:r>
              <a:rPr spc="-5" dirty="0"/>
              <a:t>Marin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8425">
              <a:lnSpc>
                <a:spcPts val="1650"/>
              </a:lnSpc>
            </a:pPr>
            <a:fld id="{81D60167-4931-47E6-BA6A-407CBD079E47}" type="slidenum">
              <a:rPr dirty="0"/>
              <a:t>78</a:t>
            </a:fld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611123" y="1118616"/>
            <a:ext cx="7417308" cy="5423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25992" y="947513"/>
            <a:ext cx="8305799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fi-FI" spc="-70" dirty="0" err="1"/>
              <a:t>Ohjemoijat</a:t>
            </a:r>
            <a:r>
              <a:rPr lang="fi-FI" spc="-70" dirty="0"/>
              <a:t> oy, ei tehdä nyt</a:t>
            </a:r>
            <a:endParaRPr spc="-20" dirty="0"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spc="-5" dirty="0"/>
              <a:t>Merja</a:t>
            </a:r>
            <a:r>
              <a:rPr spc="-75" dirty="0"/>
              <a:t> </a:t>
            </a:r>
            <a:r>
              <a:rPr spc="-5" dirty="0"/>
              <a:t>Marin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8425">
              <a:lnSpc>
                <a:spcPts val="1650"/>
              </a:lnSpc>
            </a:pPr>
            <a:fld id="{81D60167-4931-47E6-BA6A-407CBD079E47}" type="slidenum">
              <a:rPr dirty="0"/>
              <a:t>79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413105" y="2125726"/>
            <a:ext cx="7198995" cy="3439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har char="•"/>
              <a:tabLst>
                <a:tab pos="354965" algn="l"/>
                <a:tab pos="355600" algn="l"/>
              </a:tabLst>
            </a:pPr>
            <a:r>
              <a:rPr sz="2400" spc="-10" dirty="0">
                <a:latin typeface="Calibri"/>
                <a:cs typeface="Calibri"/>
              </a:rPr>
              <a:t>Index </a:t>
            </a:r>
            <a:r>
              <a:rPr sz="2400" dirty="0">
                <a:latin typeface="Calibri"/>
                <a:cs typeface="Calibri"/>
              </a:rPr>
              <a:t>eli </a:t>
            </a:r>
            <a:r>
              <a:rPr sz="2400" spc="-10" dirty="0">
                <a:latin typeface="Calibri"/>
                <a:cs typeface="Calibri"/>
              </a:rPr>
              <a:t>ohjelmoijat </a:t>
            </a:r>
            <a:r>
              <a:rPr sz="2400" spc="-5" dirty="0">
                <a:latin typeface="Calibri"/>
                <a:cs typeface="Calibri"/>
              </a:rPr>
              <a:t>sivun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valmistuttua:</a:t>
            </a:r>
            <a:endParaRPr sz="2400" dirty="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buChar char="•"/>
              <a:tabLst>
                <a:tab pos="354965" algn="l"/>
                <a:tab pos="355600" algn="l"/>
              </a:tabLst>
            </a:pPr>
            <a:r>
              <a:rPr sz="2400" spc="-10" dirty="0">
                <a:latin typeface="Calibri"/>
                <a:cs typeface="Calibri"/>
              </a:rPr>
              <a:t>Muokkaa </a:t>
            </a:r>
            <a:r>
              <a:rPr sz="2400" spc="-15" dirty="0">
                <a:latin typeface="Calibri"/>
                <a:cs typeface="Calibri"/>
              </a:rPr>
              <a:t>nyt </a:t>
            </a:r>
            <a:r>
              <a:rPr sz="2400" spc="-5" dirty="0">
                <a:latin typeface="Calibri"/>
                <a:cs typeface="Calibri"/>
              </a:rPr>
              <a:t>sivuja </a:t>
            </a:r>
            <a:r>
              <a:rPr sz="2400" spc="-15" dirty="0">
                <a:latin typeface="Calibri"/>
                <a:cs typeface="Calibri"/>
              </a:rPr>
              <a:t>kopioimalla </a:t>
            </a:r>
            <a:r>
              <a:rPr sz="2400" spc="-10" dirty="0">
                <a:latin typeface="Calibri"/>
                <a:cs typeface="Calibri"/>
              </a:rPr>
              <a:t>index.html </a:t>
            </a:r>
            <a:r>
              <a:rPr sz="2400" spc="-5" dirty="0">
                <a:latin typeface="Calibri"/>
                <a:cs typeface="Calibri"/>
              </a:rPr>
              <a:t>sivun</a:t>
            </a:r>
            <a:r>
              <a:rPr sz="2400" spc="5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sisältö</a:t>
            </a:r>
            <a:endParaRPr sz="2400" dirty="0">
              <a:latin typeface="Calibri"/>
              <a:cs typeface="Calibri"/>
            </a:endParaRPr>
          </a:p>
          <a:p>
            <a:pPr marL="756285" lvl="1" indent="-286385">
              <a:lnSpc>
                <a:spcPct val="100000"/>
              </a:lnSpc>
              <a:spcBef>
                <a:spcPts val="15"/>
              </a:spcBef>
              <a:buFont typeface="Calibri"/>
              <a:buChar char="–"/>
              <a:tabLst>
                <a:tab pos="756285" algn="l"/>
                <a:tab pos="756920" algn="l"/>
              </a:tabLst>
            </a:pPr>
            <a:r>
              <a:rPr sz="2000" b="1" i="1" spc="-5" dirty="0">
                <a:latin typeface="Calibri"/>
                <a:cs typeface="Calibri"/>
              </a:rPr>
              <a:t>ohjelmointikielet.html</a:t>
            </a:r>
            <a:endParaRPr sz="2000" dirty="0">
              <a:latin typeface="Calibri"/>
              <a:cs typeface="Calibri"/>
            </a:endParaRPr>
          </a:p>
          <a:p>
            <a:pPr marL="756285" lvl="1" indent="-286385">
              <a:lnSpc>
                <a:spcPct val="100000"/>
              </a:lnSpc>
              <a:buFont typeface="Calibri"/>
              <a:buChar char="–"/>
              <a:tabLst>
                <a:tab pos="756285" algn="l"/>
                <a:tab pos="756920" algn="l"/>
              </a:tabLst>
            </a:pPr>
            <a:r>
              <a:rPr sz="2000" b="1" i="1" spc="-5" dirty="0">
                <a:latin typeface="Calibri"/>
                <a:cs typeface="Calibri"/>
              </a:rPr>
              <a:t>referenssit ja</a:t>
            </a:r>
            <a:r>
              <a:rPr sz="2000" b="1" i="1" spc="-105" dirty="0">
                <a:latin typeface="Calibri"/>
                <a:cs typeface="Calibri"/>
              </a:rPr>
              <a:t> </a:t>
            </a:r>
            <a:r>
              <a:rPr sz="2000" b="1" i="1" spc="-5" dirty="0">
                <a:latin typeface="Calibri"/>
                <a:cs typeface="Calibri"/>
              </a:rPr>
              <a:t>some.html,</a:t>
            </a:r>
            <a:endParaRPr sz="2000" dirty="0">
              <a:latin typeface="Calibri"/>
              <a:cs typeface="Calibri"/>
            </a:endParaRPr>
          </a:p>
          <a:p>
            <a:pPr marL="756285" lvl="1" indent="-286385">
              <a:lnSpc>
                <a:spcPct val="100000"/>
              </a:lnSpc>
              <a:buFont typeface="Calibri"/>
              <a:buChar char="–"/>
              <a:tabLst>
                <a:tab pos="756285" algn="l"/>
                <a:tab pos="756920" algn="l"/>
              </a:tabLst>
            </a:pPr>
            <a:r>
              <a:rPr sz="2000" b="1" i="1" spc="-5" dirty="0">
                <a:latin typeface="Calibri"/>
                <a:cs typeface="Calibri"/>
              </a:rPr>
              <a:t>vapaa-ajan</a:t>
            </a:r>
            <a:r>
              <a:rPr sz="2000" b="1" i="1" spc="-100" dirty="0">
                <a:latin typeface="Calibri"/>
                <a:cs typeface="Calibri"/>
              </a:rPr>
              <a:t> </a:t>
            </a:r>
            <a:r>
              <a:rPr sz="2000" b="1" i="1" spc="-10" dirty="0">
                <a:latin typeface="Calibri"/>
                <a:cs typeface="Calibri"/>
              </a:rPr>
              <a:t>toiminta.html</a:t>
            </a:r>
            <a:endParaRPr sz="2000" dirty="0">
              <a:latin typeface="Calibri"/>
              <a:cs typeface="Calibri"/>
            </a:endParaRPr>
          </a:p>
          <a:p>
            <a:pPr marL="756285" lvl="1" indent="-286385">
              <a:lnSpc>
                <a:spcPct val="100000"/>
              </a:lnSpc>
              <a:buFont typeface="Calibri"/>
              <a:buChar char="–"/>
              <a:tabLst>
                <a:tab pos="756285" algn="l"/>
                <a:tab pos="756920" algn="l"/>
              </a:tabLst>
            </a:pPr>
            <a:r>
              <a:rPr sz="2000" b="1" i="1" spc="-5" dirty="0">
                <a:latin typeface="Calibri"/>
                <a:cs typeface="Calibri"/>
              </a:rPr>
              <a:t>linkit.html</a:t>
            </a:r>
            <a:endParaRPr sz="2000" dirty="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45"/>
              </a:spcBef>
              <a:buFont typeface="Calibri"/>
              <a:buChar char="–"/>
            </a:pPr>
            <a:endParaRPr sz="2450" dirty="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Char char="•"/>
              <a:tabLst>
                <a:tab pos="354965" algn="l"/>
                <a:tab pos="355600" algn="l"/>
              </a:tabLst>
            </a:pPr>
            <a:r>
              <a:rPr sz="2400" spc="-40" dirty="0">
                <a:latin typeface="Calibri"/>
                <a:cs typeface="Calibri"/>
              </a:rPr>
              <a:t>Tekstejä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muokataan</a:t>
            </a:r>
            <a:endParaRPr sz="2400" dirty="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latin typeface="Calibri"/>
                <a:cs typeface="Calibri"/>
              </a:rPr>
              <a:t>Älä </a:t>
            </a:r>
            <a:r>
              <a:rPr sz="2400" spc="-20" dirty="0">
                <a:latin typeface="Calibri"/>
                <a:cs typeface="Calibri"/>
              </a:rPr>
              <a:t>kopioi koodeja kartta </a:t>
            </a:r>
            <a:r>
              <a:rPr sz="2400" spc="-5" dirty="0">
                <a:latin typeface="Calibri"/>
                <a:cs typeface="Calibri"/>
              </a:rPr>
              <a:t>sivulle</a:t>
            </a:r>
            <a:r>
              <a:rPr sz="2400" spc="1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(kartta.html)</a:t>
            </a:r>
            <a:endParaRPr sz="2400" dirty="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buChar char="•"/>
              <a:tabLst>
                <a:tab pos="354965" algn="l"/>
                <a:tab pos="355600" algn="l"/>
              </a:tabLst>
            </a:pPr>
            <a:r>
              <a:rPr sz="2400" spc="-15" dirty="0">
                <a:latin typeface="Calibri"/>
                <a:cs typeface="Calibri"/>
              </a:rPr>
              <a:t>Koodeja muokataan, </a:t>
            </a:r>
            <a:r>
              <a:rPr sz="2400" spc="-15" dirty="0" err="1">
                <a:latin typeface="Calibri"/>
                <a:cs typeface="Calibri"/>
              </a:rPr>
              <a:t>kun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lang="fi-FI" sz="2400" spc="-5" dirty="0">
                <a:latin typeface="Calibri"/>
                <a:cs typeface="Calibri"/>
              </a:rPr>
              <a:t>aikaa on </a:t>
            </a:r>
            <a:endParaRPr sz="24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34817" y="311911"/>
            <a:ext cx="367284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Johdatus</a:t>
            </a:r>
            <a:r>
              <a:rPr spc="-114" dirty="0"/>
              <a:t> </a:t>
            </a:r>
            <a:r>
              <a:rPr spc="-5" dirty="0"/>
              <a:t>HTML:ään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60958" y="1097300"/>
            <a:ext cx="8380095" cy="516205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ts val="2160"/>
              </a:lnSpc>
              <a:spcBef>
                <a:spcPts val="105"/>
              </a:spcBef>
            </a:pPr>
            <a:r>
              <a:rPr sz="2000" b="1" dirty="0">
                <a:latin typeface="Calibri"/>
                <a:cs typeface="Calibri"/>
              </a:rPr>
              <a:t>Esimerkkisivu </a:t>
            </a:r>
            <a:r>
              <a:rPr sz="2000" b="1" spc="-5" dirty="0">
                <a:latin typeface="Calibri"/>
                <a:cs typeface="Calibri"/>
              </a:rPr>
              <a:t>HTML </a:t>
            </a:r>
            <a:r>
              <a:rPr sz="2000" b="1" dirty="0">
                <a:latin typeface="Calibri"/>
                <a:cs typeface="Calibri"/>
              </a:rPr>
              <a:t>5:n </a:t>
            </a:r>
            <a:r>
              <a:rPr sz="2000" b="1" spc="-5" dirty="0" err="1">
                <a:latin typeface="Calibri"/>
                <a:cs typeface="Calibri"/>
              </a:rPr>
              <a:t>mukaisella</a:t>
            </a:r>
            <a:r>
              <a:rPr sz="2000" b="1" spc="-5" dirty="0">
                <a:latin typeface="Calibri"/>
                <a:cs typeface="Calibri"/>
              </a:rPr>
              <a:t> </a:t>
            </a:r>
            <a:r>
              <a:rPr sz="2000" b="1" spc="-20" dirty="0" err="1">
                <a:latin typeface="Calibri"/>
                <a:cs typeface="Calibri"/>
              </a:rPr>
              <a:t>rakenteella</a:t>
            </a:r>
            <a:r>
              <a:rPr sz="2000" b="1" spc="-10" dirty="0">
                <a:latin typeface="Calibri"/>
                <a:cs typeface="Calibri"/>
              </a:rPr>
              <a:t>. </a:t>
            </a:r>
            <a:r>
              <a:rPr sz="2000" b="1" spc="-20" dirty="0">
                <a:latin typeface="Calibri"/>
                <a:cs typeface="Calibri"/>
              </a:rPr>
              <a:t>Tallenna</a:t>
            </a:r>
            <a:r>
              <a:rPr sz="2000" b="1" spc="35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nimellä</a:t>
            </a:r>
            <a:endParaRPr sz="2000" dirty="0">
              <a:latin typeface="Calibri"/>
              <a:cs typeface="Calibri"/>
            </a:endParaRPr>
          </a:p>
          <a:p>
            <a:pPr marL="12700">
              <a:lnSpc>
                <a:spcPts val="2160"/>
              </a:lnSpc>
            </a:pPr>
            <a:r>
              <a:rPr sz="2000" b="1" spc="-10" dirty="0">
                <a:latin typeface="Calibri"/>
                <a:cs typeface="Calibri"/>
              </a:rPr>
              <a:t>ekahtml.</a:t>
            </a:r>
            <a:endParaRPr sz="20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05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000" spc="-5" dirty="0">
                <a:solidFill>
                  <a:schemeClr val="accent3">
                    <a:lumMod val="75000"/>
                  </a:schemeClr>
                </a:solidFill>
                <a:latin typeface="Calibri"/>
                <a:cs typeface="Calibri"/>
              </a:rPr>
              <a:t>&lt;!--dokumenttityyppi on</a:t>
            </a:r>
            <a:r>
              <a:rPr sz="2000" spc="-85" dirty="0">
                <a:solidFill>
                  <a:schemeClr val="accent3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chemeClr val="accent3">
                    <a:lumMod val="75000"/>
                  </a:schemeClr>
                </a:solidFill>
                <a:latin typeface="Calibri"/>
                <a:cs typeface="Calibri"/>
              </a:rPr>
              <a:t>html--&gt;</a:t>
            </a:r>
            <a:endParaRPr sz="2000" dirty="0">
              <a:solidFill>
                <a:schemeClr val="accent3">
                  <a:lumMod val="75000"/>
                </a:schemeClr>
              </a:solidFill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000" b="1" i="1" dirty="0">
                <a:latin typeface="Calibri"/>
                <a:cs typeface="Calibri"/>
              </a:rPr>
              <a:t>&lt;!doctype</a:t>
            </a:r>
            <a:r>
              <a:rPr sz="2000" b="1" i="1" spc="-125" dirty="0">
                <a:latin typeface="Calibri"/>
                <a:cs typeface="Calibri"/>
              </a:rPr>
              <a:t> </a:t>
            </a:r>
            <a:r>
              <a:rPr sz="2000" b="1" i="1" spc="-5" dirty="0">
                <a:latin typeface="Calibri"/>
                <a:cs typeface="Calibri"/>
              </a:rPr>
              <a:t>html&gt;</a:t>
            </a:r>
            <a:endParaRPr sz="20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000" spc="-5" dirty="0">
                <a:solidFill>
                  <a:schemeClr val="accent3">
                    <a:lumMod val="75000"/>
                  </a:schemeClr>
                </a:solidFill>
                <a:latin typeface="Calibri"/>
                <a:cs typeface="Calibri"/>
              </a:rPr>
              <a:t>&lt;!-- </a:t>
            </a:r>
            <a:r>
              <a:rPr sz="2000" spc="-10" dirty="0">
                <a:solidFill>
                  <a:schemeClr val="accent3">
                    <a:lumMod val="75000"/>
                  </a:schemeClr>
                </a:solidFill>
                <a:latin typeface="Calibri"/>
                <a:cs typeface="Calibri"/>
              </a:rPr>
              <a:t>meta charset ilmoittaa merkistökoodauksen</a:t>
            </a:r>
            <a:r>
              <a:rPr sz="2000" spc="90" dirty="0">
                <a:solidFill>
                  <a:schemeClr val="accent3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chemeClr val="accent3">
                    <a:lumMod val="75000"/>
                  </a:schemeClr>
                </a:solidFill>
                <a:latin typeface="Calibri"/>
                <a:cs typeface="Calibri"/>
              </a:rPr>
              <a:t>-&gt;</a:t>
            </a:r>
            <a:endParaRPr sz="2000" dirty="0">
              <a:solidFill>
                <a:schemeClr val="accent3">
                  <a:lumMod val="75000"/>
                </a:schemeClr>
              </a:solidFill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000" b="1" i="1" spc="-10" dirty="0">
                <a:latin typeface="Calibri"/>
                <a:cs typeface="Calibri"/>
              </a:rPr>
              <a:t>&lt;meta</a:t>
            </a:r>
            <a:r>
              <a:rPr sz="2000" b="1" i="1" spc="-60" dirty="0">
                <a:latin typeface="Calibri"/>
                <a:cs typeface="Calibri"/>
              </a:rPr>
              <a:t> </a:t>
            </a:r>
            <a:r>
              <a:rPr sz="2000" b="1" i="1" spc="-5" dirty="0">
                <a:latin typeface="Calibri"/>
                <a:cs typeface="Calibri"/>
              </a:rPr>
              <a:t>charset="utf-8"&gt;</a:t>
            </a:r>
            <a:endParaRPr sz="20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000" spc="-5" dirty="0">
                <a:solidFill>
                  <a:schemeClr val="accent3">
                    <a:lumMod val="75000"/>
                  </a:schemeClr>
                </a:solidFill>
                <a:latin typeface="Calibri"/>
                <a:cs typeface="Calibri"/>
              </a:rPr>
              <a:t>&lt;!--sivun </a:t>
            </a:r>
            <a:r>
              <a:rPr sz="2000" spc="-15" dirty="0">
                <a:solidFill>
                  <a:schemeClr val="accent3">
                    <a:lumMod val="75000"/>
                  </a:schemeClr>
                </a:solidFill>
                <a:latin typeface="Calibri"/>
                <a:cs typeface="Calibri"/>
              </a:rPr>
              <a:t>ulkoinen </a:t>
            </a:r>
            <a:r>
              <a:rPr sz="2000" spc="-20" dirty="0">
                <a:solidFill>
                  <a:schemeClr val="accent3">
                    <a:lumMod val="75000"/>
                  </a:schemeClr>
                </a:solidFill>
                <a:latin typeface="Calibri"/>
                <a:cs typeface="Calibri"/>
              </a:rPr>
              <a:t>otsikko, </a:t>
            </a:r>
            <a:r>
              <a:rPr sz="2000" spc="-10" dirty="0">
                <a:solidFill>
                  <a:schemeClr val="accent3">
                    <a:lumMod val="75000"/>
                  </a:schemeClr>
                </a:solidFill>
                <a:latin typeface="Calibri"/>
                <a:cs typeface="Calibri"/>
              </a:rPr>
              <a:t>joka </a:t>
            </a:r>
            <a:r>
              <a:rPr sz="2000" dirty="0">
                <a:solidFill>
                  <a:schemeClr val="accent3">
                    <a:lumMod val="75000"/>
                  </a:schemeClr>
                </a:solidFill>
                <a:latin typeface="Calibri"/>
                <a:cs typeface="Calibri"/>
              </a:rPr>
              <a:t>näkyy </a:t>
            </a:r>
            <a:r>
              <a:rPr sz="2000" spc="-5" dirty="0">
                <a:solidFill>
                  <a:schemeClr val="accent3">
                    <a:lumMod val="75000"/>
                  </a:schemeClr>
                </a:solidFill>
                <a:latin typeface="Calibri"/>
                <a:cs typeface="Calibri"/>
              </a:rPr>
              <a:t>välilehden </a:t>
            </a:r>
            <a:r>
              <a:rPr sz="2000" dirty="0">
                <a:solidFill>
                  <a:schemeClr val="accent3">
                    <a:lumMod val="75000"/>
                  </a:schemeClr>
                </a:solidFill>
                <a:latin typeface="Calibri"/>
                <a:cs typeface="Calibri"/>
              </a:rPr>
              <a:t>nimenä </a:t>
            </a:r>
            <a:r>
              <a:rPr sz="2000" spc="-5" dirty="0">
                <a:solidFill>
                  <a:schemeClr val="accent3">
                    <a:lumMod val="75000"/>
                  </a:schemeClr>
                </a:solidFill>
                <a:latin typeface="Calibri"/>
                <a:cs typeface="Calibri"/>
              </a:rPr>
              <a:t>selaimessa</a:t>
            </a:r>
            <a:r>
              <a:rPr sz="2000" spc="130" dirty="0">
                <a:solidFill>
                  <a:schemeClr val="accent3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chemeClr val="accent3">
                    <a:lumMod val="75000"/>
                  </a:schemeClr>
                </a:solidFill>
                <a:latin typeface="Calibri"/>
                <a:cs typeface="Calibri"/>
              </a:rPr>
              <a:t>--&gt;</a:t>
            </a:r>
            <a:endParaRPr sz="2000" dirty="0">
              <a:solidFill>
                <a:schemeClr val="accent3">
                  <a:lumMod val="75000"/>
                </a:schemeClr>
              </a:solidFill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000" b="1" i="1" spc="-5" dirty="0">
                <a:latin typeface="Calibri"/>
                <a:cs typeface="Calibri"/>
              </a:rPr>
              <a:t>&lt;title&gt;Demo&lt;/title&gt;</a:t>
            </a:r>
            <a:endParaRPr sz="20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000" spc="-10" dirty="0">
                <a:solidFill>
                  <a:schemeClr val="accent3">
                    <a:lumMod val="75000"/>
                  </a:schemeClr>
                </a:solidFill>
                <a:latin typeface="Calibri"/>
                <a:cs typeface="Calibri"/>
              </a:rPr>
              <a:t>&lt;!--Otsikko</a:t>
            </a:r>
            <a:r>
              <a:rPr sz="2000" spc="-80" dirty="0">
                <a:solidFill>
                  <a:schemeClr val="accent3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chemeClr val="accent3">
                    <a:lumMod val="75000"/>
                  </a:schemeClr>
                </a:solidFill>
                <a:latin typeface="Calibri"/>
                <a:cs typeface="Calibri"/>
              </a:rPr>
              <a:t>1--&gt;</a:t>
            </a:r>
          </a:p>
          <a:p>
            <a:pPr marL="12700">
              <a:lnSpc>
                <a:spcPct val="100000"/>
              </a:lnSpc>
            </a:pPr>
            <a:r>
              <a:rPr sz="2000" b="1" i="1" spc="-5" dirty="0">
                <a:latin typeface="Calibri"/>
                <a:cs typeface="Calibri"/>
              </a:rPr>
              <a:t>&lt;h1&gt; </a:t>
            </a:r>
            <a:r>
              <a:rPr sz="2000" b="1" i="1" spc="-10" dirty="0">
                <a:latin typeface="Calibri"/>
                <a:cs typeface="Calibri"/>
              </a:rPr>
              <a:t>Yksinkertainen </a:t>
            </a:r>
            <a:r>
              <a:rPr sz="2000" b="1" i="1" spc="-5" dirty="0">
                <a:latin typeface="Calibri"/>
                <a:cs typeface="Calibri"/>
              </a:rPr>
              <a:t>html5</a:t>
            </a:r>
            <a:r>
              <a:rPr sz="2000" b="1" i="1" spc="-100" dirty="0">
                <a:latin typeface="Calibri"/>
                <a:cs typeface="Calibri"/>
              </a:rPr>
              <a:t> </a:t>
            </a:r>
            <a:r>
              <a:rPr sz="2000" b="1" i="1" spc="-5" dirty="0">
                <a:latin typeface="Calibri"/>
                <a:cs typeface="Calibri"/>
              </a:rPr>
              <a:t>sivu&lt;/h1&gt;</a:t>
            </a:r>
            <a:endParaRPr sz="20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000" spc="-5" dirty="0">
                <a:solidFill>
                  <a:schemeClr val="accent3">
                    <a:lumMod val="75000"/>
                  </a:schemeClr>
                </a:solidFill>
                <a:latin typeface="Calibri"/>
                <a:cs typeface="Calibri"/>
              </a:rPr>
              <a:t>&lt;!--kappale </a:t>
            </a:r>
            <a:r>
              <a:rPr sz="2000" spc="-10" dirty="0">
                <a:solidFill>
                  <a:schemeClr val="accent3">
                    <a:lumMod val="75000"/>
                  </a:schemeClr>
                </a:solidFill>
                <a:latin typeface="Calibri"/>
                <a:cs typeface="Calibri"/>
              </a:rPr>
              <a:t>vaihtuu </a:t>
            </a:r>
            <a:r>
              <a:rPr sz="2000" spc="-5" dirty="0">
                <a:solidFill>
                  <a:schemeClr val="accent3">
                    <a:lumMod val="75000"/>
                  </a:schemeClr>
                </a:solidFill>
                <a:latin typeface="Calibri"/>
                <a:cs typeface="Calibri"/>
              </a:rPr>
              <a:t>&lt;p&gt;, </a:t>
            </a:r>
            <a:r>
              <a:rPr sz="2000" spc="-25" dirty="0">
                <a:solidFill>
                  <a:schemeClr val="accent3">
                    <a:lumMod val="75000"/>
                  </a:schemeClr>
                </a:solidFill>
                <a:latin typeface="Calibri"/>
                <a:cs typeface="Calibri"/>
              </a:rPr>
              <a:t>korostettu </a:t>
            </a:r>
            <a:r>
              <a:rPr sz="2000" spc="-15" dirty="0">
                <a:solidFill>
                  <a:schemeClr val="accent3">
                    <a:lumMod val="75000"/>
                  </a:schemeClr>
                </a:solidFill>
                <a:latin typeface="Calibri"/>
                <a:cs typeface="Calibri"/>
              </a:rPr>
              <a:t>teksti </a:t>
            </a:r>
            <a:r>
              <a:rPr sz="2000" dirty="0">
                <a:solidFill>
                  <a:schemeClr val="accent3">
                    <a:lumMod val="75000"/>
                  </a:schemeClr>
                </a:solidFill>
                <a:latin typeface="Calibri"/>
                <a:cs typeface="Calibri"/>
              </a:rPr>
              <a:t>&lt;em&gt;</a:t>
            </a:r>
            <a:r>
              <a:rPr sz="2000" spc="130" dirty="0">
                <a:solidFill>
                  <a:schemeClr val="accent3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chemeClr val="accent3">
                    <a:lumMod val="75000"/>
                  </a:schemeClr>
                </a:solidFill>
                <a:latin typeface="Calibri"/>
                <a:cs typeface="Calibri"/>
              </a:rPr>
              <a:t>--&gt;</a:t>
            </a:r>
            <a:endParaRPr sz="2000" dirty="0">
              <a:solidFill>
                <a:schemeClr val="accent3">
                  <a:lumMod val="75000"/>
                </a:schemeClr>
              </a:solidFill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000" b="1" i="1" spc="-5" dirty="0">
                <a:latin typeface="Calibri"/>
                <a:cs typeface="Calibri"/>
              </a:rPr>
              <a:t>&lt;p&gt; </a:t>
            </a:r>
            <a:r>
              <a:rPr sz="2000" b="1" i="1" dirty="0">
                <a:latin typeface="Calibri"/>
                <a:cs typeface="Calibri"/>
              </a:rPr>
              <a:t>Hei </a:t>
            </a:r>
            <a:r>
              <a:rPr sz="2000" b="1" i="1" spc="-5" dirty="0">
                <a:latin typeface="Calibri"/>
                <a:cs typeface="Calibri"/>
              </a:rPr>
              <a:t>&lt;em&gt; </a:t>
            </a:r>
            <a:r>
              <a:rPr sz="2000" b="1" i="1" spc="-10" dirty="0">
                <a:latin typeface="Calibri"/>
                <a:cs typeface="Calibri"/>
              </a:rPr>
              <a:t>kaunis </a:t>
            </a:r>
            <a:r>
              <a:rPr sz="2000" b="1" i="1" spc="-15" dirty="0">
                <a:latin typeface="Calibri"/>
                <a:cs typeface="Calibri"/>
              </a:rPr>
              <a:t>&lt;/em&gt;</a:t>
            </a:r>
            <a:r>
              <a:rPr sz="2000" b="1" i="1" spc="-65" dirty="0">
                <a:latin typeface="Calibri"/>
                <a:cs typeface="Calibri"/>
              </a:rPr>
              <a:t> </a:t>
            </a:r>
            <a:r>
              <a:rPr sz="2000" b="1" i="1" dirty="0">
                <a:latin typeface="Calibri"/>
                <a:cs typeface="Calibri"/>
              </a:rPr>
              <a:t>maailma!</a:t>
            </a:r>
            <a:endParaRPr sz="20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000" spc="-10" dirty="0">
                <a:solidFill>
                  <a:schemeClr val="accent3">
                    <a:lumMod val="75000"/>
                  </a:schemeClr>
                </a:solidFill>
                <a:latin typeface="Calibri"/>
                <a:cs typeface="Calibri"/>
              </a:rPr>
              <a:t>&lt;!--Kommentti: </a:t>
            </a:r>
            <a:r>
              <a:rPr sz="2000" spc="-5" dirty="0">
                <a:solidFill>
                  <a:schemeClr val="accent3">
                    <a:lumMod val="75000"/>
                  </a:schemeClr>
                </a:solidFill>
                <a:latin typeface="Calibri"/>
                <a:cs typeface="Calibri"/>
              </a:rPr>
              <a:t>Hei kaunis maailma! </a:t>
            </a:r>
            <a:r>
              <a:rPr sz="2000" spc="-15" dirty="0">
                <a:solidFill>
                  <a:schemeClr val="accent3">
                    <a:lumMod val="75000"/>
                  </a:schemeClr>
                </a:solidFill>
                <a:latin typeface="Calibri"/>
                <a:cs typeface="Calibri"/>
              </a:rPr>
              <a:t>teksti </a:t>
            </a:r>
            <a:r>
              <a:rPr sz="2000" spc="-10" dirty="0">
                <a:solidFill>
                  <a:schemeClr val="accent3">
                    <a:lumMod val="75000"/>
                  </a:schemeClr>
                </a:solidFill>
                <a:latin typeface="Calibri"/>
                <a:cs typeface="Calibri"/>
              </a:rPr>
              <a:t>html5</a:t>
            </a:r>
            <a:r>
              <a:rPr sz="2000" spc="150" dirty="0">
                <a:solidFill>
                  <a:schemeClr val="accent3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chemeClr val="accent3">
                    <a:lumMod val="75000"/>
                  </a:schemeClr>
                </a:solidFill>
                <a:latin typeface="Calibri"/>
                <a:cs typeface="Calibri"/>
              </a:rPr>
              <a:t>kielellä--&gt;</a:t>
            </a:r>
            <a:endParaRPr sz="2000" dirty="0">
              <a:solidFill>
                <a:schemeClr val="accent3">
                  <a:lumMod val="75000"/>
                </a:schemeClr>
              </a:solidFill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500" dirty="0">
              <a:latin typeface="Times New Roman"/>
              <a:cs typeface="Times New Roman"/>
            </a:endParaRPr>
          </a:p>
          <a:p>
            <a:pPr marL="12700" marR="263525">
              <a:lnSpc>
                <a:spcPct val="80000"/>
              </a:lnSpc>
              <a:spcBef>
                <a:spcPts val="5"/>
              </a:spcBef>
            </a:pPr>
            <a:r>
              <a:rPr sz="2000" spc="-10" dirty="0">
                <a:latin typeface="Calibri"/>
                <a:cs typeface="Calibri"/>
              </a:rPr>
              <a:t>Merkkaustapa </a:t>
            </a:r>
            <a:r>
              <a:rPr sz="2000" spc="-5" dirty="0">
                <a:latin typeface="Calibri"/>
                <a:cs typeface="Calibri"/>
              </a:rPr>
              <a:t>lyhyt </a:t>
            </a:r>
            <a:r>
              <a:rPr sz="2000" spc="-15" dirty="0">
                <a:latin typeface="Calibri"/>
                <a:cs typeface="Calibri"/>
              </a:rPr>
              <a:t>verrattuna </a:t>
            </a:r>
            <a:r>
              <a:rPr sz="2000" dirty="0">
                <a:latin typeface="Calibri"/>
                <a:cs typeface="Calibri"/>
              </a:rPr>
              <a:t>aiempaan: </a:t>
            </a:r>
            <a:r>
              <a:rPr sz="2000" b="1" spc="-5" dirty="0" err="1">
                <a:solidFill>
                  <a:srgbClr val="FF0000"/>
                </a:solidFill>
                <a:latin typeface="Calibri"/>
                <a:cs typeface="Calibri"/>
              </a:rPr>
              <a:t>ei</a:t>
            </a:r>
            <a:r>
              <a:rPr lang="fi-FI" sz="2000" b="1" spc="-5" dirty="0">
                <a:solidFill>
                  <a:srgbClr val="FF0000"/>
                </a:solidFill>
                <a:latin typeface="Calibri"/>
                <a:cs typeface="Calibri"/>
              </a:rPr>
              <a:t> tarvita välttämättä</a:t>
            </a:r>
            <a:r>
              <a:rPr sz="2000" b="1" spc="-5" dirty="0">
                <a:solidFill>
                  <a:srgbClr val="FF0000"/>
                </a:solidFill>
                <a:latin typeface="Calibri"/>
                <a:cs typeface="Calibri"/>
              </a:rPr>
              <a:t> html-, </a:t>
            </a:r>
            <a:r>
              <a:rPr sz="2000" b="1" dirty="0">
                <a:solidFill>
                  <a:srgbClr val="FF0000"/>
                </a:solidFill>
                <a:latin typeface="Calibri"/>
                <a:cs typeface="Calibri"/>
              </a:rPr>
              <a:t>head- </a:t>
            </a:r>
            <a:r>
              <a:rPr sz="2000" b="1" spc="-5" dirty="0">
                <a:solidFill>
                  <a:srgbClr val="FF0000"/>
                </a:solidFill>
                <a:latin typeface="Calibri"/>
                <a:cs typeface="Calibri"/>
              </a:rPr>
              <a:t>ja </a:t>
            </a:r>
            <a:r>
              <a:rPr sz="2000" b="1" dirty="0">
                <a:solidFill>
                  <a:srgbClr val="FF0000"/>
                </a:solidFill>
                <a:latin typeface="Calibri"/>
                <a:cs typeface="Calibri"/>
              </a:rPr>
              <a:t>body </a:t>
            </a:r>
            <a:r>
              <a:rPr sz="2000" b="1" spc="-10" dirty="0">
                <a:solidFill>
                  <a:srgbClr val="FF0000"/>
                </a:solidFill>
                <a:latin typeface="Calibri"/>
                <a:cs typeface="Calibri"/>
              </a:rPr>
              <a:t>elementtejä  </a:t>
            </a:r>
            <a:r>
              <a:rPr sz="2000" b="1" spc="-5" dirty="0">
                <a:solidFill>
                  <a:srgbClr val="FF0000"/>
                </a:solidFill>
                <a:latin typeface="Calibri"/>
                <a:cs typeface="Calibri"/>
              </a:rPr>
              <a:t>erikseen</a:t>
            </a:r>
            <a:r>
              <a:rPr sz="2000" spc="-5" dirty="0">
                <a:latin typeface="Calibri"/>
                <a:cs typeface="Calibri"/>
              </a:rPr>
              <a:t>, </a:t>
            </a:r>
            <a:r>
              <a:rPr sz="2000" spc="-15" dirty="0">
                <a:latin typeface="Calibri"/>
                <a:cs typeface="Calibri"/>
              </a:rPr>
              <a:t>kuten </a:t>
            </a:r>
            <a:r>
              <a:rPr sz="2000" spc="-5" dirty="0">
                <a:latin typeface="Calibri"/>
                <a:cs typeface="Calibri"/>
              </a:rPr>
              <a:t>aiemmissa</a:t>
            </a:r>
            <a:r>
              <a:rPr sz="2000" spc="6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html-versioissa.</a:t>
            </a:r>
            <a:endParaRPr sz="20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8096" y="585216"/>
            <a:ext cx="6013704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12700"/>
            <a:r>
              <a:rPr lang="en-US" sz="3500"/>
              <a:t>Ohjelmoijat oy, esimerkki, mitä pitäisi</a:t>
            </a:r>
            <a:br>
              <a:rPr lang="en-US" sz="3500"/>
            </a:br>
            <a:r>
              <a:rPr lang="en-US" sz="3500"/>
              <a:t>seuraavana tehdä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68096" y="2286000"/>
            <a:ext cx="601370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marL="355600" indent="-342900" defTabSz="914400">
              <a:lnSpc>
                <a:spcPct val="90000"/>
              </a:lnSpc>
              <a:spcBef>
                <a:spcPts val="775"/>
              </a:spcBef>
              <a:buClr>
                <a:schemeClr val="accent1"/>
              </a:buClr>
              <a:buChar char="•"/>
              <a:tabLst>
                <a:tab pos="355600" algn="l"/>
                <a:tab pos="356235" algn="l"/>
              </a:tabLst>
            </a:pPr>
            <a:r>
              <a:rPr lang="en-US" sz="2400" spc="-85" dirty="0"/>
              <a:t>Tee </a:t>
            </a:r>
            <a:r>
              <a:rPr lang="en-US" sz="2400" spc="-20" dirty="0"/>
              <a:t>index </a:t>
            </a:r>
            <a:r>
              <a:rPr lang="en-US" sz="2400" spc="-10" dirty="0" err="1"/>
              <a:t>sivulle</a:t>
            </a:r>
            <a:r>
              <a:rPr lang="en-US" sz="2400" spc="-10" dirty="0"/>
              <a:t> "</a:t>
            </a:r>
            <a:r>
              <a:rPr lang="en-US" sz="2400" spc="-10" dirty="0" err="1"/>
              <a:t>ylätunniste</a:t>
            </a:r>
            <a:r>
              <a:rPr lang="en-US" sz="2400" spc="-10" dirty="0"/>
              <a:t>"</a:t>
            </a:r>
            <a:r>
              <a:rPr lang="en-US" sz="2400" spc="160" dirty="0"/>
              <a:t> </a:t>
            </a:r>
            <a:r>
              <a:rPr lang="en-US" sz="2400" spc="-10" dirty="0" err="1"/>
              <a:t>headerilla</a:t>
            </a:r>
            <a:r>
              <a:rPr lang="en-US" sz="2400" spc="-10" dirty="0"/>
              <a:t>.</a:t>
            </a:r>
            <a:endParaRPr lang="en-US" sz="2400" dirty="0"/>
          </a:p>
          <a:p>
            <a:pPr marL="355600" marR="1013460" indent="-342900" defTabSz="914400">
              <a:lnSpc>
                <a:spcPct val="90000"/>
              </a:lnSpc>
              <a:spcBef>
                <a:spcPts val="670"/>
              </a:spcBef>
              <a:buClr>
                <a:schemeClr val="accent1"/>
              </a:buClr>
              <a:buChar char="•"/>
              <a:tabLst>
                <a:tab pos="355600" algn="l"/>
                <a:tab pos="356235" algn="l"/>
              </a:tabLst>
            </a:pPr>
            <a:r>
              <a:rPr lang="en-US" sz="2400" spc="-10" dirty="0" err="1"/>
              <a:t>Kirjoita</a:t>
            </a:r>
            <a:r>
              <a:rPr lang="en-US" sz="2400" spc="-10" dirty="0"/>
              <a:t> </a:t>
            </a:r>
            <a:r>
              <a:rPr lang="en-US" sz="2400" spc="-20" dirty="0" err="1"/>
              <a:t>teksti</a:t>
            </a:r>
            <a:r>
              <a:rPr lang="en-US" sz="2400" spc="-20" dirty="0"/>
              <a:t> </a:t>
            </a:r>
            <a:r>
              <a:rPr lang="en-US" sz="2400" spc="-15" dirty="0"/>
              <a:t>”</a:t>
            </a:r>
            <a:r>
              <a:rPr lang="en-US" sz="2400" spc="-15" dirty="0" err="1"/>
              <a:t>Ohjelmointia</a:t>
            </a:r>
            <a:r>
              <a:rPr lang="en-US" sz="2400" spc="-15" dirty="0"/>
              <a:t> </a:t>
            </a:r>
            <a:r>
              <a:rPr lang="en-US" sz="2400" spc="-5" dirty="0"/>
              <a:t>jo </a:t>
            </a:r>
            <a:r>
              <a:rPr lang="en-US" sz="2400" spc="-15" dirty="0" err="1"/>
              <a:t>vuodesta</a:t>
            </a:r>
            <a:r>
              <a:rPr lang="en-US" sz="2400" spc="-15" dirty="0"/>
              <a:t> </a:t>
            </a:r>
            <a:r>
              <a:rPr lang="en-US" sz="2400" spc="-5" dirty="0"/>
              <a:t>2000”  </a:t>
            </a:r>
            <a:r>
              <a:rPr lang="en-US" sz="2400" spc="-10" dirty="0" err="1"/>
              <a:t>headeriin</a:t>
            </a:r>
            <a:r>
              <a:rPr lang="en-US" sz="2400" spc="-10" dirty="0"/>
              <a:t>.</a:t>
            </a:r>
            <a:endParaRPr lang="en-US" sz="2400" dirty="0"/>
          </a:p>
          <a:p>
            <a:pPr marL="355600" indent="-342900" defTabSz="914400">
              <a:lnSpc>
                <a:spcPct val="90000"/>
              </a:lnSpc>
              <a:spcBef>
                <a:spcPts val="670"/>
              </a:spcBef>
              <a:buClr>
                <a:schemeClr val="accent1"/>
              </a:buClr>
              <a:buChar char="•"/>
              <a:tabLst>
                <a:tab pos="355600" algn="l"/>
                <a:tab pos="356235" algn="l"/>
              </a:tabLst>
            </a:pPr>
            <a:r>
              <a:rPr lang="en-US" sz="2400" spc="-85" dirty="0"/>
              <a:t>Tee </a:t>
            </a:r>
            <a:r>
              <a:rPr lang="en-US" sz="2400" spc="-20" dirty="0" err="1"/>
              <a:t>navigointi</a:t>
            </a:r>
            <a:r>
              <a:rPr lang="en-US" sz="2400" spc="-20" dirty="0"/>
              <a:t> </a:t>
            </a:r>
            <a:r>
              <a:rPr lang="en-US" sz="2400" spc="-10" dirty="0" err="1"/>
              <a:t>headerin</a:t>
            </a:r>
            <a:r>
              <a:rPr lang="en-US" sz="2400" spc="-10" dirty="0"/>
              <a:t> </a:t>
            </a:r>
            <a:r>
              <a:rPr lang="en-US" sz="2400" spc="-10" dirty="0" err="1"/>
              <a:t>alapuolelle</a:t>
            </a:r>
            <a:r>
              <a:rPr lang="en-US" sz="2400" spc="165" dirty="0"/>
              <a:t> </a:t>
            </a:r>
            <a:r>
              <a:rPr lang="en-US" sz="2400" spc="-10" dirty="0"/>
              <a:t>index-</a:t>
            </a:r>
            <a:r>
              <a:rPr lang="en-US" sz="2400" spc="-10" dirty="0" err="1"/>
              <a:t>sivulle</a:t>
            </a:r>
            <a:r>
              <a:rPr lang="en-US" sz="2400" spc="-10" dirty="0"/>
              <a:t>.</a:t>
            </a:r>
            <a:endParaRPr lang="en-US" sz="2400" dirty="0"/>
          </a:p>
          <a:p>
            <a:pPr marL="355600" marR="5080" indent="-342900" defTabSz="914400">
              <a:lnSpc>
                <a:spcPct val="90000"/>
              </a:lnSpc>
              <a:spcBef>
                <a:spcPts val="670"/>
              </a:spcBef>
              <a:buClr>
                <a:schemeClr val="accent1"/>
              </a:buClr>
              <a:buChar char="•"/>
              <a:tabLst>
                <a:tab pos="355600" algn="l"/>
                <a:tab pos="356235" algn="l"/>
              </a:tabLst>
            </a:pPr>
            <a:r>
              <a:rPr lang="en-US" sz="2400" spc="-15" dirty="0" err="1"/>
              <a:t>Lisätään</a:t>
            </a:r>
            <a:r>
              <a:rPr lang="en-US" sz="2400" spc="-15" dirty="0"/>
              <a:t> </a:t>
            </a:r>
            <a:r>
              <a:rPr lang="en-US" sz="2400" spc="-15" dirty="0" err="1"/>
              <a:t>navigointiin</a:t>
            </a:r>
            <a:r>
              <a:rPr lang="en-US" sz="2400" spc="-15" dirty="0"/>
              <a:t> </a:t>
            </a:r>
            <a:r>
              <a:rPr lang="en-US" sz="2400" spc="-10" dirty="0" err="1"/>
              <a:t>sivut</a:t>
            </a:r>
            <a:r>
              <a:rPr lang="en-US" sz="2400" spc="-10" dirty="0"/>
              <a:t>: </a:t>
            </a:r>
            <a:r>
              <a:rPr lang="en-US" sz="2400" i="1" spc="-10" dirty="0"/>
              <a:t>ohjelmoijat.html,  ohjelmointikielet.html, </a:t>
            </a:r>
            <a:r>
              <a:rPr lang="en-US" sz="2400" i="1" spc="-20" dirty="0"/>
              <a:t>kartta.html, </a:t>
            </a:r>
            <a:r>
              <a:rPr lang="en-US" sz="2400" i="1" spc="-10" dirty="0" err="1"/>
              <a:t>referenssit</a:t>
            </a:r>
            <a:r>
              <a:rPr lang="en-US" sz="2400" i="1" spc="-10" dirty="0"/>
              <a:t> ja  some.html, </a:t>
            </a:r>
            <a:r>
              <a:rPr lang="en-US" sz="2400" i="1" spc="-5" dirty="0"/>
              <a:t>ja </a:t>
            </a:r>
            <a:r>
              <a:rPr lang="en-US" sz="2400" i="1" spc="-5" dirty="0" err="1"/>
              <a:t>vapaa-ajan</a:t>
            </a:r>
            <a:r>
              <a:rPr lang="en-US" sz="2400" i="1" spc="-5" dirty="0"/>
              <a:t> </a:t>
            </a:r>
            <a:r>
              <a:rPr lang="en-US" sz="2400" i="1" spc="-15" dirty="0"/>
              <a:t>toiminta.html </a:t>
            </a:r>
            <a:r>
              <a:rPr lang="en-US" sz="2400" i="1" spc="-5" dirty="0"/>
              <a:t>ja</a:t>
            </a:r>
            <a:r>
              <a:rPr lang="en-US" sz="2400" i="1" spc="55" dirty="0"/>
              <a:t> </a:t>
            </a:r>
            <a:r>
              <a:rPr lang="en-US" sz="2400" i="1" spc="-10" dirty="0"/>
              <a:t>linkit.html.</a:t>
            </a:r>
            <a:endParaRPr lang="en-US" sz="2400" dirty="0"/>
          </a:p>
          <a:p>
            <a:pPr marL="355600" indent="-342900" defTabSz="914400">
              <a:lnSpc>
                <a:spcPct val="90000"/>
              </a:lnSpc>
              <a:spcBef>
                <a:spcPts val="665"/>
              </a:spcBef>
              <a:buClr>
                <a:schemeClr val="accent1"/>
              </a:buClr>
              <a:buChar char="•"/>
              <a:tabLst>
                <a:tab pos="355600" algn="l"/>
                <a:tab pos="356235" algn="l"/>
              </a:tabLst>
            </a:pPr>
            <a:r>
              <a:rPr lang="en-US" sz="2400" spc="-10" dirty="0" err="1"/>
              <a:t>Sectioneiden</a:t>
            </a:r>
            <a:r>
              <a:rPr lang="en-US" sz="2400" spc="-10" dirty="0"/>
              <a:t> </a:t>
            </a:r>
            <a:r>
              <a:rPr lang="en-US" sz="2400" spc="-10" dirty="0" err="1"/>
              <a:t>sisälle</a:t>
            </a:r>
            <a:r>
              <a:rPr lang="en-US" sz="2400" spc="-10" dirty="0"/>
              <a:t> </a:t>
            </a:r>
            <a:r>
              <a:rPr lang="en-US" sz="2400" spc="-5" dirty="0" err="1"/>
              <a:t>tulee</a:t>
            </a:r>
            <a:r>
              <a:rPr lang="en-US" sz="2400" spc="-5" dirty="0"/>
              <a:t> </a:t>
            </a:r>
            <a:r>
              <a:rPr lang="en-US" sz="2400" spc="-20" dirty="0" err="1"/>
              <a:t>myöhemmin</a:t>
            </a:r>
            <a:r>
              <a:rPr lang="en-US" sz="2400" spc="125" dirty="0"/>
              <a:t> </a:t>
            </a:r>
            <a:r>
              <a:rPr lang="en-US" sz="2400" spc="-30" dirty="0" err="1"/>
              <a:t>tavaraa</a:t>
            </a:r>
            <a:r>
              <a:rPr lang="en-US" sz="2400" spc="-30" dirty="0"/>
              <a:t>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8893196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852845"/>
            <a:ext cx="66294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Ohjelmointia.html</a:t>
            </a:r>
            <a:r>
              <a:rPr lang="fi-FI" spc="-10" dirty="0"/>
              <a:t>  ei tehdä nyt</a:t>
            </a:r>
            <a:endParaRPr spc="-10" dirty="0"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spc="-5" dirty="0"/>
              <a:t>Merja</a:t>
            </a:r>
            <a:r>
              <a:rPr spc="-75" dirty="0"/>
              <a:t> </a:t>
            </a:r>
            <a:r>
              <a:rPr spc="-5" dirty="0"/>
              <a:t>Marin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8425">
              <a:lnSpc>
                <a:spcPts val="1650"/>
              </a:lnSpc>
            </a:pPr>
            <a:fld id="{81D60167-4931-47E6-BA6A-407CBD079E47}" type="slidenum">
              <a:rPr dirty="0"/>
              <a:t>81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391567" y="1779812"/>
            <a:ext cx="8469630" cy="48545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200660">
              <a:lnSpc>
                <a:spcPct val="100000"/>
              </a:lnSpc>
              <a:spcBef>
                <a:spcPts val="95"/>
              </a:spcBef>
            </a:pPr>
            <a:r>
              <a:rPr sz="1600" spc="-15" dirty="0">
                <a:latin typeface="Calibri"/>
                <a:cs typeface="Calibri"/>
              </a:rPr>
              <a:t>Avaa muokattavaksi </a:t>
            </a:r>
            <a:r>
              <a:rPr sz="1600" spc="-10" dirty="0">
                <a:latin typeface="Calibri"/>
                <a:cs typeface="Calibri"/>
              </a:rPr>
              <a:t>sivu </a:t>
            </a:r>
            <a:r>
              <a:rPr sz="1600" spc="-5" dirty="0">
                <a:latin typeface="Calibri"/>
                <a:cs typeface="Calibri"/>
              </a:rPr>
              <a:t>ohjelmointikielet.html. </a:t>
            </a:r>
            <a:r>
              <a:rPr sz="1600" spc="-20" dirty="0">
                <a:latin typeface="Calibri"/>
                <a:cs typeface="Calibri"/>
              </a:rPr>
              <a:t>Käytä </a:t>
            </a:r>
            <a:r>
              <a:rPr sz="1600" spc="-10" dirty="0">
                <a:latin typeface="Calibri"/>
                <a:cs typeface="Calibri"/>
              </a:rPr>
              <a:t>valmiita otsikkotyylejä </a:t>
            </a:r>
            <a:r>
              <a:rPr sz="1600" spc="-5" dirty="0">
                <a:latin typeface="Calibri"/>
                <a:cs typeface="Calibri"/>
              </a:rPr>
              <a:t>ja </a:t>
            </a:r>
            <a:r>
              <a:rPr sz="1600" spc="-10" dirty="0">
                <a:latin typeface="Calibri"/>
                <a:cs typeface="Calibri"/>
              </a:rPr>
              <a:t>tee luettelomerkeillä  </a:t>
            </a:r>
            <a:r>
              <a:rPr sz="1600" spc="-15" dirty="0">
                <a:latin typeface="Calibri"/>
                <a:cs typeface="Calibri"/>
              </a:rPr>
              <a:t>varustettu </a:t>
            </a:r>
            <a:r>
              <a:rPr sz="1600" spc="-10" dirty="0">
                <a:latin typeface="Calibri"/>
                <a:cs typeface="Calibri"/>
              </a:rPr>
              <a:t>luettelo </a:t>
            </a:r>
            <a:r>
              <a:rPr sz="1600" spc="-5" dirty="0">
                <a:latin typeface="Calibri"/>
                <a:cs typeface="Calibri"/>
              </a:rPr>
              <a:t>articlen sisään. Kirjoita </a:t>
            </a:r>
            <a:r>
              <a:rPr sz="1600" spc="-15" dirty="0">
                <a:latin typeface="Calibri"/>
                <a:cs typeface="Calibri"/>
              </a:rPr>
              <a:t>seuraava </a:t>
            </a:r>
            <a:r>
              <a:rPr sz="1600" spc="-10" dirty="0">
                <a:latin typeface="Calibri"/>
                <a:cs typeface="Calibri"/>
              </a:rPr>
              <a:t>teksti </a:t>
            </a:r>
            <a:r>
              <a:rPr sz="1600" spc="-5" dirty="0">
                <a:latin typeface="Calibri"/>
                <a:cs typeface="Calibri"/>
              </a:rPr>
              <a:t>ja lisää </a:t>
            </a:r>
            <a:r>
              <a:rPr sz="1600" spc="-10" dirty="0">
                <a:latin typeface="Calibri"/>
                <a:cs typeface="Calibri"/>
              </a:rPr>
              <a:t>tekstin </a:t>
            </a:r>
            <a:r>
              <a:rPr sz="1600" spc="-5" dirty="0">
                <a:latin typeface="Calibri"/>
                <a:cs typeface="Calibri"/>
              </a:rPr>
              <a:t>alapuolella logoja eri  </a:t>
            </a:r>
            <a:r>
              <a:rPr sz="1600" spc="-10" dirty="0">
                <a:latin typeface="Calibri"/>
                <a:cs typeface="Calibri"/>
              </a:rPr>
              <a:t>ohjelmointikielistä </a:t>
            </a:r>
            <a:r>
              <a:rPr sz="1600" spc="-15" dirty="0">
                <a:latin typeface="Calibri"/>
                <a:cs typeface="Calibri"/>
              </a:rPr>
              <a:t>sekä kuvateksti, </a:t>
            </a:r>
            <a:r>
              <a:rPr sz="1600" spc="-10" dirty="0">
                <a:latin typeface="Calibri"/>
                <a:cs typeface="Calibri"/>
              </a:rPr>
              <a:t>jossa </a:t>
            </a:r>
            <a:r>
              <a:rPr sz="1600" spc="-15" dirty="0">
                <a:latin typeface="Calibri"/>
                <a:cs typeface="Calibri"/>
              </a:rPr>
              <a:t>lukee </a:t>
            </a:r>
            <a:r>
              <a:rPr sz="1600" spc="-10" dirty="0">
                <a:latin typeface="Calibri"/>
                <a:cs typeface="Calibri"/>
              </a:rPr>
              <a:t>logo </a:t>
            </a:r>
            <a:r>
              <a:rPr sz="1600" spc="-15" dirty="0">
                <a:latin typeface="Calibri"/>
                <a:cs typeface="Calibri"/>
              </a:rPr>
              <a:t>(katso seuraava</a:t>
            </a:r>
            <a:r>
              <a:rPr sz="1600" spc="17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dia).</a:t>
            </a:r>
            <a:endParaRPr sz="16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3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600" spc="-5" dirty="0">
                <a:latin typeface="Calibri"/>
                <a:cs typeface="Calibri"/>
              </a:rPr>
              <a:t>Ohjelmointia</a:t>
            </a:r>
            <a:endParaRPr sz="16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000" dirty="0">
              <a:latin typeface="Times New Roman"/>
              <a:cs typeface="Times New Roman"/>
            </a:endParaRPr>
          </a:p>
          <a:p>
            <a:pPr marL="12700" marR="5080">
              <a:lnSpc>
                <a:spcPct val="120000"/>
              </a:lnSpc>
            </a:pPr>
            <a:r>
              <a:rPr sz="1600" spc="-10" dirty="0">
                <a:latin typeface="Calibri"/>
                <a:cs typeface="Calibri"/>
              </a:rPr>
              <a:t>Ohjelmistoarkkitehtuurien suunnittelua, konsultointia ohjelmistoteknologioista, </a:t>
            </a:r>
            <a:r>
              <a:rPr sz="1600" spc="-15" dirty="0">
                <a:latin typeface="Calibri"/>
                <a:cs typeface="Calibri"/>
              </a:rPr>
              <a:t>koodausta </a:t>
            </a:r>
            <a:r>
              <a:rPr sz="1600" spc="-5" dirty="0">
                <a:latin typeface="Calibri"/>
                <a:cs typeface="Calibri"/>
              </a:rPr>
              <a:t>ja </a:t>
            </a:r>
            <a:r>
              <a:rPr sz="1600" dirty="0">
                <a:latin typeface="Calibri"/>
                <a:cs typeface="Calibri"/>
              </a:rPr>
              <a:t>ylläpitoa.  </a:t>
            </a:r>
            <a:r>
              <a:rPr sz="1600" spc="-20" dirty="0">
                <a:latin typeface="Calibri"/>
                <a:cs typeface="Calibri"/>
              </a:rPr>
              <a:t>Tärkeimpiä </a:t>
            </a:r>
            <a:r>
              <a:rPr sz="1600" spc="-10" dirty="0">
                <a:latin typeface="Calibri"/>
                <a:cs typeface="Calibri"/>
              </a:rPr>
              <a:t>työvälineitämme</a:t>
            </a:r>
            <a:r>
              <a:rPr sz="1600" spc="-40" dirty="0">
                <a:latin typeface="Calibri"/>
                <a:cs typeface="Calibri"/>
              </a:rPr>
              <a:t> </a:t>
            </a:r>
            <a:r>
              <a:rPr sz="1600" spc="-15" dirty="0">
                <a:latin typeface="Calibri"/>
                <a:cs typeface="Calibri"/>
              </a:rPr>
              <a:t>ovat:</a:t>
            </a:r>
            <a:endParaRPr sz="1600" dirty="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380"/>
              </a:spcBef>
              <a:buChar char="•"/>
              <a:tabLst>
                <a:tab pos="354965" algn="l"/>
                <a:tab pos="355600" algn="l"/>
              </a:tabLst>
            </a:pPr>
            <a:r>
              <a:rPr sz="1600" spc="-35" dirty="0">
                <a:latin typeface="Calibri"/>
                <a:cs typeface="Calibri"/>
              </a:rPr>
              <a:t>ASP.NET</a:t>
            </a:r>
            <a:endParaRPr sz="1600" dirty="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380"/>
              </a:spcBef>
              <a:buChar char="•"/>
              <a:tabLst>
                <a:tab pos="354965" algn="l"/>
                <a:tab pos="355600" algn="l"/>
              </a:tabLst>
            </a:pPr>
            <a:r>
              <a:rPr sz="1600" spc="-5" dirty="0">
                <a:latin typeface="Calibri"/>
                <a:cs typeface="Calibri"/>
              </a:rPr>
              <a:t>C#</a:t>
            </a:r>
            <a:endParaRPr sz="1600" dirty="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380"/>
              </a:spcBef>
              <a:buChar char="•"/>
              <a:tabLst>
                <a:tab pos="354965" algn="l"/>
                <a:tab pos="355600" algn="l"/>
              </a:tabLst>
            </a:pPr>
            <a:r>
              <a:rPr sz="1600" spc="-5" dirty="0">
                <a:latin typeface="Calibri"/>
                <a:cs typeface="Calibri"/>
              </a:rPr>
              <a:t>MySQL</a:t>
            </a:r>
            <a:endParaRPr sz="1600" dirty="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385"/>
              </a:spcBef>
              <a:buChar char="•"/>
              <a:tabLst>
                <a:tab pos="354965" algn="l"/>
                <a:tab pos="355600" algn="l"/>
              </a:tabLst>
            </a:pPr>
            <a:r>
              <a:rPr sz="1600" spc="-10" dirty="0">
                <a:latin typeface="Calibri"/>
                <a:cs typeface="Calibri"/>
              </a:rPr>
              <a:t>JavaScript</a:t>
            </a:r>
            <a:endParaRPr sz="1600" dirty="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380"/>
              </a:spcBef>
              <a:buChar char="•"/>
              <a:tabLst>
                <a:tab pos="354965" algn="l"/>
                <a:tab pos="355600" algn="l"/>
              </a:tabLst>
            </a:pPr>
            <a:r>
              <a:rPr sz="1600" spc="-5" dirty="0">
                <a:latin typeface="Calibri"/>
                <a:cs typeface="Calibri"/>
              </a:rPr>
              <a:t>Html5</a:t>
            </a:r>
            <a:endParaRPr sz="1600" dirty="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380"/>
              </a:spcBef>
              <a:buChar char="•"/>
              <a:tabLst>
                <a:tab pos="354965" algn="l"/>
                <a:tab pos="355600" algn="l"/>
              </a:tabLst>
            </a:pPr>
            <a:r>
              <a:rPr sz="1600" spc="-10" dirty="0">
                <a:latin typeface="Calibri"/>
                <a:cs typeface="Calibri"/>
              </a:rPr>
              <a:t>CSS</a:t>
            </a:r>
            <a:endParaRPr sz="1600" dirty="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380"/>
              </a:spcBef>
              <a:buChar char="•"/>
              <a:tabLst>
                <a:tab pos="354965" algn="l"/>
                <a:tab pos="355600" algn="l"/>
              </a:tabLst>
            </a:pPr>
            <a:r>
              <a:rPr sz="1600" spc="-5" dirty="0">
                <a:latin typeface="Calibri"/>
                <a:cs typeface="Calibri"/>
              </a:rPr>
              <a:t>PHP</a:t>
            </a:r>
            <a:endParaRPr sz="1600" dirty="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380"/>
              </a:spcBef>
              <a:buChar char="•"/>
              <a:tabLst>
                <a:tab pos="354965" algn="l"/>
                <a:tab pos="355600" algn="l"/>
              </a:tabLst>
            </a:pPr>
            <a:r>
              <a:rPr sz="1600" spc="-20" dirty="0">
                <a:latin typeface="Calibri"/>
                <a:cs typeface="Calibri"/>
              </a:rPr>
              <a:t>Java</a:t>
            </a:r>
            <a:endParaRPr sz="1600" dirty="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380"/>
              </a:spcBef>
              <a:buChar char="•"/>
              <a:tabLst>
                <a:tab pos="354965" algn="l"/>
                <a:tab pos="355600" algn="l"/>
              </a:tabLst>
            </a:pPr>
            <a:r>
              <a:rPr sz="1600" spc="-15" dirty="0">
                <a:latin typeface="Calibri"/>
                <a:cs typeface="Calibri"/>
              </a:rPr>
              <a:t>Käytämme </a:t>
            </a:r>
            <a:r>
              <a:rPr sz="1600" spc="-5" dirty="0">
                <a:latin typeface="Calibri"/>
                <a:cs typeface="Calibri"/>
              </a:rPr>
              <a:t>apuna </a:t>
            </a:r>
            <a:r>
              <a:rPr sz="1600" spc="-20" dirty="0">
                <a:latin typeface="Calibri"/>
                <a:cs typeface="Calibri"/>
              </a:rPr>
              <a:t>myös </a:t>
            </a:r>
            <a:r>
              <a:rPr sz="1600" spc="-5" dirty="0">
                <a:latin typeface="Calibri"/>
                <a:cs typeface="Calibri"/>
              </a:rPr>
              <a:t>Unity 3D </a:t>
            </a:r>
            <a:r>
              <a:rPr sz="1600" spc="-10" dirty="0">
                <a:latin typeface="Calibri"/>
                <a:cs typeface="Calibri"/>
              </a:rPr>
              <a:t>sovellusta </a:t>
            </a:r>
            <a:r>
              <a:rPr sz="1600" spc="-5" dirty="0">
                <a:latin typeface="Calibri"/>
                <a:cs typeface="Calibri"/>
              </a:rPr>
              <a:t>ja Gimp</a:t>
            </a:r>
            <a:r>
              <a:rPr sz="1600" spc="10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kuvankäsittelyohjelmaa</a:t>
            </a:r>
            <a:endParaRPr sz="16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8096" y="548663"/>
            <a:ext cx="8632544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fi-FI" spc="-70" dirty="0" err="1"/>
              <a:t>Ohjemoijat</a:t>
            </a:r>
            <a:r>
              <a:rPr lang="fi-FI" spc="-70" dirty="0"/>
              <a:t> oy </a:t>
            </a:r>
            <a:r>
              <a:rPr spc="-25" dirty="0" err="1"/>
              <a:t>Referenssit</a:t>
            </a:r>
            <a:r>
              <a:rPr lang="fi-FI" spc="-25" dirty="0"/>
              <a:t>, ei tehdä nyt</a:t>
            </a:r>
            <a:endParaRPr spc="-25" dirty="0"/>
          </a:p>
        </p:txBody>
      </p:sp>
      <p:sp>
        <p:nvSpPr>
          <p:cNvPr id="3" name="object 3"/>
          <p:cNvSpPr txBox="1">
            <a:spLocks noGrp="1"/>
          </p:cNvSpPr>
          <p:nvPr>
            <p:ph idx="1"/>
          </p:nvPr>
        </p:nvSpPr>
        <p:spPr>
          <a:xfrm>
            <a:off x="768096" y="2286000"/>
            <a:ext cx="7290055" cy="36411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19075">
              <a:lnSpc>
                <a:spcPct val="100000"/>
              </a:lnSpc>
              <a:spcBef>
                <a:spcPts val="105"/>
              </a:spcBef>
            </a:pPr>
            <a:r>
              <a:rPr spc="-10" dirty="0"/>
              <a:t>Referenssit</a:t>
            </a:r>
          </a:p>
          <a:p>
            <a:pPr marL="561975" marR="344805" indent="-342900">
              <a:lnSpc>
                <a:spcPct val="80000"/>
              </a:lnSpc>
              <a:spcBef>
                <a:spcPts val="480"/>
              </a:spcBef>
              <a:buChar char="•"/>
              <a:tabLst>
                <a:tab pos="561340" algn="l"/>
                <a:tab pos="561975" algn="l"/>
              </a:tabLst>
            </a:pPr>
            <a:r>
              <a:rPr b="0" spc="-5" dirty="0">
                <a:latin typeface="Calibri"/>
                <a:cs typeface="Calibri"/>
              </a:rPr>
              <a:t>On </a:t>
            </a:r>
            <a:r>
              <a:rPr b="0" spc="-15" dirty="0">
                <a:latin typeface="Calibri"/>
                <a:cs typeface="Calibri"/>
              </a:rPr>
              <a:t>vaikeaa </a:t>
            </a:r>
            <a:r>
              <a:rPr b="0" spc="-5" dirty="0">
                <a:latin typeface="Calibri"/>
                <a:cs typeface="Calibri"/>
              </a:rPr>
              <a:t>sanoa </a:t>
            </a:r>
            <a:r>
              <a:rPr b="0" spc="-15" dirty="0">
                <a:latin typeface="Calibri"/>
                <a:cs typeface="Calibri"/>
              </a:rPr>
              <a:t>mikä </a:t>
            </a:r>
            <a:r>
              <a:rPr b="0" spc="-5" dirty="0">
                <a:latin typeface="Calibri"/>
                <a:cs typeface="Calibri"/>
              </a:rPr>
              <a:t>kriteeri esim. laadukkaassa C# </a:t>
            </a:r>
            <a:r>
              <a:rPr b="0" spc="-15" dirty="0">
                <a:latin typeface="Calibri"/>
                <a:cs typeface="Calibri"/>
              </a:rPr>
              <a:t>koodissa </a:t>
            </a:r>
            <a:r>
              <a:rPr b="0" spc="-5" dirty="0">
                <a:latin typeface="Calibri"/>
                <a:cs typeface="Calibri"/>
              </a:rPr>
              <a:t>on </a:t>
            </a:r>
            <a:r>
              <a:rPr b="0" spc="-15" dirty="0">
                <a:latin typeface="Calibri"/>
                <a:cs typeface="Calibri"/>
              </a:rPr>
              <a:t>tärkeintä,  </a:t>
            </a:r>
            <a:r>
              <a:rPr b="0" spc="-5" dirty="0">
                <a:latin typeface="Calibri"/>
                <a:cs typeface="Calibri"/>
              </a:rPr>
              <a:t>joten </a:t>
            </a:r>
            <a:r>
              <a:rPr b="0" spc="-10" dirty="0">
                <a:latin typeface="Calibri"/>
                <a:cs typeface="Calibri"/>
              </a:rPr>
              <a:t>luettelemme </a:t>
            </a:r>
            <a:r>
              <a:rPr b="0" dirty="0">
                <a:latin typeface="Calibri"/>
                <a:cs typeface="Calibri"/>
              </a:rPr>
              <a:t>ne </a:t>
            </a:r>
            <a:r>
              <a:rPr b="0" spc="-10" dirty="0">
                <a:latin typeface="Calibri"/>
                <a:cs typeface="Calibri"/>
              </a:rPr>
              <a:t>mutta </a:t>
            </a:r>
            <a:r>
              <a:rPr b="0" spc="-5" dirty="0">
                <a:latin typeface="Calibri"/>
                <a:cs typeface="Calibri"/>
              </a:rPr>
              <a:t>emme priorisoi </a:t>
            </a:r>
            <a:r>
              <a:rPr b="0" spc="-10" dirty="0">
                <a:latin typeface="Calibri"/>
                <a:cs typeface="Calibri"/>
              </a:rPr>
              <a:t>niitä. </a:t>
            </a:r>
            <a:r>
              <a:rPr b="0" dirty="0">
                <a:latin typeface="Calibri"/>
                <a:cs typeface="Calibri"/>
              </a:rPr>
              <a:t>Me </a:t>
            </a:r>
            <a:r>
              <a:rPr b="0" spc="-5" dirty="0">
                <a:latin typeface="Calibri"/>
                <a:cs typeface="Calibri"/>
              </a:rPr>
              <a:t>kiinnitämme  huomiomme </a:t>
            </a:r>
            <a:r>
              <a:rPr b="0" spc="-10" dirty="0">
                <a:latin typeface="Calibri"/>
                <a:cs typeface="Calibri"/>
              </a:rPr>
              <a:t>ylläpidettävyyteen, varmatoimisuuteen, </a:t>
            </a:r>
            <a:r>
              <a:rPr b="0" spc="-5" dirty="0">
                <a:latin typeface="Calibri"/>
                <a:cs typeface="Calibri"/>
              </a:rPr>
              <a:t>turvallisuuteen,  tehokkuuteen ja</a:t>
            </a:r>
            <a:r>
              <a:rPr b="0" spc="-40" dirty="0">
                <a:latin typeface="Calibri"/>
                <a:cs typeface="Calibri"/>
              </a:rPr>
              <a:t> </a:t>
            </a:r>
            <a:r>
              <a:rPr b="0" spc="-15" dirty="0">
                <a:latin typeface="Calibri"/>
                <a:cs typeface="Calibri"/>
              </a:rPr>
              <a:t>käytettävyyteen.</a:t>
            </a:r>
          </a:p>
          <a:p>
            <a:pPr marL="561975" marR="5080" indent="-342900">
              <a:lnSpc>
                <a:spcPct val="80000"/>
              </a:lnSpc>
              <a:spcBef>
                <a:spcPts val="480"/>
              </a:spcBef>
              <a:buChar char="•"/>
              <a:tabLst>
                <a:tab pos="561340" algn="l"/>
                <a:tab pos="561975" algn="l"/>
              </a:tabLst>
            </a:pPr>
            <a:r>
              <a:rPr b="0" spc="-5" dirty="0">
                <a:latin typeface="Calibri"/>
                <a:cs typeface="Calibri"/>
              </a:rPr>
              <a:t>Sosiaalisessa mediassa </a:t>
            </a:r>
            <a:r>
              <a:rPr b="0" spc="-10" dirty="0">
                <a:latin typeface="Calibri"/>
                <a:cs typeface="Calibri"/>
              </a:rPr>
              <a:t>työskentelemme </a:t>
            </a:r>
            <a:r>
              <a:rPr b="0" spc="-15" dirty="0">
                <a:latin typeface="Calibri"/>
                <a:cs typeface="Calibri"/>
              </a:rPr>
              <a:t>ahkerasti. </a:t>
            </a:r>
            <a:r>
              <a:rPr b="0" spc="-10" dirty="0">
                <a:latin typeface="Calibri"/>
                <a:cs typeface="Calibri"/>
              </a:rPr>
              <a:t>Facebook, </a:t>
            </a:r>
            <a:r>
              <a:rPr b="0" spc="-40" dirty="0">
                <a:latin typeface="Calibri"/>
                <a:cs typeface="Calibri"/>
              </a:rPr>
              <a:t>Twitter, </a:t>
            </a:r>
            <a:r>
              <a:rPr b="0" dirty="0">
                <a:latin typeface="Calibri"/>
                <a:cs typeface="Calibri"/>
              </a:rPr>
              <a:t>Google </a:t>
            </a:r>
            <a:r>
              <a:rPr b="0" spc="-5" dirty="0">
                <a:latin typeface="Calibri"/>
                <a:cs typeface="Calibri"/>
              </a:rPr>
              <a:t>+,  </a:t>
            </a:r>
            <a:r>
              <a:rPr b="0" spc="-10" dirty="0">
                <a:latin typeface="Calibri"/>
                <a:cs typeface="Calibri"/>
              </a:rPr>
              <a:t>LinkedIn </a:t>
            </a:r>
            <a:r>
              <a:rPr b="0" spc="-5" dirty="0">
                <a:latin typeface="Calibri"/>
                <a:cs typeface="Calibri"/>
              </a:rPr>
              <a:t>ja </a:t>
            </a:r>
            <a:r>
              <a:rPr b="0" dirty="0">
                <a:latin typeface="Calibri"/>
                <a:cs typeface="Calibri"/>
              </a:rPr>
              <a:t>muut </a:t>
            </a:r>
            <a:r>
              <a:rPr b="0" spc="-5" dirty="0">
                <a:latin typeface="Calibri"/>
                <a:cs typeface="Calibri"/>
              </a:rPr>
              <a:t>somepalvelut </a:t>
            </a:r>
            <a:r>
              <a:rPr b="0" spc="-20" dirty="0">
                <a:latin typeface="Calibri"/>
                <a:cs typeface="Calibri"/>
              </a:rPr>
              <a:t>ovat </a:t>
            </a:r>
            <a:r>
              <a:rPr b="0" spc="-10" dirty="0">
                <a:latin typeface="Calibri"/>
                <a:cs typeface="Calibri"/>
              </a:rPr>
              <a:t>jokapäiväisiä</a:t>
            </a:r>
            <a:r>
              <a:rPr b="0" spc="55" dirty="0">
                <a:latin typeface="Calibri"/>
                <a:cs typeface="Calibri"/>
              </a:rPr>
              <a:t> </a:t>
            </a:r>
            <a:r>
              <a:rPr b="0" spc="-5" dirty="0">
                <a:latin typeface="Calibri"/>
                <a:cs typeface="Calibri"/>
              </a:rPr>
              <a:t>työkalujamme.</a:t>
            </a:r>
          </a:p>
          <a:p>
            <a:pPr marL="561975" marR="346075" indent="-342900">
              <a:lnSpc>
                <a:spcPct val="80000"/>
              </a:lnSpc>
              <a:spcBef>
                <a:spcPts val="480"/>
              </a:spcBef>
              <a:buChar char="•"/>
              <a:tabLst>
                <a:tab pos="561340" algn="l"/>
                <a:tab pos="561975" algn="l"/>
              </a:tabLst>
            </a:pPr>
            <a:r>
              <a:rPr b="0" spc="-10" dirty="0">
                <a:latin typeface="Calibri"/>
                <a:cs typeface="Calibri"/>
              </a:rPr>
              <a:t>Referenssinämme voimme pitää </a:t>
            </a:r>
            <a:r>
              <a:rPr b="0" spc="-15" dirty="0">
                <a:latin typeface="Calibri"/>
                <a:cs typeface="Calibri"/>
              </a:rPr>
              <a:t>työnäytettä. </a:t>
            </a:r>
            <a:r>
              <a:rPr b="0" spc="-35" dirty="0">
                <a:latin typeface="Calibri"/>
                <a:cs typeface="Calibri"/>
              </a:rPr>
              <a:t>Tässä </a:t>
            </a:r>
            <a:r>
              <a:rPr b="0" spc="-10" dirty="0">
                <a:latin typeface="Calibri"/>
                <a:cs typeface="Calibri"/>
              </a:rPr>
              <a:t>laadukasta </a:t>
            </a:r>
            <a:r>
              <a:rPr b="0" spc="-5" dirty="0">
                <a:latin typeface="Calibri"/>
                <a:cs typeface="Calibri"/>
              </a:rPr>
              <a:t>html5 </a:t>
            </a:r>
            <a:r>
              <a:rPr b="0" spc="-15" dirty="0">
                <a:latin typeface="Calibri"/>
                <a:cs typeface="Calibri"/>
              </a:rPr>
              <a:t>koodia  </a:t>
            </a:r>
            <a:r>
              <a:rPr b="0" spc="-10" dirty="0">
                <a:latin typeface="Calibri"/>
                <a:cs typeface="Calibri"/>
              </a:rPr>
              <a:t>esittelyssä. </a:t>
            </a:r>
            <a:r>
              <a:rPr b="0" spc="-5" dirty="0">
                <a:latin typeface="Calibri"/>
                <a:cs typeface="Calibri"/>
              </a:rPr>
              <a:t>Napsauta selaimessasi </a:t>
            </a:r>
            <a:r>
              <a:rPr b="0" spc="-10" dirty="0">
                <a:latin typeface="Calibri"/>
                <a:cs typeface="Calibri"/>
              </a:rPr>
              <a:t>hiiren </a:t>
            </a:r>
            <a:r>
              <a:rPr b="0" spc="-15" dirty="0">
                <a:latin typeface="Calibri"/>
                <a:cs typeface="Calibri"/>
              </a:rPr>
              <a:t>kakkospainikkeella </a:t>
            </a:r>
            <a:r>
              <a:rPr b="0" spc="-5" dirty="0">
                <a:latin typeface="Calibri"/>
                <a:cs typeface="Calibri"/>
              </a:rPr>
              <a:t>ja valitse </a:t>
            </a:r>
            <a:r>
              <a:rPr b="0" spc="-15" dirty="0">
                <a:latin typeface="Calibri"/>
                <a:cs typeface="Calibri"/>
              </a:rPr>
              <a:t>näytä  </a:t>
            </a:r>
            <a:r>
              <a:rPr b="0" spc="-5" dirty="0">
                <a:latin typeface="Calibri"/>
                <a:cs typeface="Calibri"/>
              </a:rPr>
              <a:t>sivun </a:t>
            </a:r>
            <a:r>
              <a:rPr b="0" spc="-10" dirty="0">
                <a:latin typeface="Calibri"/>
                <a:cs typeface="Calibri"/>
              </a:rPr>
              <a:t>lähdekoodi</a:t>
            </a:r>
            <a:r>
              <a:rPr b="0" spc="-40" dirty="0">
                <a:latin typeface="Calibri"/>
                <a:cs typeface="Calibri"/>
              </a:rPr>
              <a:t> </a:t>
            </a:r>
            <a:r>
              <a:rPr b="0" spc="-15" dirty="0">
                <a:latin typeface="Calibri"/>
                <a:cs typeface="Calibri"/>
              </a:rPr>
              <a:t>(Firefox).</a:t>
            </a:r>
            <a:endParaRPr lang="fi-FI" b="0" spc="-15" dirty="0">
              <a:latin typeface="Calibri"/>
              <a:cs typeface="Calibri"/>
            </a:endParaRPr>
          </a:p>
          <a:p>
            <a:pPr marL="561975" marR="346075" indent="-342900">
              <a:lnSpc>
                <a:spcPct val="80000"/>
              </a:lnSpc>
              <a:spcBef>
                <a:spcPts val="480"/>
              </a:spcBef>
              <a:buChar char="•"/>
              <a:tabLst>
                <a:tab pos="561340" algn="l"/>
                <a:tab pos="561975" algn="l"/>
              </a:tabLst>
            </a:pPr>
            <a:r>
              <a:rPr lang="fi-FI" spc="-15" dirty="0">
                <a:latin typeface="Calibri"/>
                <a:cs typeface="Calibri"/>
              </a:rPr>
              <a:t>Katso itse!</a:t>
            </a:r>
            <a:endParaRPr b="0" spc="-15" dirty="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spc="-5" dirty="0"/>
              <a:t>Merja</a:t>
            </a:r>
            <a:r>
              <a:rPr spc="-75" dirty="0"/>
              <a:t> </a:t>
            </a:r>
            <a:r>
              <a:rPr spc="-5" dirty="0"/>
              <a:t>Marin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8425">
              <a:lnSpc>
                <a:spcPts val="1650"/>
              </a:lnSpc>
            </a:pPr>
            <a:fld id="{81D60167-4931-47E6-BA6A-407CBD079E47}" type="slidenum">
              <a:rPr dirty="0"/>
              <a:t>82</a:t>
            </a:fld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3708653" y="1270253"/>
            <a:ext cx="5184775" cy="1152525"/>
          </a:xfrm>
          <a:custGeom>
            <a:avLst/>
            <a:gdLst/>
            <a:ahLst/>
            <a:cxnLst/>
            <a:rect l="l" t="t" r="r" b="b"/>
            <a:pathLst>
              <a:path w="5184775" h="1152525">
                <a:moveTo>
                  <a:pt x="4992624" y="0"/>
                </a:moveTo>
                <a:lnTo>
                  <a:pt x="192024" y="0"/>
                </a:lnTo>
                <a:lnTo>
                  <a:pt x="147996" y="5071"/>
                </a:lnTo>
                <a:lnTo>
                  <a:pt x="107579" y="19518"/>
                </a:lnTo>
                <a:lnTo>
                  <a:pt x="71925" y="42187"/>
                </a:lnTo>
                <a:lnTo>
                  <a:pt x="42187" y="71925"/>
                </a:lnTo>
                <a:lnTo>
                  <a:pt x="19518" y="107579"/>
                </a:lnTo>
                <a:lnTo>
                  <a:pt x="5071" y="147996"/>
                </a:lnTo>
                <a:lnTo>
                  <a:pt x="0" y="192024"/>
                </a:lnTo>
                <a:lnTo>
                  <a:pt x="0" y="960120"/>
                </a:lnTo>
                <a:lnTo>
                  <a:pt x="5071" y="1004147"/>
                </a:lnTo>
                <a:lnTo>
                  <a:pt x="19518" y="1044564"/>
                </a:lnTo>
                <a:lnTo>
                  <a:pt x="42187" y="1080218"/>
                </a:lnTo>
                <a:lnTo>
                  <a:pt x="71925" y="1109956"/>
                </a:lnTo>
                <a:lnTo>
                  <a:pt x="107579" y="1132625"/>
                </a:lnTo>
                <a:lnTo>
                  <a:pt x="147996" y="1147072"/>
                </a:lnTo>
                <a:lnTo>
                  <a:pt x="192024" y="1152144"/>
                </a:lnTo>
                <a:lnTo>
                  <a:pt x="4992624" y="1152144"/>
                </a:lnTo>
                <a:lnTo>
                  <a:pt x="5036651" y="1147072"/>
                </a:lnTo>
                <a:lnTo>
                  <a:pt x="5077068" y="1132625"/>
                </a:lnTo>
                <a:lnTo>
                  <a:pt x="5112722" y="1109956"/>
                </a:lnTo>
                <a:lnTo>
                  <a:pt x="5142460" y="1080218"/>
                </a:lnTo>
                <a:lnTo>
                  <a:pt x="5165129" y="1044564"/>
                </a:lnTo>
                <a:lnTo>
                  <a:pt x="5179576" y="1004147"/>
                </a:lnTo>
                <a:lnTo>
                  <a:pt x="5184648" y="960120"/>
                </a:lnTo>
                <a:lnTo>
                  <a:pt x="5184648" y="192024"/>
                </a:lnTo>
                <a:lnTo>
                  <a:pt x="5179576" y="147996"/>
                </a:lnTo>
                <a:lnTo>
                  <a:pt x="5165129" y="107579"/>
                </a:lnTo>
                <a:lnTo>
                  <a:pt x="5142460" y="71925"/>
                </a:lnTo>
                <a:lnTo>
                  <a:pt x="5112722" y="42187"/>
                </a:lnTo>
                <a:lnTo>
                  <a:pt x="5077068" y="19518"/>
                </a:lnTo>
                <a:lnTo>
                  <a:pt x="5036651" y="5071"/>
                </a:lnTo>
                <a:lnTo>
                  <a:pt x="4992624" y="0"/>
                </a:lnTo>
                <a:close/>
              </a:path>
            </a:pathLst>
          </a:custGeom>
          <a:solidFill>
            <a:srgbClr val="3333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708653" y="1270253"/>
            <a:ext cx="5184775" cy="1152525"/>
          </a:xfrm>
          <a:custGeom>
            <a:avLst/>
            <a:gdLst/>
            <a:ahLst/>
            <a:cxnLst/>
            <a:rect l="l" t="t" r="r" b="b"/>
            <a:pathLst>
              <a:path w="5184775" h="1152525">
                <a:moveTo>
                  <a:pt x="0" y="192024"/>
                </a:moveTo>
                <a:lnTo>
                  <a:pt x="5071" y="147996"/>
                </a:lnTo>
                <a:lnTo>
                  <a:pt x="19518" y="107579"/>
                </a:lnTo>
                <a:lnTo>
                  <a:pt x="42187" y="71925"/>
                </a:lnTo>
                <a:lnTo>
                  <a:pt x="71925" y="42187"/>
                </a:lnTo>
                <a:lnTo>
                  <a:pt x="107579" y="19518"/>
                </a:lnTo>
                <a:lnTo>
                  <a:pt x="147996" y="5071"/>
                </a:lnTo>
                <a:lnTo>
                  <a:pt x="192024" y="0"/>
                </a:lnTo>
                <a:lnTo>
                  <a:pt x="4992624" y="0"/>
                </a:lnTo>
                <a:lnTo>
                  <a:pt x="5036651" y="5071"/>
                </a:lnTo>
                <a:lnTo>
                  <a:pt x="5077068" y="19518"/>
                </a:lnTo>
                <a:lnTo>
                  <a:pt x="5112722" y="42187"/>
                </a:lnTo>
                <a:lnTo>
                  <a:pt x="5142460" y="71925"/>
                </a:lnTo>
                <a:lnTo>
                  <a:pt x="5165129" y="107579"/>
                </a:lnTo>
                <a:lnTo>
                  <a:pt x="5179576" y="147996"/>
                </a:lnTo>
                <a:lnTo>
                  <a:pt x="5184648" y="192024"/>
                </a:lnTo>
                <a:lnTo>
                  <a:pt x="5184648" y="960120"/>
                </a:lnTo>
                <a:lnTo>
                  <a:pt x="5179576" y="1004147"/>
                </a:lnTo>
                <a:lnTo>
                  <a:pt x="5165129" y="1044564"/>
                </a:lnTo>
                <a:lnTo>
                  <a:pt x="5142460" y="1080218"/>
                </a:lnTo>
                <a:lnTo>
                  <a:pt x="5112722" y="1109956"/>
                </a:lnTo>
                <a:lnTo>
                  <a:pt x="5077068" y="1132625"/>
                </a:lnTo>
                <a:lnTo>
                  <a:pt x="5036651" y="1147072"/>
                </a:lnTo>
                <a:lnTo>
                  <a:pt x="4992624" y="1152144"/>
                </a:lnTo>
                <a:lnTo>
                  <a:pt x="192024" y="1152144"/>
                </a:lnTo>
                <a:lnTo>
                  <a:pt x="147996" y="1147072"/>
                </a:lnTo>
                <a:lnTo>
                  <a:pt x="107579" y="1132625"/>
                </a:lnTo>
                <a:lnTo>
                  <a:pt x="71925" y="1109956"/>
                </a:lnTo>
                <a:lnTo>
                  <a:pt x="42187" y="1080218"/>
                </a:lnTo>
                <a:lnTo>
                  <a:pt x="19518" y="1044564"/>
                </a:lnTo>
                <a:lnTo>
                  <a:pt x="5071" y="1004147"/>
                </a:lnTo>
                <a:lnTo>
                  <a:pt x="0" y="960120"/>
                </a:lnTo>
                <a:lnTo>
                  <a:pt x="0" y="192024"/>
                </a:lnTo>
                <a:close/>
              </a:path>
            </a:pathLst>
          </a:custGeom>
          <a:ln w="198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856482" y="1462277"/>
            <a:ext cx="4888230" cy="7569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solidFill>
                  <a:srgbClr val="FFFFFF"/>
                </a:solidFill>
                <a:latin typeface="Arial"/>
                <a:cs typeface="Arial"/>
              </a:rPr>
              <a:t>Kirjoita mallin mukainen teksti 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sivulle</a:t>
            </a:r>
            <a:r>
              <a:rPr sz="1600" b="1" spc="20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Arial"/>
                <a:cs typeface="Arial"/>
              </a:rPr>
              <a:t>refrerenssit.</a:t>
            </a:r>
            <a:endParaRPr sz="1600">
              <a:latin typeface="Arial"/>
              <a:cs typeface="Arial"/>
            </a:endParaRPr>
          </a:p>
          <a:p>
            <a:pPr marL="350520" marR="342900" algn="ctr">
              <a:lnSpc>
                <a:spcPct val="100000"/>
              </a:lnSpc>
            </a:pPr>
            <a:r>
              <a:rPr sz="1600" b="1" spc="-5" dirty="0">
                <a:solidFill>
                  <a:srgbClr val="FFFFFF"/>
                </a:solidFill>
                <a:latin typeface="Arial"/>
                <a:cs typeface="Arial"/>
              </a:rPr>
              <a:t>Muotoile retkien otsikot strong tagilla, lisää  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loppuun</a:t>
            </a:r>
            <a:r>
              <a:rPr sz="1600" b="1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vaakaviiva.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53281" y="320921"/>
            <a:ext cx="8686800" cy="136704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fi-FI" spc="-70" dirty="0" err="1">
                <a:solidFill>
                  <a:schemeClr val="tx1"/>
                </a:solidFill>
              </a:rPr>
              <a:t>Ohjemoijat</a:t>
            </a:r>
            <a:r>
              <a:rPr lang="fi-FI" spc="-70" dirty="0">
                <a:solidFill>
                  <a:schemeClr val="tx1"/>
                </a:solidFill>
              </a:rPr>
              <a:t> oy </a:t>
            </a:r>
            <a:r>
              <a:rPr spc="-25" dirty="0" err="1">
                <a:solidFill>
                  <a:schemeClr val="tx1"/>
                </a:solidFill>
              </a:rPr>
              <a:t>Vapaa-ajan</a:t>
            </a:r>
            <a:r>
              <a:rPr spc="-85" dirty="0">
                <a:solidFill>
                  <a:schemeClr val="tx1"/>
                </a:solidFill>
              </a:rPr>
              <a:t> </a:t>
            </a:r>
            <a:r>
              <a:rPr spc="-15" dirty="0">
                <a:solidFill>
                  <a:schemeClr val="tx1"/>
                </a:solidFill>
              </a:rPr>
              <a:t>toiminta.html</a:t>
            </a:r>
            <a:r>
              <a:rPr lang="fi-FI" spc="-15" dirty="0">
                <a:solidFill>
                  <a:schemeClr val="tx1"/>
                </a:solidFill>
              </a:rPr>
              <a:t>, ei tehdä nyt</a:t>
            </a:r>
            <a:endParaRPr spc="-15" dirty="0">
              <a:solidFill>
                <a:schemeClr val="tx1"/>
              </a:solidFill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spc="-5" dirty="0"/>
              <a:t>Merja</a:t>
            </a:r>
            <a:r>
              <a:rPr spc="-75" dirty="0"/>
              <a:t> </a:t>
            </a:r>
            <a:r>
              <a:rPr spc="-5" dirty="0"/>
              <a:t>Marin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8425">
              <a:lnSpc>
                <a:spcPts val="1650"/>
              </a:lnSpc>
            </a:pPr>
            <a:fld id="{81D60167-4931-47E6-BA6A-407CBD079E47}" type="slidenum">
              <a:rPr dirty="0"/>
              <a:t>83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572443" y="1687962"/>
            <a:ext cx="7589520" cy="222817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400" spc="-25" dirty="0" err="1">
                <a:latin typeface="Calibri"/>
                <a:cs typeface="Calibri"/>
              </a:rPr>
              <a:t>Vapaa-ajan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20" dirty="0" err="1">
                <a:latin typeface="Calibri"/>
                <a:cs typeface="Calibri"/>
              </a:rPr>
              <a:t>toiminta</a:t>
            </a:r>
            <a:endParaRPr sz="4000" dirty="0">
              <a:latin typeface="Times New Roman"/>
              <a:cs typeface="Times New Roman"/>
            </a:endParaRPr>
          </a:p>
          <a:p>
            <a:pPr marL="12700" marR="5080">
              <a:lnSpc>
                <a:spcPct val="100000"/>
              </a:lnSpc>
            </a:pPr>
            <a:r>
              <a:rPr sz="2400" spc="-10" dirty="0">
                <a:latin typeface="Calibri"/>
                <a:cs typeface="Calibri"/>
              </a:rPr>
              <a:t>Olemme </a:t>
            </a:r>
            <a:r>
              <a:rPr sz="2400" spc="-20" dirty="0">
                <a:latin typeface="Calibri"/>
                <a:cs typeface="Calibri"/>
              </a:rPr>
              <a:t>kuin perhettä. Vapaa-ajallakin </a:t>
            </a:r>
            <a:r>
              <a:rPr sz="2400" spc="-10" dirty="0">
                <a:latin typeface="Calibri"/>
                <a:cs typeface="Calibri"/>
              </a:rPr>
              <a:t>teemme  yhdessä </a:t>
            </a:r>
            <a:r>
              <a:rPr sz="2400" spc="-25" dirty="0">
                <a:latin typeface="Calibri"/>
                <a:cs typeface="Calibri"/>
              </a:rPr>
              <a:t>kaikenlaista. </a:t>
            </a:r>
            <a:r>
              <a:rPr sz="2400" spc="-45" dirty="0">
                <a:latin typeface="Calibri"/>
                <a:cs typeface="Calibri"/>
              </a:rPr>
              <a:t>Teemme </a:t>
            </a:r>
            <a:r>
              <a:rPr sz="2400" spc="-15" dirty="0">
                <a:latin typeface="Calibri"/>
                <a:cs typeface="Calibri"/>
              </a:rPr>
              <a:t>retkiä luontoon </a:t>
            </a:r>
            <a:r>
              <a:rPr sz="2400" spc="-10" dirty="0">
                <a:latin typeface="Calibri"/>
                <a:cs typeface="Calibri"/>
              </a:rPr>
              <a:t>ja  erilaisiin pelialan </a:t>
            </a:r>
            <a:r>
              <a:rPr sz="2400" spc="-15" dirty="0">
                <a:latin typeface="Calibri"/>
                <a:cs typeface="Calibri"/>
              </a:rPr>
              <a:t>tapahtumiin. </a:t>
            </a:r>
            <a:r>
              <a:rPr sz="2400" spc="-20" dirty="0" err="1">
                <a:latin typeface="Calibri"/>
                <a:cs typeface="Calibri"/>
              </a:rPr>
              <a:t>Kouluttaudumme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0" dirty="0" err="1">
                <a:latin typeface="Calibri"/>
                <a:cs typeface="Calibri"/>
              </a:rPr>
              <a:t>yhdessä</a:t>
            </a:r>
            <a:r>
              <a:rPr sz="2400" spc="-10" dirty="0">
                <a:latin typeface="Calibri"/>
                <a:cs typeface="Calibri"/>
              </a:rPr>
              <a:t> uusiin </a:t>
            </a:r>
            <a:r>
              <a:rPr sz="2400" spc="-15" dirty="0">
                <a:latin typeface="Calibri"/>
                <a:cs typeface="Calibri"/>
              </a:rPr>
              <a:t>ohjelmistotekniikan kujeisiin </a:t>
            </a:r>
            <a:r>
              <a:rPr sz="2400" spc="-10" dirty="0" err="1">
                <a:latin typeface="Calibri"/>
                <a:cs typeface="Calibri"/>
              </a:rPr>
              <a:t>Viimeksi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0" dirty="0" err="1">
                <a:latin typeface="Calibri"/>
                <a:cs typeface="Calibri"/>
              </a:rPr>
              <a:t>kävimme</a:t>
            </a:r>
            <a:r>
              <a:rPr sz="2400" spc="-20" dirty="0">
                <a:latin typeface="Calibri"/>
                <a:cs typeface="Calibri"/>
              </a:rPr>
              <a:t> hyvällä </a:t>
            </a:r>
            <a:r>
              <a:rPr sz="2400" spc="-10" dirty="0">
                <a:latin typeface="Calibri"/>
                <a:cs typeface="Calibri"/>
              </a:rPr>
              <a:t>html5 </a:t>
            </a:r>
            <a:r>
              <a:rPr sz="2400" spc="-20" dirty="0">
                <a:latin typeface="Calibri"/>
                <a:cs typeface="Calibri"/>
              </a:rPr>
              <a:t>kurssilla </a:t>
            </a:r>
            <a:r>
              <a:rPr sz="2400" spc="-15" dirty="0">
                <a:latin typeface="Calibri"/>
                <a:cs typeface="Calibri"/>
              </a:rPr>
              <a:t>tänä</a:t>
            </a:r>
            <a:r>
              <a:rPr sz="2400" spc="114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syksynä.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85800" y="4191000"/>
            <a:ext cx="6120765" cy="592470"/>
          </a:xfrm>
          <a:prstGeom prst="rect">
            <a:avLst/>
          </a:prstGeom>
          <a:ln w="6096">
            <a:solidFill>
              <a:srgbClr val="333399"/>
            </a:solidFill>
          </a:ln>
        </p:spPr>
        <p:txBody>
          <a:bodyPr vert="horz" wrap="square" lIns="0" tIns="38100" rIns="0" bIns="0" rtlCol="0">
            <a:spAutoFit/>
          </a:bodyPr>
          <a:lstStyle/>
          <a:p>
            <a:pPr marL="88900" marR="1193165">
              <a:lnSpc>
                <a:spcPct val="100000"/>
              </a:lnSpc>
              <a:spcBef>
                <a:spcPts val="300"/>
              </a:spcBef>
            </a:pPr>
            <a:r>
              <a:rPr sz="1800" spc="-5" dirty="0">
                <a:latin typeface="Arial"/>
                <a:cs typeface="Arial"/>
              </a:rPr>
              <a:t>Lisää </a:t>
            </a:r>
            <a:r>
              <a:rPr sz="1800" dirty="0">
                <a:latin typeface="Arial"/>
                <a:cs typeface="Arial"/>
              </a:rPr>
              <a:t>teksti </a:t>
            </a:r>
            <a:r>
              <a:rPr sz="1800" spc="-5" dirty="0">
                <a:latin typeface="Arial"/>
                <a:cs typeface="Arial"/>
              </a:rPr>
              <a:t>articlen sisään. Muuta sivujen nimet  vastaamaan</a:t>
            </a:r>
            <a:r>
              <a:rPr sz="1800" spc="-4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tekstiä.</a:t>
            </a:r>
            <a:endParaRPr sz="18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4800" y="250356"/>
            <a:ext cx="84582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fi-FI" spc="-70" dirty="0" err="1"/>
              <a:t>Ohjemoijat</a:t>
            </a:r>
            <a:r>
              <a:rPr lang="fi-FI" spc="-70" dirty="0"/>
              <a:t> oy </a:t>
            </a:r>
            <a:r>
              <a:rPr spc="-10" dirty="0"/>
              <a:t>Linkit.html</a:t>
            </a:r>
            <a:r>
              <a:rPr lang="fi-FI" spc="-10" dirty="0"/>
              <a:t>, esim. ei nyt tehdä</a:t>
            </a:r>
            <a:endParaRPr spc="-10" dirty="0"/>
          </a:p>
        </p:txBody>
      </p:sp>
      <p:sp>
        <p:nvSpPr>
          <p:cNvPr id="3" name="object 3"/>
          <p:cNvSpPr txBox="1"/>
          <p:nvPr/>
        </p:nvSpPr>
        <p:spPr>
          <a:xfrm>
            <a:off x="535940" y="1134821"/>
            <a:ext cx="7374890" cy="24743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95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spc="-85" dirty="0">
                <a:latin typeface="Calibri"/>
                <a:cs typeface="Calibri"/>
              </a:rPr>
              <a:t>Tee </a:t>
            </a:r>
            <a:r>
              <a:rPr sz="2400" spc="-15" dirty="0">
                <a:latin typeface="Calibri"/>
                <a:cs typeface="Calibri"/>
              </a:rPr>
              <a:t>hyperlinkit </a:t>
            </a:r>
            <a:r>
              <a:rPr sz="2400" spc="-10" dirty="0">
                <a:latin typeface="Calibri"/>
                <a:cs typeface="Calibri"/>
              </a:rPr>
              <a:t>haluamiisi yrityksiin </a:t>
            </a:r>
            <a:r>
              <a:rPr sz="2400" spc="-20" dirty="0">
                <a:latin typeface="Calibri"/>
                <a:cs typeface="Calibri"/>
              </a:rPr>
              <a:t>(vähintään</a:t>
            </a:r>
            <a:r>
              <a:rPr sz="2400" spc="25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3)</a:t>
            </a:r>
            <a:endParaRPr sz="24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4000" dirty="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sz="2400" spc="-15" dirty="0">
                <a:latin typeface="Calibri"/>
                <a:cs typeface="Calibri"/>
              </a:rPr>
              <a:t>Linkkejä </a:t>
            </a:r>
            <a:r>
              <a:rPr sz="2400" spc="-20" dirty="0" err="1">
                <a:latin typeface="Calibri"/>
                <a:cs typeface="Calibri"/>
              </a:rPr>
              <a:t>tärkeisiin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-10" dirty="0" err="1">
                <a:latin typeface="Calibri"/>
                <a:cs typeface="Calibri"/>
              </a:rPr>
              <a:t>yrityksiin</a:t>
            </a:r>
            <a:endParaRPr lang="fi-FI" sz="2400" dirty="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sz="2400" u="heavy" spc="-25" dirty="0">
                <a:solidFill>
                  <a:srgbClr val="009999"/>
                </a:solidFill>
                <a:latin typeface="Calibri"/>
                <a:cs typeface="Calibri"/>
                <a:hlinkClick r:id="rId2"/>
              </a:rPr>
              <a:t>http://www.</a:t>
            </a:r>
            <a:r>
              <a:rPr lang="fi-FI" sz="2400" u="heavy" spc="-25" dirty="0" err="1">
                <a:solidFill>
                  <a:srgbClr val="009999"/>
                </a:solidFill>
                <a:latin typeface="Calibri"/>
                <a:cs typeface="Calibri"/>
                <a:hlinkClick r:id="rId2"/>
              </a:rPr>
              <a:t>redu</a:t>
            </a:r>
            <a:r>
              <a:rPr sz="2400" u="heavy" spc="-25" dirty="0">
                <a:solidFill>
                  <a:srgbClr val="009999"/>
                </a:solidFill>
                <a:latin typeface="Calibri"/>
                <a:cs typeface="Calibri"/>
                <a:hlinkClick r:id="rId2"/>
              </a:rPr>
              <a:t>.fi</a:t>
            </a:r>
            <a:r>
              <a:rPr sz="2400" spc="-25" dirty="0">
                <a:latin typeface="Calibri"/>
                <a:cs typeface="Calibri"/>
              </a:rPr>
              <a:t>, </a:t>
            </a:r>
            <a:r>
              <a:rPr lang="fi-FI" sz="2400" spc="-10" dirty="0">
                <a:latin typeface="Calibri"/>
                <a:cs typeface="Calibri"/>
              </a:rPr>
              <a:t>Rovaniemen koulutuskeskus, </a:t>
            </a:r>
            <a:r>
              <a:rPr lang="fi-FI" sz="2400" spc="-10" dirty="0" err="1">
                <a:latin typeface="Calibri"/>
                <a:cs typeface="Calibri"/>
              </a:rPr>
              <a:t>redu</a:t>
            </a:r>
            <a:r>
              <a:rPr sz="2400" spc="-15" dirty="0">
                <a:latin typeface="Calibri"/>
                <a:cs typeface="Calibri"/>
              </a:rPr>
              <a:t> </a:t>
            </a:r>
            <a:endParaRPr lang="fi-FI" sz="2400" spc="-15" dirty="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sz="2400" u="heavy" spc="-25" dirty="0">
                <a:solidFill>
                  <a:srgbClr val="009999"/>
                </a:solidFill>
                <a:latin typeface="Calibri"/>
                <a:cs typeface="Calibri"/>
                <a:hlinkClick r:id="rId3"/>
              </a:rPr>
              <a:t>http://www.tietotalo.fi</a:t>
            </a:r>
            <a:r>
              <a:rPr sz="2400" spc="-25" dirty="0">
                <a:latin typeface="Calibri"/>
                <a:cs typeface="Calibri"/>
              </a:rPr>
              <a:t>, </a:t>
            </a:r>
            <a:endParaRPr lang="fi-FI" sz="2400" spc="-25" dirty="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sz="2400" spc="-15" dirty="0" err="1">
                <a:latin typeface="Calibri"/>
                <a:cs typeface="Calibri"/>
              </a:rPr>
              <a:t>Tietotalo</a:t>
            </a:r>
            <a:r>
              <a:rPr sz="2400" spc="-15" dirty="0">
                <a:latin typeface="Calibri"/>
                <a:cs typeface="Calibri"/>
              </a:rPr>
              <a:t>  </a:t>
            </a:r>
            <a:r>
              <a:rPr sz="2400" u="heavy" spc="-15" dirty="0">
                <a:solidFill>
                  <a:srgbClr val="009999"/>
                </a:solidFill>
                <a:latin typeface="Calibri"/>
                <a:cs typeface="Calibri"/>
                <a:hlinkClick r:id="rId4"/>
              </a:rPr>
              <a:t>http://intelles.fi</a:t>
            </a:r>
            <a:r>
              <a:rPr sz="2400" spc="-15" dirty="0">
                <a:latin typeface="Calibri"/>
                <a:cs typeface="Calibri"/>
              </a:rPr>
              <a:t>,</a:t>
            </a:r>
            <a:r>
              <a:rPr sz="2400" spc="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Intelles</a:t>
            </a:r>
            <a:endParaRPr sz="24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5800" y="318857"/>
            <a:ext cx="7772400" cy="136704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fi-FI" spc="-70" dirty="0" err="1"/>
              <a:t>Ohjemoijat</a:t>
            </a:r>
            <a:r>
              <a:rPr lang="fi-FI" spc="-70" dirty="0"/>
              <a:t> oy </a:t>
            </a:r>
            <a:r>
              <a:rPr spc="-10" dirty="0" err="1"/>
              <a:t>Hinnat</a:t>
            </a:r>
            <a:r>
              <a:rPr spc="-10" dirty="0"/>
              <a:t> </a:t>
            </a:r>
            <a:r>
              <a:rPr spc="-5" dirty="0"/>
              <a:t>ja</a:t>
            </a:r>
            <a:r>
              <a:rPr spc="-100" dirty="0"/>
              <a:t> </a:t>
            </a:r>
            <a:r>
              <a:rPr dirty="0" err="1"/>
              <a:t>linkit</a:t>
            </a:r>
            <a:r>
              <a:rPr lang="fi-FI" dirty="0"/>
              <a:t>, esim. ÄLÄ TEE TÄTÄ</a:t>
            </a:r>
            <a:endParaRPr dirty="0"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spc="-5" dirty="0"/>
              <a:t>Merja</a:t>
            </a:r>
            <a:r>
              <a:rPr spc="-75" dirty="0"/>
              <a:t> </a:t>
            </a:r>
            <a:r>
              <a:rPr spc="-5" dirty="0"/>
              <a:t>Marin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8425">
              <a:lnSpc>
                <a:spcPts val="1650"/>
              </a:lnSpc>
            </a:pPr>
            <a:fld id="{81D60167-4931-47E6-BA6A-407CBD079E47}" type="slidenum">
              <a:rPr dirty="0"/>
              <a:t>85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609600" y="1981200"/>
            <a:ext cx="7168515" cy="38989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85" dirty="0">
                <a:latin typeface="Calibri"/>
                <a:cs typeface="Calibri"/>
              </a:rPr>
              <a:t>Tee </a:t>
            </a:r>
            <a:r>
              <a:rPr sz="2800" spc="-25" dirty="0">
                <a:latin typeface="Calibri"/>
                <a:cs typeface="Calibri"/>
              </a:rPr>
              <a:t>seuraava taulukko </a:t>
            </a:r>
            <a:r>
              <a:rPr sz="2800" spc="-15" dirty="0">
                <a:latin typeface="Calibri"/>
                <a:cs typeface="Calibri"/>
              </a:rPr>
              <a:t>hinnat </a:t>
            </a:r>
            <a:r>
              <a:rPr sz="2800" spc="-5" dirty="0">
                <a:latin typeface="Calibri"/>
                <a:cs typeface="Calibri"/>
              </a:rPr>
              <a:t>ja </a:t>
            </a:r>
            <a:r>
              <a:rPr sz="2800" spc="-10" dirty="0">
                <a:latin typeface="Calibri"/>
                <a:cs typeface="Calibri"/>
              </a:rPr>
              <a:t>linkit.html</a:t>
            </a:r>
            <a:r>
              <a:rPr sz="2800" spc="25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sivulle.</a:t>
            </a:r>
            <a:endParaRPr sz="28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395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000" spc="-5" dirty="0">
                <a:latin typeface="Calibri"/>
                <a:cs typeface="Calibri"/>
              </a:rPr>
              <a:t>&lt;table border=1</a:t>
            </a:r>
            <a:r>
              <a:rPr sz="2000" spc="-7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cellSpacing=0&gt;</a:t>
            </a:r>
          </a:p>
          <a:p>
            <a:pPr marL="927100">
              <a:lnSpc>
                <a:spcPct val="100000"/>
              </a:lnSpc>
              <a:spcBef>
                <a:spcPts val="480"/>
              </a:spcBef>
            </a:pPr>
            <a:r>
              <a:rPr sz="2000" spc="-5" dirty="0">
                <a:latin typeface="Calibri"/>
                <a:cs typeface="Calibri"/>
              </a:rPr>
              <a:t>&lt;caption&gt;Hinnasto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&lt;/caption&gt;</a:t>
            </a:r>
            <a:endParaRPr sz="2000" dirty="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480"/>
              </a:spcBef>
            </a:pPr>
            <a:r>
              <a:rPr sz="2000" spc="-5" dirty="0">
                <a:latin typeface="Calibri"/>
                <a:cs typeface="Calibri"/>
              </a:rPr>
              <a:t>&lt;tr&gt; </a:t>
            </a:r>
            <a:r>
              <a:rPr sz="2000" spc="-10" dirty="0">
                <a:latin typeface="Calibri"/>
                <a:cs typeface="Calibri"/>
              </a:rPr>
              <a:t>&lt;td&gt; Määrittely &lt;td&gt; </a:t>
            </a:r>
            <a:r>
              <a:rPr sz="2000" dirty="0">
                <a:latin typeface="Calibri"/>
                <a:cs typeface="Calibri"/>
              </a:rPr>
              <a:t>70</a:t>
            </a:r>
            <a:r>
              <a:rPr sz="2000" spc="6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€/tunti</a:t>
            </a:r>
            <a:endParaRPr sz="2000" dirty="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475"/>
              </a:spcBef>
            </a:pPr>
            <a:r>
              <a:rPr sz="2000" spc="-5" dirty="0">
                <a:latin typeface="Calibri"/>
                <a:cs typeface="Calibri"/>
              </a:rPr>
              <a:t>&lt;tr&gt; </a:t>
            </a:r>
            <a:r>
              <a:rPr sz="2000" spc="-10" dirty="0">
                <a:latin typeface="Calibri"/>
                <a:cs typeface="Calibri"/>
              </a:rPr>
              <a:t>&lt;td&gt; Suunnittelu &lt;td&gt; </a:t>
            </a:r>
            <a:r>
              <a:rPr sz="2000" dirty="0">
                <a:latin typeface="Calibri"/>
                <a:cs typeface="Calibri"/>
              </a:rPr>
              <a:t>60</a:t>
            </a:r>
            <a:r>
              <a:rPr sz="2000" spc="6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€/tunti</a:t>
            </a:r>
            <a:endParaRPr sz="2000" dirty="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475"/>
              </a:spcBef>
            </a:pPr>
            <a:r>
              <a:rPr sz="2000" spc="-10" dirty="0">
                <a:latin typeface="Calibri"/>
                <a:cs typeface="Calibri"/>
              </a:rPr>
              <a:t>&lt;tr&gt;&lt;td&gt; </a:t>
            </a:r>
            <a:r>
              <a:rPr sz="2000" spc="-30" dirty="0">
                <a:latin typeface="Calibri"/>
                <a:cs typeface="Calibri"/>
              </a:rPr>
              <a:t>Toteutus </a:t>
            </a:r>
            <a:r>
              <a:rPr sz="2000" spc="-10" dirty="0">
                <a:latin typeface="Calibri"/>
                <a:cs typeface="Calibri"/>
              </a:rPr>
              <a:t>&lt;td&gt; </a:t>
            </a:r>
            <a:r>
              <a:rPr sz="2000" dirty="0">
                <a:latin typeface="Calibri"/>
                <a:cs typeface="Calibri"/>
              </a:rPr>
              <a:t>70</a:t>
            </a:r>
            <a:r>
              <a:rPr sz="2000" spc="8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€/tunti</a:t>
            </a:r>
            <a:endParaRPr sz="2000" dirty="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480"/>
              </a:spcBef>
            </a:pPr>
            <a:r>
              <a:rPr sz="2000" spc="-10" dirty="0">
                <a:latin typeface="Calibri"/>
                <a:cs typeface="Calibri"/>
              </a:rPr>
              <a:t>&lt;tr&gt;&lt;td&gt; </a:t>
            </a:r>
            <a:r>
              <a:rPr sz="2000" spc="-35" dirty="0">
                <a:latin typeface="Calibri"/>
                <a:cs typeface="Calibri"/>
              </a:rPr>
              <a:t>Testaus </a:t>
            </a:r>
            <a:r>
              <a:rPr sz="2000" spc="-10" dirty="0">
                <a:latin typeface="Calibri"/>
                <a:cs typeface="Calibri"/>
              </a:rPr>
              <a:t>&lt;td&gt; </a:t>
            </a:r>
            <a:r>
              <a:rPr sz="2000" dirty="0">
                <a:latin typeface="Calibri"/>
                <a:cs typeface="Calibri"/>
              </a:rPr>
              <a:t>60</a:t>
            </a:r>
            <a:r>
              <a:rPr sz="2000" spc="6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€/tunti</a:t>
            </a:r>
            <a:endParaRPr sz="2000" dirty="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480"/>
              </a:spcBef>
            </a:pPr>
            <a:r>
              <a:rPr sz="2000" spc="-10" dirty="0">
                <a:latin typeface="Calibri"/>
                <a:cs typeface="Calibri"/>
              </a:rPr>
              <a:t>&lt;tr&gt;&lt;td&gt; </a:t>
            </a:r>
            <a:r>
              <a:rPr sz="2000" spc="-5" dirty="0">
                <a:latin typeface="Calibri"/>
                <a:cs typeface="Calibri"/>
              </a:rPr>
              <a:t>Ylläpito </a:t>
            </a:r>
            <a:r>
              <a:rPr sz="2000" spc="-10" dirty="0">
                <a:latin typeface="Calibri"/>
                <a:cs typeface="Calibri"/>
              </a:rPr>
              <a:t>&lt;td&gt; </a:t>
            </a:r>
            <a:r>
              <a:rPr sz="2000" dirty="0">
                <a:latin typeface="Calibri"/>
                <a:cs typeface="Calibri"/>
              </a:rPr>
              <a:t>60</a:t>
            </a:r>
            <a:r>
              <a:rPr sz="2000" spc="3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€/tunti</a:t>
            </a:r>
            <a:endParaRPr sz="20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sz="2000" spc="-5" dirty="0">
                <a:latin typeface="Calibri"/>
                <a:cs typeface="Calibri"/>
              </a:rPr>
              <a:t>&lt;/table&gt;</a:t>
            </a:r>
            <a:endParaRPr sz="20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311911"/>
            <a:ext cx="8305799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fi-FI" spc="-70" dirty="0" err="1"/>
              <a:t>Ohjemoijat</a:t>
            </a:r>
            <a:r>
              <a:rPr lang="fi-FI" spc="-70" dirty="0"/>
              <a:t> oy </a:t>
            </a:r>
            <a:r>
              <a:rPr spc="-25" dirty="0" err="1"/>
              <a:t>Referenssit</a:t>
            </a:r>
            <a:r>
              <a:rPr spc="-90" dirty="0"/>
              <a:t> </a:t>
            </a:r>
            <a:r>
              <a:rPr spc="-5" dirty="0"/>
              <a:t>sivu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spc="-5" dirty="0"/>
              <a:t>Merja</a:t>
            </a:r>
            <a:r>
              <a:rPr spc="-75" dirty="0"/>
              <a:t> </a:t>
            </a:r>
            <a:r>
              <a:rPr spc="-5" dirty="0"/>
              <a:t>Marin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8425">
              <a:lnSpc>
                <a:spcPts val="1650"/>
              </a:lnSpc>
            </a:pPr>
            <a:fld id="{81D60167-4931-47E6-BA6A-407CBD079E47}" type="slidenum">
              <a:rPr dirty="0"/>
              <a:t>86</a:t>
            </a:fld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457200" y="112976"/>
            <a:ext cx="8229600" cy="46283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Suorakulmio 5">
            <a:extLst>
              <a:ext uri="{FF2B5EF4-FFF2-40B4-BE49-F238E27FC236}">
                <a16:creationId xmlns:a16="http://schemas.microsoft.com/office/drawing/2014/main" id="{A04A793B-1096-4B97-BA00-D8E6460BA018}"/>
              </a:ext>
            </a:extLst>
          </p:cNvPr>
          <p:cNvSpPr/>
          <p:nvPr/>
        </p:nvSpPr>
        <p:spPr>
          <a:xfrm>
            <a:off x="1371600" y="5255992"/>
            <a:ext cx="7315200" cy="736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775"/>
              </a:spcBef>
              <a:buChar char="•"/>
              <a:tabLst>
                <a:tab pos="355600" algn="l"/>
                <a:tab pos="356235" algn="l"/>
              </a:tabLst>
            </a:pPr>
            <a:r>
              <a:rPr lang="fi-FI" spc="-10" dirty="0">
                <a:latin typeface="Calibri"/>
                <a:cs typeface="Calibri"/>
              </a:rPr>
              <a:t>Esim. EI TEHDÄ NYT Lisää </a:t>
            </a:r>
            <a:r>
              <a:rPr lang="fi-FI" spc="-20" dirty="0" err="1">
                <a:latin typeface="Calibri"/>
                <a:cs typeface="Calibri"/>
              </a:rPr>
              <a:t>refrerenssit</a:t>
            </a:r>
            <a:r>
              <a:rPr lang="fi-FI" spc="40" dirty="0">
                <a:latin typeface="Calibri"/>
                <a:cs typeface="Calibri"/>
              </a:rPr>
              <a:t> </a:t>
            </a:r>
            <a:r>
              <a:rPr lang="fi-FI" spc="-15" dirty="0">
                <a:latin typeface="Calibri"/>
                <a:cs typeface="Calibri"/>
              </a:rPr>
              <a:t>tiedostoon </a:t>
            </a:r>
            <a:r>
              <a:rPr lang="fi-FI" spc="-15" dirty="0" err="1">
                <a:latin typeface="Calibri"/>
                <a:cs typeface="Calibri"/>
              </a:rPr>
              <a:t>haha.waw</a:t>
            </a:r>
            <a:endParaRPr lang="fi-FI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670"/>
              </a:spcBef>
            </a:pPr>
            <a:r>
              <a:rPr lang="fi-FI" b="1" spc="-5" dirty="0">
                <a:solidFill>
                  <a:schemeClr val="accent5">
                    <a:lumMod val="75000"/>
                  </a:schemeClr>
                </a:solidFill>
                <a:latin typeface="Calibri"/>
                <a:cs typeface="Calibri"/>
              </a:rPr>
              <a:t>&lt;</a:t>
            </a:r>
            <a:r>
              <a:rPr lang="fi-FI" b="1" spc="-5" dirty="0" err="1">
                <a:solidFill>
                  <a:schemeClr val="accent5">
                    <a:lumMod val="75000"/>
                  </a:schemeClr>
                </a:solidFill>
                <a:latin typeface="Calibri"/>
                <a:cs typeface="Calibri"/>
              </a:rPr>
              <a:t>audio</a:t>
            </a:r>
            <a:r>
              <a:rPr lang="fi-FI" b="1" spc="-5" dirty="0">
                <a:solidFill>
                  <a:schemeClr val="accent5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lang="fi-FI" b="1" spc="-10" dirty="0" err="1">
                <a:solidFill>
                  <a:schemeClr val="accent5">
                    <a:lumMod val="75000"/>
                  </a:schemeClr>
                </a:solidFill>
                <a:latin typeface="Calibri"/>
                <a:cs typeface="Calibri"/>
              </a:rPr>
              <a:t>src</a:t>
            </a:r>
            <a:r>
              <a:rPr lang="fi-FI" b="1" spc="-10" dirty="0">
                <a:solidFill>
                  <a:schemeClr val="accent5">
                    <a:lumMod val="75000"/>
                  </a:schemeClr>
                </a:solidFill>
                <a:latin typeface="Calibri"/>
                <a:cs typeface="Calibri"/>
              </a:rPr>
              <a:t>="</a:t>
            </a:r>
            <a:r>
              <a:rPr lang="fi-FI" b="1" spc="-10" dirty="0" err="1">
                <a:solidFill>
                  <a:schemeClr val="accent5">
                    <a:lumMod val="75000"/>
                  </a:schemeClr>
                </a:solidFill>
                <a:latin typeface="Calibri"/>
                <a:cs typeface="Calibri"/>
              </a:rPr>
              <a:t>images</a:t>
            </a:r>
            <a:r>
              <a:rPr lang="fi-FI" b="1" spc="-10" dirty="0">
                <a:solidFill>
                  <a:schemeClr val="accent5">
                    <a:lumMod val="75000"/>
                  </a:schemeClr>
                </a:solidFill>
                <a:latin typeface="Calibri"/>
                <a:cs typeface="Calibri"/>
              </a:rPr>
              <a:t>/haha.wav"</a:t>
            </a:r>
            <a:r>
              <a:rPr lang="fi-FI" b="1" spc="15" dirty="0">
                <a:solidFill>
                  <a:schemeClr val="accent5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lang="fi-FI" b="1" spc="-10" dirty="0" err="1">
                <a:solidFill>
                  <a:schemeClr val="accent5">
                    <a:lumMod val="75000"/>
                  </a:schemeClr>
                </a:solidFill>
                <a:latin typeface="Calibri"/>
                <a:cs typeface="Calibri"/>
              </a:rPr>
              <a:t>controls</a:t>
            </a:r>
            <a:r>
              <a:rPr lang="fi-FI" b="1" spc="-10" dirty="0">
                <a:solidFill>
                  <a:schemeClr val="accent5">
                    <a:lumMod val="75000"/>
                  </a:schemeClr>
                </a:solidFill>
                <a:latin typeface="Calibri"/>
                <a:cs typeface="Calibri"/>
              </a:rPr>
              <a:t>&gt;&lt;/</a:t>
            </a:r>
            <a:r>
              <a:rPr lang="fi-FI" b="1" spc="-10" dirty="0" err="1">
                <a:solidFill>
                  <a:schemeClr val="accent5">
                    <a:lumMod val="75000"/>
                  </a:schemeClr>
                </a:solidFill>
                <a:latin typeface="Calibri"/>
                <a:cs typeface="Calibri"/>
              </a:rPr>
              <a:t>audio</a:t>
            </a:r>
            <a:r>
              <a:rPr lang="fi-FI" b="1" spc="-10" dirty="0">
                <a:solidFill>
                  <a:schemeClr val="accent5">
                    <a:lumMod val="75000"/>
                  </a:schemeClr>
                </a:solidFill>
                <a:latin typeface="Calibri"/>
                <a:cs typeface="Calibri"/>
              </a:rPr>
              <a:t>&gt;</a:t>
            </a:r>
            <a:endParaRPr lang="fi-FI" b="1" dirty="0">
              <a:solidFill>
                <a:schemeClr val="accent5">
                  <a:lumMod val="75000"/>
                </a:schemeClr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7284670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8600" y="304800"/>
            <a:ext cx="906780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fi-FI" sz="3200" spc="-70" dirty="0" err="1"/>
              <a:t>Ohjemoijat</a:t>
            </a:r>
            <a:r>
              <a:rPr lang="fi-FI" sz="3200" spc="-70" dirty="0"/>
              <a:t> oy </a:t>
            </a:r>
            <a:r>
              <a:rPr sz="3200" spc="-5" dirty="0" err="1"/>
              <a:t>Linkit</a:t>
            </a:r>
            <a:r>
              <a:rPr sz="3200" spc="-5" dirty="0"/>
              <a:t> </a:t>
            </a:r>
            <a:r>
              <a:rPr sz="3200" spc="-5" dirty="0" err="1"/>
              <a:t>sivu</a:t>
            </a:r>
            <a:r>
              <a:rPr sz="3200" spc="-5" dirty="0"/>
              <a:t> </a:t>
            </a:r>
            <a:r>
              <a:rPr sz="3200" spc="-20" dirty="0"/>
              <a:t>(</a:t>
            </a:r>
            <a:r>
              <a:rPr sz="3200" spc="-20" dirty="0" err="1"/>
              <a:t>otsikkona</a:t>
            </a:r>
            <a:r>
              <a:rPr sz="3200" spc="-20" dirty="0"/>
              <a:t> </a:t>
            </a:r>
            <a:r>
              <a:rPr sz="3200" spc="-10" dirty="0" err="1"/>
              <a:t>Hinnat</a:t>
            </a:r>
            <a:r>
              <a:rPr sz="3200" spc="-10" dirty="0"/>
              <a:t> </a:t>
            </a:r>
            <a:r>
              <a:rPr sz="3200" spc="-5" dirty="0"/>
              <a:t>ja</a:t>
            </a:r>
            <a:r>
              <a:rPr sz="3200" spc="-60" dirty="0"/>
              <a:t> </a:t>
            </a:r>
            <a:r>
              <a:rPr sz="3200" dirty="0" err="1"/>
              <a:t>linkit</a:t>
            </a:r>
            <a:r>
              <a:rPr sz="3200" dirty="0"/>
              <a:t>)</a:t>
            </a:r>
          </a:p>
        </p:txBody>
      </p:sp>
      <p:sp>
        <p:nvSpPr>
          <p:cNvPr id="3" name="object 3"/>
          <p:cNvSpPr/>
          <p:nvPr/>
        </p:nvSpPr>
        <p:spPr>
          <a:xfrm>
            <a:off x="152400" y="152400"/>
            <a:ext cx="8229600" cy="46283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40073" y="311911"/>
            <a:ext cx="18656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DOM-puu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spc="-5" dirty="0"/>
              <a:t>Merja</a:t>
            </a:r>
            <a:r>
              <a:rPr spc="-75" dirty="0"/>
              <a:t> </a:t>
            </a:r>
            <a:r>
              <a:rPr spc="-5" dirty="0"/>
              <a:t>Marin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8425">
              <a:lnSpc>
                <a:spcPts val="1650"/>
              </a:lnSpc>
            </a:pPr>
            <a:fld id="{81D60167-4931-47E6-BA6A-407CBD079E47}" type="slidenum">
              <a:rPr dirty="0"/>
              <a:t>88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535940" y="1134821"/>
            <a:ext cx="7926070" cy="23461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95"/>
              </a:spcBef>
              <a:buChar char="•"/>
              <a:tabLst>
                <a:tab pos="355600" algn="l"/>
                <a:tab pos="356235" algn="l"/>
              </a:tabLst>
            </a:pPr>
            <a:r>
              <a:rPr sz="2800" spc="-10" dirty="0">
                <a:latin typeface="Calibri"/>
                <a:cs typeface="Calibri"/>
              </a:rPr>
              <a:t>Selaimissa </a:t>
            </a:r>
            <a:r>
              <a:rPr sz="2800" spc="-5" dirty="0">
                <a:latin typeface="Calibri"/>
                <a:cs typeface="Calibri"/>
              </a:rPr>
              <a:t>on </a:t>
            </a:r>
            <a:r>
              <a:rPr sz="2800" spc="-15" dirty="0">
                <a:latin typeface="Calibri"/>
                <a:cs typeface="Calibri"/>
              </a:rPr>
              <a:t>tulkintatila, </a:t>
            </a:r>
            <a:r>
              <a:rPr sz="2800" spc="-5" dirty="0">
                <a:latin typeface="Calibri"/>
                <a:cs typeface="Calibri"/>
              </a:rPr>
              <a:t>usein </a:t>
            </a:r>
            <a:r>
              <a:rPr sz="2800" spc="-15" dirty="0">
                <a:latin typeface="Calibri"/>
                <a:cs typeface="Calibri"/>
              </a:rPr>
              <a:t>nimeltään </a:t>
            </a:r>
            <a:r>
              <a:rPr sz="2800" spc="-20" dirty="0">
                <a:latin typeface="Calibri"/>
                <a:cs typeface="Calibri"/>
              </a:rPr>
              <a:t>kehittäjän  </a:t>
            </a:r>
            <a:r>
              <a:rPr sz="2800" spc="-15" dirty="0">
                <a:latin typeface="Calibri"/>
                <a:cs typeface="Calibri"/>
              </a:rPr>
              <a:t>työkalut, </a:t>
            </a:r>
            <a:r>
              <a:rPr sz="2800" spc="-10" dirty="0">
                <a:latin typeface="Calibri"/>
                <a:cs typeface="Calibri"/>
              </a:rPr>
              <a:t>jossa </a:t>
            </a:r>
            <a:r>
              <a:rPr sz="2800" spc="-15" dirty="0">
                <a:latin typeface="Calibri"/>
                <a:cs typeface="Calibri"/>
              </a:rPr>
              <a:t>voi </a:t>
            </a:r>
            <a:r>
              <a:rPr sz="2800" spc="-5" dirty="0">
                <a:latin typeface="Calibri"/>
                <a:cs typeface="Calibri"/>
              </a:rPr>
              <a:t>tutkia </a:t>
            </a:r>
            <a:r>
              <a:rPr sz="2800" spc="-10" dirty="0">
                <a:latin typeface="Calibri"/>
                <a:cs typeface="Calibri"/>
              </a:rPr>
              <a:t>sivun </a:t>
            </a:r>
            <a:r>
              <a:rPr sz="2800" spc="-15" dirty="0">
                <a:latin typeface="Calibri"/>
                <a:cs typeface="Calibri"/>
              </a:rPr>
              <a:t>dom-puuta </a:t>
            </a:r>
            <a:r>
              <a:rPr sz="2800" spc="-5" dirty="0">
                <a:latin typeface="Calibri"/>
                <a:cs typeface="Calibri"/>
              </a:rPr>
              <a:t>eli  </a:t>
            </a:r>
            <a:r>
              <a:rPr sz="2800" spc="-15" dirty="0">
                <a:latin typeface="Calibri"/>
                <a:cs typeface="Calibri"/>
              </a:rPr>
              <a:t>dokumenttioliomallia.</a:t>
            </a:r>
            <a:endParaRPr sz="2800" dirty="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665"/>
              </a:spcBef>
              <a:buChar char="•"/>
              <a:tabLst>
                <a:tab pos="355600" algn="l"/>
                <a:tab pos="356235" algn="l"/>
              </a:tabLst>
            </a:pPr>
            <a:r>
              <a:rPr sz="2800" spc="-10" dirty="0">
                <a:latin typeface="Calibri"/>
                <a:cs typeface="Calibri"/>
              </a:rPr>
              <a:t>Tilaan </a:t>
            </a:r>
            <a:r>
              <a:rPr sz="2800" spc="-5" dirty="0">
                <a:latin typeface="Calibri"/>
                <a:cs typeface="Calibri"/>
              </a:rPr>
              <a:t>pääsee </a:t>
            </a:r>
            <a:r>
              <a:rPr sz="2800" spc="-5" dirty="0" err="1">
                <a:latin typeface="Calibri"/>
                <a:cs typeface="Calibri"/>
              </a:rPr>
              <a:t>yleensä</a:t>
            </a:r>
            <a:r>
              <a:rPr sz="2800" spc="0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F12</a:t>
            </a:r>
            <a:r>
              <a:rPr sz="2800" spc="-10" dirty="0">
                <a:latin typeface="Calibri"/>
                <a:cs typeface="Calibri"/>
              </a:rPr>
              <a:t>-näppäimellä</a:t>
            </a:r>
            <a:endParaRPr lang="fi-FI" sz="2800" spc="-10" dirty="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665"/>
              </a:spcBef>
              <a:buChar char="•"/>
              <a:tabLst>
                <a:tab pos="355600" algn="l"/>
                <a:tab pos="356235" algn="l"/>
              </a:tabLst>
            </a:pPr>
            <a:endParaRPr sz="2800" dirty="0">
              <a:latin typeface="Calibri"/>
              <a:cs typeface="Calibri"/>
            </a:endParaRPr>
          </a:p>
        </p:txBody>
      </p:sp>
      <p:pic>
        <p:nvPicPr>
          <p:cNvPr id="7" name="Kuva 6">
            <a:extLst>
              <a:ext uri="{FF2B5EF4-FFF2-40B4-BE49-F238E27FC236}">
                <a16:creationId xmlns:a16="http://schemas.microsoft.com/office/drawing/2014/main" id="{DCEC5227-DFCA-4EC1-8ABB-37E65D92A1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399" y="3048000"/>
            <a:ext cx="6773333" cy="3810000"/>
          </a:xfrm>
          <a:prstGeom prst="rect">
            <a:avLst/>
          </a:prstGeom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189954FF-6A63-42D1-B445-63ED78D8E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096" y="585216"/>
            <a:ext cx="6013704" cy="1499616"/>
          </a:xfrm>
        </p:spPr>
        <p:txBody>
          <a:bodyPr>
            <a:normAutofit/>
          </a:bodyPr>
          <a:lstStyle/>
          <a:p>
            <a:r>
              <a:rPr lang="en-US" dirty="0"/>
              <a:t>DOM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368F51DD-78CF-4EC2-A84A-638F969DA7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1752600"/>
            <a:ext cx="6013703" cy="4023360"/>
          </a:xfrm>
        </p:spPr>
        <p:txBody>
          <a:bodyPr>
            <a:normAutofit fontScale="925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b="0" dirty="0">
                <a:latin typeface="Calibri" panose="020F0502020204030204" pitchFamily="34" charset="0"/>
                <a:cs typeface="Calibri" panose="020F0502020204030204" pitchFamily="34" charset="0"/>
              </a:rPr>
              <a:t>HTML-</a:t>
            </a:r>
            <a:r>
              <a:rPr lang="en-US" sz="1800" b="0" dirty="0" err="1">
                <a:latin typeface="Calibri" panose="020F0502020204030204" pitchFamily="34" charset="0"/>
                <a:cs typeface="Calibri" panose="020F0502020204030204" pitchFamily="34" charset="0"/>
              </a:rPr>
              <a:t>sivu</a:t>
            </a:r>
            <a:r>
              <a:rPr lang="en-US" sz="1800" b="0" dirty="0">
                <a:latin typeface="Calibri" panose="020F0502020204030204" pitchFamily="34" charset="0"/>
                <a:cs typeface="Calibri" panose="020F0502020204030204" pitchFamily="34" charset="0"/>
              </a:rPr>
              <a:t> on </a:t>
            </a:r>
            <a:r>
              <a:rPr lang="en-US" sz="1800" b="1" dirty="0" err="1">
                <a:latin typeface="Calibri" panose="020F0502020204030204" pitchFamily="34" charset="0"/>
                <a:cs typeface="Calibri" panose="020F0502020204030204" pitchFamily="34" charset="0"/>
              </a:rPr>
              <a:t>rakenteeltaan</a:t>
            </a:r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b="1" dirty="0" err="1">
                <a:latin typeface="Calibri" panose="020F0502020204030204" pitchFamily="34" charset="0"/>
                <a:cs typeface="Calibri" panose="020F0502020204030204" pitchFamily="34" charset="0"/>
              </a:rPr>
              <a:t>puu</a:t>
            </a:r>
            <a:r>
              <a:rPr lang="en-US" sz="1800" b="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800" b="0" dirty="0" err="1">
                <a:latin typeface="Calibri" panose="020F0502020204030204" pitchFamily="34" charset="0"/>
                <a:cs typeface="Calibri" panose="020F0502020204030204" pitchFamily="34" charset="0"/>
              </a:rPr>
              <a:t>sanan</a:t>
            </a:r>
            <a:r>
              <a:rPr lang="en-US" sz="1800" b="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b="0" dirty="0" err="1">
                <a:latin typeface="Calibri" panose="020F0502020204030204" pitchFamily="34" charset="0"/>
                <a:cs typeface="Calibri" panose="020F0502020204030204" pitchFamily="34" charset="0"/>
              </a:rPr>
              <a:t>tietoteknisessa</a:t>
            </a:r>
            <a:r>
              <a:rPr lang="en-US" sz="1800" b="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b="0" dirty="0" err="1">
                <a:latin typeface="Calibri" panose="020F0502020204030204" pitchFamily="34" charset="0"/>
                <a:cs typeface="Calibri" panose="020F0502020204030204" pitchFamily="34" charset="0"/>
              </a:rPr>
              <a:t>mielessä</a:t>
            </a:r>
            <a:endParaRPr lang="en-US" sz="1800" b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b="0" dirty="0">
                <a:latin typeface="Calibri" panose="020F0502020204030204" pitchFamily="34" charset="0"/>
                <a:cs typeface="Calibri" panose="020F0502020204030204" pitchFamily="34" charset="0"/>
              </a:rPr>
              <a:t>Se on </a:t>
            </a:r>
            <a:r>
              <a:rPr lang="en-US" sz="1800" b="1" dirty="0" err="1">
                <a:latin typeface="Calibri" panose="020F0502020204030204" pitchFamily="34" charset="0"/>
                <a:cs typeface="Calibri" panose="020F0502020204030204" pitchFamily="34" charset="0"/>
              </a:rPr>
              <a:t>dokumenttioliomallin</a:t>
            </a:r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b="1" dirty="0" err="1">
                <a:latin typeface="Calibri" panose="020F0502020204030204" pitchFamily="34" charset="0"/>
                <a:cs typeface="Calibri" panose="020F0502020204030204" pitchFamily="34" charset="0"/>
              </a:rPr>
              <a:t>eli</a:t>
            </a:r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b="1" dirty="0" err="1">
                <a:latin typeface="Calibri" panose="020F0502020204030204" pitchFamily="34" charset="0"/>
                <a:cs typeface="Calibri" panose="020F0502020204030204" pitchFamily="34" charset="0"/>
              </a:rPr>
              <a:t>DOMin</a:t>
            </a:r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b="1" dirty="0" err="1">
                <a:latin typeface="Calibri" panose="020F0502020204030204" pitchFamily="34" charset="0"/>
                <a:cs typeface="Calibri" panose="020F0502020204030204" pitchFamily="34" charset="0"/>
              </a:rPr>
              <a:t>mukainen</a:t>
            </a:r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b="1" dirty="0" err="1">
                <a:latin typeface="Calibri" panose="020F0502020204030204" pitchFamily="34" charset="0"/>
                <a:cs typeface="Calibri" panose="020F0502020204030204" pitchFamily="34" charset="0"/>
              </a:rPr>
              <a:t>puurakenne</a:t>
            </a:r>
            <a:r>
              <a:rPr lang="en-US" sz="1800" b="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800" b="0" dirty="0" err="1">
                <a:latin typeface="Calibri" panose="020F0502020204030204" pitchFamily="34" charset="0"/>
                <a:cs typeface="Calibri" panose="020F0502020204030204" pitchFamily="34" charset="0"/>
              </a:rPr>
              <a:t>joka</a:t>
            </a:r>
            <a:r>
              <a:rPr lang="en-US" sz="1800" b="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b="1" dirty="0" err="1">
                <a:latin typeface="Calibri" panose="020F0502020204030204" pitchFamily="34" charset="0"/>
                <a:cs typeface="Calibri" panose="020F0502020204030204" pitchFamily="34" charset="0"/>
              </a:rPr>
              <a:t>koostuu</a:t>
            </a:r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b="1" dirty="0" err="1">
                <a:latin typeface="Calibri" panose="020F0502020204030204" pitchFamily="34" charset="0"/>
                <a:cs typeface="Calibri" panose="020F0502020204030204" pitchFamily="34" charset="0"/>
              </a:rPr>
              <a:t>solmuista</a:t>
            </a:r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 (nodes), </a:t>
            </a:r>
            <a:r>
              <a:rPr lang="en-US" sz="1800" b="0" dirty="0" err="1">
                <a:latin typeface="Calibri" panose="020F0502020204030204" pitchFamily="34" charset="0"/>
                <a:cs typeface="Calibri" panose="020F0502020204030204" pitchFamily="34" charset="0"/>
              </a:rPr>
              <a:t>jotka</a:t>
            </a:r>
            <a:r>
              <a:rPr lang="en-US" sz="1800" b="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b="0" dirty="0" err="1">
                <a:latin typeface="Calibri" panose="020F0502020204030204" pitchFamily="34" charset="0"/>
                <a:cs typeface="Calibri" panose="020F0502020204030204" pitchFamily="34" charset="0"/>
              </a:rPr>
              <a:t>vastaavat</a:t>
            </a:r>
            <a:r>
              <a:rPr lang="en-US" sz="1800" b="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b="0" dirty="0" err="1">
                <a:latin typeface="Calibri" panose="020F0502020204030204" pitchFamily="34" charset="0"/>
                <a:cs typeface="Calibri" panose="020F0502020204030204" pitchFamily="34" charset="0"/>
              </a:rPr>
              <a:t>lähinnä</a:t>
            </a:r>
            <a:r>
              <a:rPr lang="en-US" sz="1800" b="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b="0" dirty="0" err="1">
                <a:latin typeface="Calibri" panose="020F0502020204030204" pitchFamily="34" charset="0"/>
                <a:cs typeface="Calibri" panose="020F0502020204030204" pitchFamily="34" charset="0"/>
              </a:rPr>
              <a:t>elementtejä</a:t>
            </a:r>
            <a:r>
              <a:rPr lang="en-US" sz="1800" b="0" dirty="0">
                <a:latin typeface="Calibri" panose="020F0502020204030204" pitchFamily="34" charset="0"/>
                <a:cs typeface="Calibri" panose="020F0502020204030204" pitchFamily="34" charset="0"/>
              </a:rPr>
              <a:t> ja </a:t>
            </a:r>
            <a:r>
              <a:rPr lang="en-US" sz="1800" b="1" dirty="0" err="1">
                <a:latin typeface="Calibri" panose="020F0502020204030204" pitchFamily="34" charset="0"/>
                <a:cs typeface="Calibri" panose="020F0502020204030204" pitchFamily="34" charset="0"/>
              </a:rPr>
              <a:t>niiden</a:t>
            </a:r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b="1" dirty="0" err="1">
                <a:latin typeface="Calibri" panose="020F0502020204030204" pitchFamily="34" charset="0"/>
                <a:cs typeface="Calibri" panose="020F0502020204030204" pitchFamily="34" charset="0"/>
              </a:rPr>
              <a:t>välisistä</a:t>
            </a:r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b="1" dirty="0" err="1">
                <a:latin typeface="Calibri" panose="020F0502020204030204" pitchFamily="34" charset="0"/>
                <a:cs typeface="Calibri" panose="020F0502020204030204" pitchFamily="34" charset="0"/>
              </a:rPr>
              <a:t>suhteista</a:t>
            </a:r>
            <a:endParaRPr lang="en-US" sz="18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b="0" dirty="0" err="1">
                <a:latin typeface="Calibri" panose="020F0502020204030204" pitchFamily="34" charset="0"/>
                <a:cs typeface="Calibri" panose="020F0502020204030204" pitchFamily="34" charset="0"/>
              </a:rPr>
              <a:t>Solmu</a:t>
            </a:r>
            <a:r>
              <a:rPr lang="en-US" sz="1800" b="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b="0" dirty="0" err="1">
                <a:latin typeface="Calibri" panose="020F0502020204030204" pitchFamily="34" charset="0"/>
                <a:cs typeface="Calibri" panose="020F0502020204030204" pitchFamily="34" charset="0"/>
              </a:rPr>
              <a:t>voi</a:t>
            </a:r>
            <a:r>
              <a:rPr lang="en-US" sz="1800" b="0" dirty="0">
                <a:latin typeface="Calibri" panose="020F0502020204030204" pitchFamily="34" charset="0"/>
                <a:cs typeface="Calibri" panose="020F0502020204030204" pitchFamily="34" charset="0"/>
              </a:rPr>
              <a:t> olla </a:t>
            </a:r>
            <a:r>
              <a:rPr lang="en-US" sz="1800" b="0" dirty="0" err="1">
                <a:latin typeface="Calibri" panose="020F0502020204030204" pitchFamily="34" charset="0"/>
                <a:cs typeface="Calibri" panose="020F0502020204030204" pitchFamily="34" charset="0"/>
              </a:rPr>
              <a:t>toisen</a:t>
            </a:r>
            <a:r>
              <a:rPr lang="en-US" sz="1800" b="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b="0" dirty="0" err="1">
                <a:latin typeface="Calibri" panose="020F0502020204030204" pitchFamily="34" charset="0"/>
                <a:cs typeface="Calibri" panose="020F0502020204030204" pitchFamily="34" charset="0"/>
              </a:rPr>
              <a:t>solmun</a:t>
            </a:r>
            <a:r>
              <a:rPr lang="en-US" sz="1800" b="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b="0" dirty="0" err="1">
                <a:latin typeface="Calibri" panose="020F0502020204030204" pitchFamily="34" charset="0"/>
                <a:cs typeface="Calibri" panose="020F0502020204030204" pitchFamily="34" charset="0"/>
              </a:rPr>
              <a:t>alisolmu</a:t>
            </a:r>
            <a:r>
              <a:rPr lang="en-US" sz="1800" b="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800" b="0" dirty="0" err="1">
                <a:latin typeface="Calibri" panose="020F0502020204030204" pitchFamily="34" charset="0"/>
                <a:cs typeface="Calibri" panose="020F0502020204030204" pitchFamily="34" charset="0"/>
              </a:rPr>
              <a:t>eli</a:t>
            </a:r>
            <a:r>
              <a:rPr lang="en-US" sz="1800" b="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b="1" dirty="0" err="1">
                <a:latin typeface="Calibri" panose="020F0502020204030204" pitchFamily="34" charset="0"/>
                <a:cs typeface="Calibri" panose="020F0502020204030204" pitchFamily="34" charset="0"/>
              </a:rPr>
              <a:t>lapsi</a:t>
            </a:r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b="0" dirty="0">
                <a:latin typeface="Calibri" panose="020F0502020204030204" pitchFamily="34" charset="0"/>
                <a:cs typeface="Calibri" panose="020F0502020204030204" pitchFamily="34" charset="0"/>
              </a:rPr>
              <a:t>(child). </a:t>
            </a:r>
            <a:r>
              <a:rPr lang="en-US" sz="1800" b="0" dirty="0" err="1">
                <a:latin typeface="Calibri" panose="020F0502020204030204" pitchFamily="34" charset="0"/>
                <a:cs typeface="Calibri" panose="020F0502020204030204" pitchFamily="34" charset="0"/>
              </a:rPr>
              <a:t>Tämä</a:t>
            </a:r>
            <a:r>
              <a:rPr lang="en-US" sz="1800" b="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b="0" dirty="0" err="1">
                <a:latin typeface="Calibri" panose="020F0502020204030204" pitchFamily="34" charset="0"/>
                <a:cs typeface="Calibri" panose="020F0502020204030204" pitchFamily="34" charset="0"/>
              </a:rPr>
              <a:t>vastaa</a:t>
            </a:r>
            <a:r>
              <a:rPr lang="en-US" sz="1800" b="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b="0" dirty="0" err="1">
                <a:latin typeface="Calibri" panose="020F0502020204030204" pitchFamily="34" charset="0"/>
                <a:cs typeface="Calibri" panose="020F0502020204030204" pitchFamily="34" charset="0"/>
              </a:rPr>
              <a:t>elementtien</a:t>
            </a:r>
            <a:r>
              <a:rPr lang="en-US" sz="1800" b="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b="0" dirty="0" err="1">
                <a:latin typeface="Calibri" panose="020F0502020204030204" pitchFamily="34" charset="0"/>
                <a:cs typeface="Calibri" panose="020F0502020204030204" pitchFamily="34" charset="0"/>
              </a:rPr>
              <a:t>sisäkkäisyyttä</a:t>
            </a:r>
            <a:endParaRPr lang="en-US" sz="1800" b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b="0" dirty="0" err="1">
                <a:latin typeface="Calibri" panose="020F0502020204030204" pitchFamily="34" charset="0"/>
                <a:cs typeface="Calibri" panose="020F0502020204030204" pitchFamily="34" charset="0"/>
              </a:rPr>
              <a:t>Puhutaan</a:t>
            </a:r>
            <a:r>
              <a:rPr lang="en-US" sz="1800" b="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b="0" dirty="0" err="1">
                <a:latin typeface="Calibri" panose="020F0502020204030204" pitchFamily="34" charset="0"/>
                <a:cs typeface="Calibri" panose="020F0502020204030204" pitchFamily="34" charset="0"/>
              </a:rPr>
              <a:t>solmun</a:t>
            </a:r>
            <a:r>
              <a:rPr lang="en-US" sz="1800" b="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b="1" dirty="0" err="1">
                <a:latin typeface="Calibri" panose="020F0502020204030204" pitchFamily="34" charset="0"/>
                <a:cs typeface="Calibri" panose="020F0502020204030204" pitchFamily="34" charset="0"/>
              </a:rPr>
              <a:t>isästä</a:t>
            </a:r>
            <a:r>
              <a:rPr lang="en-US" sz="1800" b="0" dirty="0">
                <a:latin typeface="Calibri" panose="020F0502020204030204" pitchFamily="34" charset="0"/>
                <a:cs typeface="Calibri" panose="020F0502020204030204" pitchFamily="34" charset="0"/>
              </a:rPr>
              <a:t> (parent) ja </a:t>
            </a:r>
            <a:r>
              <a:rPr lang="en-US" sz="1800" b="1" dirty="0" err="1">
                <a:latin typeface="Calibri" panose="020F0502020204030204" pitchFamily="34" charset="0"/>
                <a:cs typeface="Calibri" panose="020F0502020204030204" pitchFamily="34" charset="0"/>
              </a:rPr>
              <a:t>sisaruksista</a:t>
            </a:r>
            <a:r>
              <a:rPr lang="en-US" sz="1800" b="0" dirty="0">
                <a:latin typeface="Calibri" panose="020F0502020204030204" pitchFamily="34" charset="0"/>
                <a:cs typeface="Calibri" panose="020F0502020204030204" pitchFamily="34" charset="0"/>
              </a:rPr>
              <a:t> (siblings).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b="0" dirty="0" err="1">
                <a:latin typeface="Calibri" panose="020F0502020204030204" pitchFamily="34" charset="0"/>
                <a:cs typeface="Calibri" panose="020F0502020204030204" pitchFamily="34" charset="0"/>
              </a:rPr>
              <a:t>Sitä</a:t>
            </a:r>
            <a:r>
              <a:rPr lang="en-US" sz="1800" b="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b="0" dirty="0" err="1">
                <a:latin typeface="Calibri" panose="020F0502020204030204" pitchFamily="34" charset="0"/>
                <a:cs typeface="Calibri" panose="020F0502020204030204" pitchFamily="34" charset="0"/>
              </a:rPr>
              <a:t>solmua</a:t>
            </a:r>
            <a:r>
              <a:rPr lang="en-US" sz="1800" b="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800" b="0" dirty="0" err="1">
                <a:latin typeface="Calibri" panose="020F0502020204030204" pitchFamily="34" charset="0"/>
                <a:cs typeface="Calibri" panose="020F0502020204030204" pitchFamily="34" charset="0"/>
              </a:rPr>
              <a:t>josta</a:t>
            </a:r>
            <a:r>
              <a:rPr lang="en-US" sz="1800" b="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b="0" dirty="0" err="1">
                <a:latin typeface="Calibri" panose="020F0502020204030204" pitchFamily="34" charset="0"/>
                <a:cs typeface="Calibri" panose="020F0502020204030204" pitchFamily="34" charset="0"/>
              </a:rPr>
              <a:t>puu</a:t>
            </a:r>
            <a:r>
              <a:rPr lang="en-US" sz="1800" b="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b="0" dirty="0" err="1">
                <a:latin typeface="Calibri" panose="020F0502020204030204" pitchFamily="34" charset="0"/>
                <a:cs typeface="Calibri" panose="020F0502020204030204" pitchFamily="34" charset="0"/>
              </a:rPr>
              <a:t>lähtee</a:t>
            </a:r>
            <a:r>
              <a:rPr lang="en-US" sz="1800" b="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b="0" dirty="0" err="1">
                <a:latin typeface="Calibri" panose="020F0502020204030204" pitchFamily="34" charset="0"/>
                <a:cs typeface="Calibri" panose="020F0502020204030204" pitchFamily="34" charset="0"/>
              </a:rPr>
              <a:t>haarautumaan</a:t>
            </a:r>
            <a:r>
              <a:rPr lang="en-US" sz="1800" b="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800" b="0" dirty="0" err="1">
                <a:latin typeface="Calibri" panose="020F0502020204030204" pitchFamily="34" charset="0"/>
                <a:cs typeface="Calibri" panose="020F0502020204030204" pitchFamily="34" charset="0"/>
              </a:rPr>
              <a:t>kutsutaan</a:t>
            </a:r>
            <a:r>
              <a:rPr lang="en-US" sz="1800" b="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b="0" dirty="0" err="1">
                <a:latin typeface="Calibri" panose="020F0502020204030204" pitchFamily="34" charset="0"/>
                <a:cs typeface="Calibri" panose="020F0502020204030204" pitchFamily="34" charset="0"/>
              </a:rPr>
              <a:t>juureksi</a:t>
            </a:r>
            <a:endParaRPr lang="en-US" sz="1800" b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b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Dom-</a:t>
            </a:r>
            <a:r>
              <a:rPr lang="en-US" sz="1800" b="1" dirty="0" err="1">
                <a:latin typeface="Calibri" panose="020F0502020204030204" pitchFamily="34" charset="0"/>
                <a:cs typeface="Calibri" panose="020F0502020204030204" pitchFamily="34" charset="0"/>
              </a:rPr>
              <a:t>puun</a:t>
            </a:r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b="1" dirty="0" err="1">
                <a:latin typeface="Calibri" panose="020F0502020204030204" pitchFamily="34" charset="0"/>
                <a:cs typeface="Calibri" panose="020F0502020204030204" pitchFamily="34" charset="0"/>
              </a:rPr>
              <a:t>juurena</a:t>
            </a:r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 on Document-olio, </a:t>
            </a:r>
            <a:r>
              <a:rPr lang="en-US" sz="1800" b="1" dirty="0" err="1">
                <a:latin typeface="Calibri" panose="020F0502020204030204" pitchFamily="34" charset="0"/>
                <a:cs typeface="Calibri" panose="020F0502020204030204" pitchFamily="34" charset="0"/>
              </a:rPr>
              <a:t>jolla</a:t>
            </a:r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 on </a:t>
            </a:r>
            <a:r>
              <a:rPr lang="en-US" sz="1800" b="1" dirty="0" err="1">
                <a:latin typeface="Calibri" panose="020F0502020204030204" pitchFamily="34" charset="0"/>
                <a:cs typeface="Calibri" panose="020F0502020204030204" pitchFamily="34" charset="0"/>
              </a:rPr>
              <a:t>kaksi</a:t>
            </a:r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b="1" dirty="0" err="1">
                <a:latin typeface="Calibri" panose="020F0502020204030204" pitchFamily="34" charset="0"/>
                <a:cs typeface="Calibri" panose="020F0502020204030204" pitchFamily="34" charset="0"/>
              </a:rPr>
              <a:t>lapsisolmua</a:t>
            </a:r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en-US" sz="1800" b="0" dirty="0" err="1">
                <a:latin typeface="Calibri" panose="020F0502020204030204" pitchFamily="34" charset="0"/>
                <a:cs typeface="Calibri" panose="020F0502020204030204" pitchFamily="34" charset="0"/>
              </a:rPr>
              <a:t>Niistä</a:t>
            </a:r>
            <a:r>
              <a:rPr lang="en-US" sz="1800" b="0" dirty="0">
                <a:latin typeface="Calibri" panose="020F0502020204030204" pitchFamily="34" charset="0"/>
                <a:cs typeface="Calibri" panose="020F0502020204030204" pitchFamily="34" charset="0"/>
              </a:rPr>
              <a:t> eka </a:t>
            </a:r>
            <a:r>
              <a:rPr lang="en-US" sz="1800" b="0" dirty="0" err="1">
                <a:latin typeface="Calibri" panose="020F0502020204030204" pitchFamily="34" charset="0"/>
                <a:cs typeface="Calibri" panose="020F0502020204030204" pitchFamily="34" charset="0"/>
              </a:rPr>
              <a:t>sisältää</a:t>
            </a:r>
            <a:r>
              <a:rPr lang="en-US" sz="1800" b="0" dirty="0">
                <a:latin typeface="Calibri" panose="020F0502020204030204" pitchFamily="34" charset="0"/>
                <a:cs typeface="Calibri" panose="020F0502020204030204" pitchFamily="34" charset="0"/>
              </a:rPr>
              <a:t> doctype-</a:t>
            </a:r>
            <a:r>
              <a:rPr lang="en-US" sz="1800" b="0" dirty="0" err="1">
                <a:latin typeface="Calibri" panose="020F0502020204030204" pitchFamily="34" charset="0"/>
                <a:cs typeface="Calibri" panose="020F0502020204030204" pitchFamily="34" charset="0"/>
              </a:rPr>
              <a:t>merkkijonon</a:t>
            </a:r>
            <a:r>
              <a:rPr lang="en-US" sz="1800" b="0" dirty="0">
                <a:latin typeface="Calibri" panose="020F0502020204030204" pitchFamily="34" charset="0"/>
                <a:cs typeface="Calibri" panose="020F0502020204030204" pitchFamily="34" charset="0"/>
              </a:rPr>
              <a:t> ja </a:t>
            </a:r>
            <a:r>
              <a:rPr lang="en-US" sz="1800" b="0" dirty="0" err="1">
                <a:latin typeface="Calibri" panose="020F0502020204030204" pitchFamily="34" charset="0"/>
                <a:cs typeface="Calibri" panose="020F0502020204030204" pitchFamily="34" charset="0"/>
              </a:rPr>
              <a:t>toinen</a:t>
            </a:r>
            <a:r>
              <a:rPr lang="en-US" sz="1800" b="0" dirty="0">
                <a:latin typeface="Calibri" panose="020F0502020204030204" pitchFamily="34" charset="0"/>
                <a:cs typeface="Calibri" panose="020F0502020204030204" pitchFamily="34" charset="0"/>
              </a:rPr>
              <a:t> on </a:t>
            </a:r>
            <a:r>
              <a:rPr lang="en-US" sz="1800" b="0" dirty="0" err="1">
                <a:latin typeface="Calibri" panose="020F0502020204030204" pitchFamily="34" charset="0"/>
                <a:cs typeface="Calibri" panose="020F0502020204030204" pitchFamily="34" charset="0"/>
              </a:rPr>
              <a:t>varsinainen</a:t>
            </a:r>
            <a:r>
              <a:rPr lang="en-US" sz="1800" b="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b="0" dirty="0" err="1">
                <a:latin typeface="Calibri" panose="020F0502020204030204" pitchFamily="34" charset="0"/>
                <a:cs typeface="Calibri" panose="020F0502020204030204" pitchFamily="34" charset="0"/>
              </a:rPr>
              <a:t>sivu</a:t>
            </a:r>
            <a:r>
              <a:rPr lang="en-US" sz="1800" b="0" dirty="0">
                <a:latin typeface="Calibri" panose="020F0502020204030204" pitchFamily="34" charset="0"/>
                <a:cs typeface="Calibri" panose="020F0502020204030204" pitchFamily="34" charset="0"/>
              </a:rPr>
              <a:t>, html-</a:t>
            </a:r>
            <a:r>
              <a:rPr lang="en-US" sz="1800" b="0" dirty="0" err="1">
                <a:latin typeface="Calibri" panose="020F0502020204030204" pitchFamily="34" charset="0"/>
                <a:cs typeface="Calibri" panose="020F0502020204030204" pitchFamily="34" charset="0"/>
              </a:rPr>
              <a:t>elementti</a:t>
            </a:r>
            <a:r>
              <a:rPr lang="en-US" sz="1800" b="0" dirty="0">
                <a:latin typeface="Calibri" panose="020F0502020204030204" pitchFamily="34" charset="0"/>
                <a:cs typeface="Calibri" panose="020F0502020204030204" pitchFamily="34" charset="0"/>
              </a:rPr>
              <a:t> – </a:t>
            </a:r>
            <a:r>
              <a:rPr lang="en-US" sz="1800" b="0" dirty="0" err="1">
                <a:latin typeface="Calibri" panose="020F0502020204030204" pitchFamily="34" charset="0"/>
                <a:cs typeface="Calibri" panose="020F0502020204030204" pitchFamily="34" charset="0"/>
              </a:rPr>
              <a:t>elementtien</a:t>
            </a:r>
            <a:r>
              <a:rPr lang="en-US" sz="1800" b="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b="0" dirty="0" err="1">
                <a:latin typeface="Calibri" panose="020F0502020204030204" pitchFamily="34" charset="0"/>
                <a:cs typeface="Calibri" panose="020F0502020204030204" pitchFamily="34" charset="0"/>
              </a:rPr>
              <a:t>puun</a:t>
            </a:r>
            <a:r>
              <a:rPr lang="en-US" sz="1800" b="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b="0" dirty="0" err="1">
                <a:latin typeface="Calibri" panose="020F0502020204030204" pitchFamily="34" charset="0"/>
                <a:cs typeface="Calibri" panose="020F0502020204030204" pitchFamily="34" charset="0"/>
              </a:rPr>
              <a:t>juuri</a:t>
            </a:r>
            <a:r>
              <a:rPr lang="en-US" sz="1800" b="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800" b="0" dirty="0" err="1">
                <a:latin typeface="Calibri" panose="020F0502020204030204" pitchFamily="34" charset="0"/>
                <a:cs typeface="Calibri" panose="020F0502020204030204" pitchFamily="34" charset="0"/>
              </a:rPr>
              <a:t>eli</a:t>
            </a:r>
            <a:r>
              <a:rPr lang="en-US" sz="1800" b="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b="0" dirty="0" err="1">
                <a:latin typeface="Calibri" panose="020F0502020204030204" pitchFamily="34" charset="0"/>
                <a:cs typeface="Calibri" panose="020F0502020204030204" pitchFamily="34" charset="0"/>
              </a:rPr>
              <a:t>juurielementti</a:t>
            </a:r>
            <a:r>
              <a:rPr lang="en-US" sz="1800" b="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800" b="0" dirty="0" err="1">
                <a:latin typeface="Calibri" panose="020F0502020204030204" pitchFamily="34" charset="0"/>
                <a:cs typeface="Calibri" panose="020F0502020204030204" pitchFamily="34" charset="0"/>
              </a:rPr>
              <a:t>sillä</a:t>
            </a:r>
            <a:r>
              <a:rPr lang="en-US" sz="1800" b="0" dirty="0">
                <a:latin typeface="Calibri" panose="020F0502020204030204" pitchFamily="34" charset="0"/>
                <a:cs typeface="Calibri" panose="020F0502020204030204" pitchFamily="34" charset="0"/>
              </a:rPr>
              <a:t> on </a:t>
            </a:r>
            <a:r>
              <a:rPr lang="en-US" sz="1800" b="0" dirty="0" err="1">
                <a:latin typeface="Calibri" panose="020F0502020204030204" pitchFamily="34" charset="0"/>
                <a:cs typeface="Calibri" panose="020F0502020204030204" pitchFamily="34" charset="0"/>
              </a:rPr>
              <a:t>lapsielementit</a:t>
            </a:r>
            <a:r>
              <a:rPr lang="en-US" sz="1800" b="0" dirty="0">
                <a:latin typeface="Calibri" panose="020F0502020204030204" pitchFamily="34" charset="0"/>
                <a:cs typeface="Calibri" panose="020F0502020204030204" pitchFamily="34" charset="0"/>
              </a:rPr>
              <a:t> head, body, </a:t>
            </a:r>
            <a:r>
              <a:rPr lang="en-US" sz="1800" b="0" dirty="0" err="1">
                <a:latin typeface="Calibri" panose="020F0502020204030204" pitchFamily="34" charset="0"/>
                <a:cs typeface="Calibri" panose="020F0502020204030204" pitchFamily="34" charset="0"/>
              </a:rPr>
              <a:t>jne</a:t>
            </a:r>
            <a:r>
              <a:rPr lang="en-US" sz="1800" b="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7D7B666-D5E6-48CE-B26A-FB5E5C34AF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87511" y="325601"/>
            <a:ext cx="1715190" cy="390807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6EE670A-A41A-44AD-BC1C-2090365EB5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87511" y="4394539"/>
            <a:ext cx="1715190" cy="2029724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3221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52750" y="311911"/>
            <a:ext cx="32397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60" dirty="0"/>
              <a:t>Tagit </a:t>
            </a:r>
            <a:r>
              <a:rPr spc="-5" dirty="0"/>
              <a:t>ja</a:t>
            </a:r>
            <a:r>
              <a:rPr spc="-40" dirty="0"/>
              <a:t> </a:t>
            </a:r>
            <a:r>
              <a:rPr spc="-5" dirty="0"/>
              <a:t>elementit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spc="-5" dirty="0"/>
              <a:t>Merja</a:t>
            </a:r>
            <a:r>
              <a:rPr spc="-75" dirty="0"/>
              <a:t> </a:t>
            </a:r>
            <a:r>
              <a:rPr spc="-5" dirty="0"/>
              <a:t>Marin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8425">
              <a:lnSpc>
                <a:spcPts val="1650"/>
              </a:lnSpc>
            </a:pPr>
            <a:fld id="{81D60167-4931-47E6-BA6A-407CBD079E47}" type="slidenum">
              <a:rPr dirty="0"/>
              <a:t>9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609599" y="1207388"/>
            <a:ext cx="7239001" cy="540853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marR="643890" indent="-342900">
              <a:lnSpc>
                <a:spcPct val="100000"/>
              </a:lnSpc>
              <a:spcBef>
                <a:spcPts val="95"/>
              </a:spcBef>
              <a:buFont typeface="Calibri"/>
              <a:buChar char="•"/>
              <a:tabLst>
                <a:tab pos="354965" algn="l"/>
                <a:tab pos="355600" algn="l"/>
              </a:tabLst>
            </a:pPr>
            <a:r>
              <a:rPr sz="2800" b="1" spc="-10" dirty="0">
                <a:solidFill>
                  <a:srgbClr val="C00000"/>
                </a:solidFill>
                <a:latin typeface="Calibri"/>
                <a:cs typeface="Calibri"/>
              </a:rPr>
              <a:t>Elementti </a:t>
            </a:r>
            <a:r>
              <a:rPr sz="2800" spc="-25" dirty="0">
                <a:latin typeface="Calibri"/>
                <a:cs typeface="Calibri"/>
              </a:rPr>
              <a:t>koostuu </a:t>
            </a:r>
            <a:r>
              <a:rPr sz="2800" b="1" spc="-15" dirty="0">
                <a:solidFill>
                  <a:srgbClr val="212168"/>
                </a:solidFill>
                <a:latin typeface="Calibri"/>
                <a:cs typeface="Calibri"/>
              </a:rPr>
              <a:t>alkutagista, </a:t>
            </a:r>
            <a:r>
              <a:rPr sz="2800" b="1" spc="-10" dirty="0">
                <a:solidFill>
                  <a:srgbClr val="212168"/>
                </a:solidFill>
                <a:latin typeface="Calibri"/>
                <a:cs typeface="Calibri"/>
              </a:rPr>
              <a:t>sisällöstä ja  </a:t>
            </a:r>
            <a:r>
              <a:rPr sz="2800" b="1" spc="-15" dirty="0" err="1">
                <a:solidFill>
                  <a:srgbClr val="212168"/>
                </a:solidFill>
                <a:latin typeface="Calibri"/>
                <a:cs typeface="Calibri"/>
              </a:rPr>
              <a:t>lopputagista</a:t>
            </a:r>
            <a:r>
              <a:rPr sz="2800" spc="-15" dirty="0">
                <a:latin typeface="Calibri"/>
                <a:cs typeface="Calibri"/>
              </a:rPr>
              <a:t>.</a:t>
            </a:r>
            <a:endParaRPr sz="4050" dirty="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Font typeface="Calibri"/>
              <a:buChar char="•"/>
              <a:tabLst>
                <a:tab pos="354965" algn="l"/>
                <a:tab pos="355600" algn="l"/>
              </a:tabLst>
            </a:pPr>
            <a:r>
              <a:rPr sz="2800" b="1" spc="-10" dirty="0">
                <a:latin typeface="Calibri"/>
                <a:cs typeface="Calibri"/>
              </a:rPr>
              <a:t>Alkutagi </a:t>
            </a:r>
            <a:r>
              <a:rPr sz="2800" spc="-5" dirty="0">
                <a:latin typeface="Calibri"/>
                <a:cs typeface="Calibri"/>
              </a:rPr>
              <a:t>on </a:t>
            </a:r>
            <a:r>
              <a:rPr sz="2800" spc="-5" dirty="0" err="1">
                <a:latin typeface="Calibri"/>
                <a:cs typeface="Calibri"/>
              </a:rPr>
              <a:t>merkkien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lang="fi-FI" sz="2800" spc="-5" dirty="0">
                <a:latin typeface="Calibri"/>
                <a:cs typeface="Calibri"/>
              </a:rPr>
              <a:t>pienempi</a:t>
            </a:r>
            <a:r>
              <a:rPr sz="2800" spc="-5" dirty="0">
                <a:latin typeface="Calibri"/>
                <a:cs typeface="Calibri"/>
              </a:rPr>
              <a:t>&lt; ja &gt;</a:t>
            </a:r>
            <a:r>
              <a:rPr lang="fi-FI" sz="2800" spc="-5" dirty="0">
                <a:latin typeface="Calibri"/>
                <a:cs typeface="Calibri"/>
              </a:rPr>
              <a:t> suurempi </a:t>
            </a:r>
            <a:r>
              <a:rPr sz="2800" spc="-15" dirty="0" err="1">
                <a:latin typeface="Calibri"/>
                <a:cs typeface="Calibri"/>
              </a:rPr>
              <a:t>välissä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esim</a:t>
            </a:r>
            <a:r>
              <a:rPr sz="2800" i="1" dirty="0">
                <a:latin typeface="Calibri"/>
                <a:cs typeface="Calibri"/>
              </a:rPr>
              <a:t>.</a:t>
            </a:r>
            <a:r>
              <a:rPr sz="2800" i="1" spc="100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onsolas" panose="020B0609020204030204" pitchFamily="49" charset="0"/>
                <a:cs typeface="Calibri"/>
              </a:rPr>
              <a:t>&lt;h1&gt;</a:t>
            </a:r>
            <a:endParaRPr sz="2800" dirty="0">
              <a:latin typeface="Consolas" panose="020B0609020204030204" pitchFamily="49" charset="0"/>
              <a:cs typeface="Calibri"/>
            </a:endParaRPr>
          </a:p>
          <a:p>
            <a:pPr marL="355600" marR="100965" indent="-342900">
              <a:lnSpc>
                <a:spcPct val="100000"/>
              </a:lnSpc>
              <a:spcBef>
                <a:spcPts val="665"/>
              </a:spcBef>
              <a:buFont typeface="Calibri"/>
              <a:buChar char="•"/>
              <a:tabLst>
                <a:tab pos="354965" algn="l"/>
                <a:tab pos="355600" algn="l"/>
              </a:tabLst>
            </a:pPr>
            <a:r>
              <a:rPr sz="2800" b="1" spc="-5" dirty="0">
                <a:latin typeface="Calibri"/>
                <a:cs typeface="Calibri"/>
              </a:rPr>
              <a:t>Lopputagi </a:t>
            </a:r>
            <a:r>
              <a:rPr sz="2800" spc="-5" dirty="0">
                <a:latin typeface="Calibri"/>
                <a:cs typeface="Calibri"/>
              </a:rPr>
              <a:t>on </a:t>
            </a:r>
            <a:r>
              <a:rPr sz="2800" spc="-10" dirty="0">
                <a:latin typeface="Calibri"/>
                <a:cs typeface="Calibri"/>
              </a:rPr>
              <a:t>samaa muotoa, nimen </a:t>
            </a:r>
            <a:r>
              <a:rPr sz="2800" spc="-5" dirty="0">
                <a:latin typeface="Calibri"/>
                <a:cs typeface="Calibri"/>
              </a:rPr>
              <a:t>edessä </a:t>
            </a:r>
            <a:r>
              <a:rPr sz="2800" spc="-10" dirty="0">
                <a:latin typeface="Calibri"/>
                <a:cs typeface="Calibri"/>
              </a:rPr>
              <a:t>on  </a:t>
            </a:r>
            <a:r>
              <a:rPr sz="2800" spc="-15" dirty="0">
                <a:latin typeface="Calibri"/>
                <a:cs typeface="Calibri"/>
              </a:rPr>
              <a:t>vinoviiva </a:t>
            </a:r>
            <a:r>
              <a:rPr sz="2800" spc="-5" dirty="0">
                <a:latin typeface="Calibri"/>
                <a:cs typeface="Calibri"/>
              </a:rPr>
              <a:t>/ esim.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onsolas" panose="020B0609020204030204" pitchFamily="49" charset="0"/>
                <a:cs typeface="Calibri"/>
              </a:rPr>
              <a:t>&lt;/h1&gt;</a:t>
            </a:r>
            <a:r>
              <a:rPr lang="fi-FI" sz="2800" b="1" spc="-10" dirty="0">
                <a:latin typeface="Consolas" panose="020B0609020204030204" pitchFamily="49" charset="0"/>
                <a:cs typeface="Calibri"/>
              </a:rPr>
              <a:t> </a:t>
            </a:r>
            <a:r>
              <a:rPr lang="fi-FI" sz="2800" b="1" i="1" spc="-10" dirty="0">
                <a:latin typeface="Calibri"/>
                <a:cs typeface="Calibri"/>
              </a:rPr>
              <a:t>kaikilla elementeillä ei ole lopputagia</a:t>
            </a:r>
            <a:endParaRPr sz="2800" dirty="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665"/>
              </a:spcBef>
              <a:buFont typeface="Calibri"/>
              <a:buChar char="•"/>
              <a:tabLst>
                <a:tab pos="354965" algn="l"/>
                <a:tab pos="355600" algn="l"/>
              </a:tabLst>
            </a:pPr>
            <a:r>
              <a:rPr sz="2800" b="1" spc="-5" dirty="0">
                <a:latin typeface="Calibri"/>
                <a:cs typeface="Calibri"/>
              </a:rPr>
              <a:t>Elementit </a:t>
            </a:r>
            <a:r>
              <a:rPr sz="2800" spc="-30" dirty="0">
                <a:latin typeface="Calibri"/>
                <a:cs typeface="Calibri"/>
              </a:rPr>
              <a:t>vastaavat </a:t>
            </a:r>
            <a:r>
              <a:rPr sz="2800" spc="-10" dirty="0">
                <a:latin typeface="Calibri"/>
                <a:cs typeface="Calibri"/>
              </a:rPr>
              <a:t>sivun </a:t>
            </a:r>
            <a:r>
              <a:rPr sz="2800" spc="-5" dirty="0">
                <a:latin typeface="Calibri"/>
                <a:cs typeface="Calibri"/>
              </a:rPr>
              <a:t>isompia ja</a:t>
            </a:r>
            <a:r>
              <a:rPr sz="2800" spc="7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pienempiä</a:t>
            </a:r>
            <a:endParaRPr sz="2800" dirty="0">
              <a:latin typeface="Calibri"/>
              <a:cs typeface="Calibri"/>
            </a:endParaRPr>
          </a:p>
          <a:p>
            <a:pPr marL="355600">
              <a:lnSpc>
                <a:spcPct val="100000"/>
              </a:lnSpc>
            </a:pPr>
            <a:r>
              <a:rPr sz="2800" spc="-20" dirty="0">
                <a:latin typeface="Calibri"/>
                <a:cs typeface="Calibri"/>
              </a:rPr>
              <a:t>rakenneosia.</a:t>
            </a:r>
            <a:endParaRPr sz="2800" dirty="0">
              <a:latin typeface="Calibri"/>
              <a:cs typeface="Calibri"/>
            </a:endParaRPr>
          </a:p>
          <a:p>
            <a:pPr marL="756285" lvl="1" indent="-286385">
              <a:lnSpc>
                <a:spcPct val="100000"/>
              </a:lnSpc>
              <a:spcBef>
                <a:spcPts val="610"/>
              </a:spcBef>
              <a:buChar char="–"/>
              <a:tabLst>
                <a:tab pos="756285" algn="l"/>
                <a:tab pos="756920" algn="l"/>
              </a:tabLst>
            </a:pPr>
            <a:r>
              <a:rPr sz="2400" spc="-5" dirty="0">
                <a:latin typeface="Calibri"/>
                <a:cs typeface="Calibri"/>
              </a:rPr>
              <a:t>Esim. </a:t>
            </a:r>
            <a:r>
              <a:rPr sz="2400" b="1" spc="-10" dirty="0">
                <a:latin typeface="Calibri"/>
                <a:cs typeface="Calibri"/>
              </a:rPr>
              <a:t>p</a:t>
            </a:r>
            <a:r>
              <a:rPr sz="2400" spc="-10" dirty="0">
                <a:latin typeface="Calibri"/>
                <a:cs typeface="Calibri"/>
              </a:rPr>
              <a:t>-elementti </a:t>
            </a:r>
            <a:r>
              <a:rPr sz="2400" spc="-5" dirty="0">
                <a:latin typeface="Calibri"/>
                <a:cs typeface="Calibri"/>
              </a:rPr>
              <a:t>on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kappale</a:t>
            </a:r>
            <a:endParaRPr sz="2400" dirty="0">
              <a:latin typeface="Calibri"/>
              <a:cs typeface="Calibri"/>
            </a:endParaRPr>
          </a:p>
          <a:p>
            <a:pPr marL="756285" lvl="1" indent="-286385">
              <a:lnSpc>
                <a:spcPct val="100000"/>
              </a:lnSpc>
              <a:spcBef>
                <a:spcPts val="575"/>
              </a:spcBef>
              <a:buFont typeface="Calibri"/>
              <a:buChar char="–"/>
              <a:tabLst>
                <a:tab pos="756285" algn="l"/>
                <a:tab pos="756920" algn="l"/>
              </a:tabLst>
            </a:pPr>
            <a:r>
              <a:rPr sz="2400" b="1" spc="-10" dirty="0">
                <a:latin typeface="Calibri"/>
                <a:cs typeface="Calibri"/>
              </a:rPr>
              <a:t>h1</a:t>
            </a:r>
            <a:r>
              <a:rPr sz="2400" spc="-10" dirty="0">
                <a:latin typeface="Calibri"/>
                <a:cs typeface="Calibri"/>
              </a:rPr>
              <a:t>-elementti </a:t>
            </a:r>
            <a:r>
              <a:rPr sz="2400" spc="-5" dirty="0">
                <a:latin typeface="Calibri"/>
                <a:cs typeface="Calibri"/>
              </a:rPr>
              <a:t>on </a:t>
            </a:r>
            <a:r>
              <a:rPr sz="2400" spc="-10" dirty="0">
                <a:latin typeface="Calibri"/>
                <a:cs typeface="Calibri"/>
              </a:rPr>
              <a:t>tason </a:t>
            </a:r>
            <a:r>
              <a:rPr sz="2400" dirty="0">
                <a:latin typeface="Calibri"/>
                <a:cs typeface="Calibri"/>
              </a:rPr>
              <a:t>1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otsikko</a:t>
            </a:r>
            <a:endParaRPr sz="2400" dirty="0">
              <a:latin typeface="Calibri"/>
              <a:cs typeface="Calibri"/>
            </a:endParaRPr>
          </a:p>
          <a:p>
            <a:pPr marL="756285" lvl="1" indent="-286385">
              <a:lnSpc>
                <a:spcPct val="100000"/>
              </a:lnSpc>
              <a:spcBef>
                <a:spcPts val="575"/>
              </a:spcBef>
              <a:buFont typeface="Calibri"/>
              <a:buChar char="–"/>
              <a:tabLst>
                <a:tab pos="756285" algn="l"/>
                <a:tab pos="756920" algn="l"/>
              </a:tabLst>
            </a:pPr>
            <a:r>
              <a:rPr sz="2400" b="1" spc="-5" dirty="0">
                <a:latin typeface="Calibri"/>
                <a:cs typeface="Calibri"/>
              </a:rPr>
              <a:t>em</a:t>
            </a:r>
            <a:r>
              <a:rPr sz="2400" spc="-5" dirty="0">
                <a:latin typeface="Calibri"/>
                <a:cs typeface="Calibri"/>
              </a:rPr>
              <a:t>-elementti on </a:t>
            </a:r>
            <a:r>
              <a:rPr sz="2400" spc="-25" dirty="0">
                <a:latin typeface="Calibri"/>
                <a:cs typeface="Calibri"/>
              </a:rPr>
              <a:t>korostettua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tekstiä</a:t>
            </a:r>
            <a:endParaRPr sz="2400" dirty="0">
              <a:latin typeface="Calibri"/>
              <a:cs typeface="Calibri"/>
            </a:endParaRPr>
          </a:p>
        </p:txBody>
      </p:sp>
      <p:pic>
        <p:nvPicPr>
          <p:cNvPr id="10" name="Kuva 9" descr="Ihmettelevä Max-husky">
            <a:extLst>
              <a:ext uri="{FF2B5EF4-FFF2-40B4-BE49-F238E27FC236}">
                <a16:creationId xmlns:a16="http://schemas.microsoft.com/office/drawing/2014/main" id="{976BE813-D1BC-46F5-B5BA-27F717DB440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800" y="123951"/>
            <a:ext cx="1524000" cy="1524000"/>
          </a:xfrm>
          <a:prstGeom prst="rect">
            <a:avLst/>
          </a:prstGeom>
        </p:spPr>
      </p:pic>
      <p:pic>
        <p:nvPicPr>
          <p:cNvPr id="11" name="Kuva 10" descr="Verkkosuunnittelu">
            <a:extLst>
              <a:ext uri="{FF2B5EF4-FFF2-40B4-BE49-F238E27FC236}">
                <a16:creationId xmlns:a16="http://schemas.microsoft.com/office/drawing/2014/main" id="{F022A058-E80D-451F-85E9-03D6AF36D4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77224" y="3025461"/>
            <a:ext cx="914400" cy="914400"/>
          </a:xfrm>
          <a:prstGeom prst="rect">
            <a:avLst/>
          </a:prstGeom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9E4C68A-A4A9-48A4-9FF2-D2896B1EA0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B9AEA5-52CB-49A6-AF8A-33502F291B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072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tsikko 1">
            <a:extLst>
              <a:ext uri="{FF2B5EF4-FFF2-40B4-BE49-F238E27FC236}">
                <a16:creationId xmlns:a16="http://schemas.microsoft.com/office/drawing/2014/main" id="{2827B6B2-ABBC-4863-820A-B418693D1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591" y="804333"/>
            <a:ext cx="2543925" cy="5249334"/>
          </a:xfrm>
        </p:spPr>
        <p:txBody>
          <a:bodyPr>
            <a:normAutofit/>
          </a:bodyPr>
          <a:lstStyle/>
          <a:p>
            <a:pPr algn="r"/>
            <a:r>
              <a:rPr lang="fi-FI" dirty="0">
                <a:solidFill>
                  <a:srgbClr val="FFFFFF"/>
                </a:solidFill>
              </a:rPr>
              <a:t>Työkaluja</a:t>
            </a:r>
          </a:p>
        </p:txBody>
      </p:sp>
      <p:sp>
        <p:nvSpPr>
          <p:cNvPr id="3" name="Tekstin paikkamerkki 2">
            <a:extLst>
              <a:ext uri="{FF2B5EF4-FFF2-40B4-BE49-F238E27FC236}">
                <a16:creationId xmlns:a16="http://schemas.microsoft.com/office/drawing/2014/main" id="{D1FDB66F-BD18-4A44-9AAF-D858277548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3286" y="804333"/>
            <a:ext cx="4729502" cy="5249334"/>
          </a:xfrm>
        </p:spPr>
        <p:txBody>
          <a:bodyPr anchor="ctr">
            <a:normAutofit/>
          </a:bodyPr>
          <a:lstStyle/>
          <a:p>
            <a:r>
              <a:rPr lang="fi-FI">
                <a:latin typeface="Calibri" panose="020F0502020204030204" pitchFamily="34" charset="0"/>
                <a:cs typeface="Calibri" panose="020F0502020204030204" pitchFamily="34" charset="0"/>
              </a:rPr>
              <a:t>Web </a:t>
            </a:r>
            <a:r>
              <a:rPr lang="fi-FI" err="1">
                <a:latin typeface="Calibri" panose="020F0502020204030204" pitchFamily="34" charset="0"/>
                <a:cs typeface="Calibri" panose="020F0502020204030204" pitchFamily="34" charset="0"/>
              </a:rPr>
              <a:t>developer</a:t>
            </a:r>
            <a:r>
              <a:rPr lang="fi-FI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i-FI" err="1">
                <a:latin typeface="Calibri" panose="020F0502020204030204" pitchFamily="34" charset="0"/>
                <a:cs typeface="Calibri" panose="020F0502020204030204" pitchFamily="34" charset="0"/>
              </a:rPr>
              <a:t>Extencion</a:t>
            </a:r>
            <a:r>
              <a:rPr lang="fi-FI">
                <a:latin typeface="Calibri" panose="020F0502020204030204" pitchFamily="34" charset="0"/>
                <a:cs typeface="Calibri" panose="020F0502020204030204" pitchFamily="34" charset="0"/>
              </a:rPr>
              <a:t> ja DOM </a:t>
            </a:r>
            <a:r>
              <a:rPr lang="fi-FI" err="1">
                <a:latin typeface="Calibri" panose="020F0502020204030204" pitchFamily="34" charset="0"/>
                <a:cs typeface="Calibri" panose="020F0502020204030204" pitchFamily="34" charset="0"/>
              </a:rPr>
              <a:t>Inspector</a:t>
            </a:r>
            <a:r>
              <a:rPr lang="fi-FI">
                <a:latin typeface="Calibri" panose="020F0502020204030204" pitchFamily="34" charset="0"/>
                <a:cs typeface="Calibri" panose="020F0502020204030204" pitchFamily="34" charset="0"/>
              </a:rPr>
              <a:t>, voit tutkia HTML-rakennetta, </a:t>
            </a:r>
            <a:r>
              <a:rPr lang="fi-FI" err="1">
                <a:latin typeface="Calibri" panose="020F0502020204030204" pitchFamily="34" charset="0"/>
                <a:cs typeface="Calibri" panose="020F0502020204030204" pitchFamily="34" charset="0"/>
              </a:rPr>
              <a:t>css</a:t>
            </a:r>
            <a:r>
              <a:rPr lang="fi-FI">
                <a:latin typeface="Calibri" panose="020F0502020204030204" pitchFamily="34" charset="0"/>
                <a:cs typeface="Calibri" panose="020F0502020204030204" pitchFamily="34" charset="0"/>
              </a:rPr>
              <a:t>-asetuksia, </a:t>
            </a:r>
            <a:r>
              <a:rPr lang="fi-FI" err="1">
                <a:latin typeface="Calibri" panose="020F0502020204030204" pitchFamily="34" charset="0"/>
                <a:cs typeface="Calibri" panose="020F0502020204030204" pitchFamily="34" charset="0"/>
              </a:rPr>
              <a:t>dom</a:t>
            </a:r>
            <a:r>
              <a:rPr lang="fi-FI">
                <a:latin typeface="Calibri" panose="020F0502020204030204" pitchFamily="34" charset="0"/>
                <a:cs typeface="Calibri" panose="020F0502020204030204" pitchFamily="34" charset="0"/>
              </a:rPr>
              <a:t>-puuta ja verkkoliikennettä lisäosat Firefoxiin…</a:t>
            </a:r>
          </a:p>
          <a:p>
            <a:r>
              <a:rPr lang="fi-FI" err="1">
                <a:latin typeface="Calibri" panose="020F0502020204030204" pitchFamily="34" charset="0"/>
                <a:cs typeface="Calibri" panose="020F0502020204030204" pitchFamily="34" charset="0"/>
              </a:rPr>
              <a:t>Firebug</a:t>
            </a:r>
            <a:r>
              <a:rPr lang="fi-FI">
                <a:latin typeface="Calibri" panose="020F0502020204030204" pitchFamily="34" charset="0"/>
                <a:cs typeface="Calibri" panose="020F0502020204030204" pitchFamily="34" charset="0"/>
              </a:rPr>
              <a:t> virheenetsintä</a:t>
            </a:r>
          </a:p>
          <a:p>
            <a:r>
              <a:rPr lang="fi-FI" err="1">
                <a:latin typeface="Calibri" panose="020F0502020204030204" pitchFamily="34" charset="0"/>
                <a:cs typeface="Calibri" panose="020F0502020204030204" pitchFamily="34" charset="0"/>
              </a:rPr>
              <a:t>Tamper</a:t>
            </a:r>
            <a:r>
              <a:rPr lang="fi-FI">
                <a:latin typeface="Calibri" panose="020F0502020204030204" pitchFamily="34" charset="0"/>
                <a:cs typeface="Calibri" panose="020F0502020204030204" pitchFamily="34" charset="0"/>
              </a:rPr>
              <a:t> Data palvelimen väliseen viestintään</a:t>
            </a:r>
          </a:p>
        </p:txBody>
      </p:sp>
    </p:spTree>
    <p:extLst>
      <p:ext uri="{BB962C8B-B14F-4D97-AF65-F5344CB8AC3E}">
        <p14:creationId xmlns:p14="http://schemas.microsoft.com/office/powerpoint/2010/main" val="19707198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82645" y="253965"/>
            <a:ext cx="3380104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HTML</a:t>
            </a:r>
            <a:r>
              <a:rPr spc="-70" dirty="0"/>
              <a:t> </a:t>
            </a:r>
            <a:r>
              <a:rPr spc="-20" dirty="0" err="1"/>
              <a:t>tarkistukset</a:t>
            </a:r>
            <a:r>
              <a:rPr lang="fi-FI" spc="-20"/>
              <a:t> </a:t>
            </a:r>
            <a:endParaRPr spc="-20" dirty="0"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spc="-5" dirty="0"/>
              <a:t>Merja</a:t>
            </a:r>
            <a:r>
              <a:rPr spc="-75" dirty="0"/>
              <a:t> </a:t>
            </a:r>
            <a:r>
              <a:rPr spc="-5" dirty="0"/>
              <a:t>Marin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8425">
              <a:lnSpc>
                <a:spcPts val="1650"/>
              </a:lnSpc>
            </a:pPr>
            <a:fld id="{81D60167-4931-47E6-BA6A-407CBD079E47}" type="slidenum">
              <a:rPr dirty="0"/>
              <a:t>91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535940" y="1080261"/>
            <a:ext cx="7940675" cy="514166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95"/>
              </a:spcBef>
              <a:buFont typeface="Calibri"/>
              <a:buChar char="•"/>
              <a:tabLst>
                <a:tab pos="355600" algn="l"/>
                <a:tab pos="356235" algn="l"/>
              </a:tabLst>
            </a:pPr>
            <a:r>
              <a:rPr sz="2200" b="1" spc="-20" dirty="0" err="1">
                <a:latin typeface="Calibri"/>
                <a:cs typeface="Calibri"/>
              </a:rPr>
              <a:t>Validoin</a:t>
            </a:r>
            <a:r>
              <a:rPr lang="fi-FI" sz="2200" b="1" spc="-20" dirty="0">
                <a:latin typeface="Calibri"/>
                <a:cs typeface="Calibri"/>
              </a:rPr>
              <a:t>ti</a:t>
            </a:r>
            <a:endParaRPr sz="2200" dirty="0">
              <a:latin typeface="Calibri"/>
              <a:cs typeface="Calibri"/>
            </a:endParaRPr>
          </a:p>
          <a:p>
            <a:pPr marL="756285" lvl="1" indent="-286385">
              <a:lnSpc>
                <a:spcPts val="2055"/>
              </a:lnSpc>
              <a:spcBef>
                <a:spcPts val="10"/>
              </a:spcBef>
              <a:buChar char="–"/>
              <a:tabLst>
                <a:tab pos="756285" algn="l"/>
                <a:tab pos="756920" algn="l"/>
              </a:tabLst>
            </a:pPr>
            <a:r>
              <a:rPr sz="1900" spc="-20" dirty="0">
                <a:latin typeface="Calibri"/>
                <a:cs typeface="Calibri"/>
              </a:rPr>
              <a:t>Validaattori </a:t>
            </a:r>
            <a:r>
              <a:rPr sz="1900" spc="-10" dirty="0">
                <a:latin typeface="Calibri"/>
                <a:cs typeface="Calibri"/>
              </a:rPr>
              <a:t>tarkistaa, </a:t>
            </a:r>
            <a:r>
              <a:rPr sz="1900" spc="-20" dirty="0">
                <a:latin typeface="Calibri"/>
                <a:cs typeface="Calibri"/>
              </a:rPr>
              <a:t>vastaako </a:t>
            </a:r>
            <a:r>
              <a:rPr sz="1900" spc="-10" dirty="0">
                <a:latin typeface="Calibri"/>
                <a:cs typeface="Calibri"/>
              </a:rPr>
              <a:t>merkkaus sääntöjä, </a:t>
            </a:r>
            <a:r>
              <a:rPr sz="1900" spc="-15" dirty="0">
                <a:latin typeface="Calibri"/>
                <a:cs typeface="Calibri"/>
              </a:rPr>
              <a:t>jotka </a:t>
            </a:r>
            <a:r>
              <a:rPr sz="1900" spc="-5" dirty="0">
                <a:latin typeface="Calibri"/>
                <a:cs typeface="Calibri"/>
              </a:rPr>
              <a:t>on</a:t>
            </a:r>
            <a:r>
              <a:rPr sz="1900" spc="135" dirty="0">
                <a:latin typeface="Calibri"/>
                <a:cs typeface="Calibri"/>
              </a:rPr>
              <a:t> </a:t>
            </a:r>
            <a:r>
              <a:rPr sz="1900" spc="-15" dirty="0">
                <a:latin typeface="Calibri"/>
                <a:cs typeface="Calibri"/>
              </a:rPr>
              <a:t>ilmoitettu</a:t>
            </a:r>
            <a:endParaRPr sz="1900" dirty="0">
              <a:latin typeface="Calibri"/>
              <a:cs typeface="Calibri"/>
            </a:endParaRPr>
          </a:p>
          <a:p>
            <a:pPr marL="756285">
              <a:lnSpc>
                <a:spcPts val="2045"/>
              </a:lnSpc>
            </a:pPr>
            <a:r>
              <a:rPr sz="1900" spc="-10" dirty="0" err="1">
                <a:latin typeface="Calibri"/>
                <a:cs typeface="Calibri"/>
              </a:rPr>
              <a:t>dokumenttityypin</a:t>
            </a:r>
            <a:r>
              <a:rPr sz="1900" spc="15" dirty="0">
                <a:latin typeface="Calibri"/>
                <a:cs typeface="Calibri"/>
              </a:rPr>
              <a:t> </a:t>
            </a:r>
            <a:r>
              <a:rPr sz="1900" spc="-15" dirty="0" err="1">
                <a:latin typeface="Calibri"/>
                <a:cs typeface="Calibri"/>
              </a:rPr>
              <a:t>kuvauksessa</a:t>
            </a:r>
            <a:endParaRPr lang="fi-FI" sz="1900" spc="-15" dirty="0">
              <a:latin typeface="Calibri"/>
              <a:cs typeface="Calibri"/>
            </a:endParaRPr>
          </a:p>
          <a:p>
            <a:pPr marL="756285">
              <a:lnSpc>
                <a:spcPts val="2045"/>
              </a:lnSpc>
            </a:pPr>
            <a:r>
              <a:rPr lang="fi-FI" sz="1900" spc="-15" dirty="0">
                <a:latin typeface="Calibri"/>
                <a:cs typeface="Calibri"/>
              </a:rPr>
              <a:t>Osaltaan vanhentunutta</a:t>
            </a:r>
            <a:endParaRPr sz="1900" dirty="0">
              <a:latin typeface="Calibri"/>
              <a:cs typeface="Calibri"/>
            </a:endParaRPr>
          </a:p>
          <a:p>
            <a:pPr marL="355600" indent="-342900">
              <a:lnSpc>
                <a:spcPts val="2635"/>
              </a:lnSpc>
              <a:buFont typeface="Calibri"/>
              <a:buChar char="•"/>
              <a:tabLst>
                <a:tab pos="355600" algn="l"/>
                <a:tab pos="356235" algn="l"/>
              </a:tabLst>
            </a:pPr>
            <a:r>
              <a:rPr sz="2200" b="1" spc="-5" dirty="0">
                <a:latin typeface="Calibri"/>
                <a:cs typeface="Calibri"/>
              </a:rPr>
              <a:t>HTML5</a:t>
            </a:r>
            <a:r>
              <a:rPr sz="2200" b="1" spc="-75" dirty="0">
                <a:latin typeface="Calibri"/>
                <a:cs typeface="Calibri"/>
              </a:rPr>
              <a:t> </a:t>
            </a:r>
            <a:r>
              <a:rPr sz="2200" b="1" spc="-10" dirty="0">
                <a:latin typeface="Calibri"/>
                <a:cs typeface="Calibri"/>
              </a:rPr>
              <a:t>tarkistin</a:t>
            </a:r>
            <a:endParaRPr sz="2200" dirty="0">
              <a:latin typeface="Calibri"/>
              <a:cs typeface="Calibri"/>
            </a:endParaRPr>
          </a:p>
          <a:p>
            <a:pPr marL="756285" lvl="1" indent="-286385">
              <a:lnSpc>
                <a:spcPct val="100000"/>
              </a:lnSpc>
              <a:spcBef>
                <a:spcPts val="10"/>
              </a:spcBef>
              <a:buChar char="–"/>
              <a:tabLst>
                <a:tab pos="756285" algn="l"/>
                <a:tab pos="756920" algn="l"/>
              </a:tabLst>
            </a:pPr>
            <a:r>
              <a:rPr sz="1900" b="1" spc="-30" dirty="0">
                <a:latin typeface="Calibri"/>
                <a:cs typeface="Calibri"/>
              </a:rPr>
              <a:t>Validator.nu</a:t>
            </a:r>
            <a:r>
              <a:rPr sz="1900" spc="-30" dirty="0">
                <a:latin typeface="Calibri"/>
                <a:cs typeface="Calibri"/>
              </a:rPr>
              <a:t>, </a:t>
            </a:r>
            <a:r>
              <a:rPr sz="1900" spc="-10" dirty="0">
                <a:latin typeface="Calibri"/>
                <a:cs typeface="Calibri"/>
              </a:rPr>
              <a:t>johon </a:t>
            </a:r>
            <a:r>
              <a:rPr sz="1900" spc="-20" dirty="0">
                <a:latin typeface="Calibri"/>
                <a:cs typeface="Calibri"/>
              </a:rPr>
              <a:t>seuraavat</a:t>
            </a:r>
            <a:r>
              <a:rPr sz="1900" spc="35" dirty="0">
                <a:latin typeface="Calibri"/>
                <a:cs typeface="Calibri"/>
              </a:rPr>
              <a:t> </a:t>
            </a:r>
            <a:r>
              <a:rPr sz="1900" spc="-10" dirty="0">
                <a:latin typeface="Calibri"/>
                <a:cs typeface="Calibri"/>
              </a:rPr>
              <a:t>perustuvat</a:t>
            </a:r>
            <a:endParaRPr sz="1900" dirty="0">
              <a:latin typeface="Calibri"/>
              <a:cs typeface="Calibri"/>
            </a:endParaRPr>
          </a:p>
          <a:p>
            <a:pPr marL="756285" lvl="1" indent="-286385">
              <a:lnSpc>
                <a:spcPct val="100000"/>
              </a:lnSpc>
              <a:buChar char="–"/>
              <a:tabLst>
                <a:tab pos="756285" algn="l"/>
                <a:tab pos="756920" algn="l"/>
              </a:tabLst>
            </a:pPr>
            <a:r>
              <a:rPr sz="1900" b="1" spc="-25" dirty="0">
                <a:latin typeface="Calibri"/>
                <a:cs typeface="Calibri"/>
              </a:rPr>
              <a:t>Validator.w3.org/nu</a:t>
            </a:r>
            <a:r>
              <a:rPr sz="1900" spc="-25" dirty="0">
                <a:latin typeface="Calibri"/>
                <a:cs typeface="Calibri"/>
              </a:rPr>
              <a:t>, </a:t>
            </a:r>
            <a:r>
              <a:rPr sz="1900" spc="-5" dirty="0">
                <a:latin typeface="Calibri"/>
                <a:cs typeface="Calibri"/>
              </a:rPr>
              <a:t>jossa </a:t>
            </a:r>
            <a:r>
              <a:rPr sz="1900" spc="-10" dirty="0">
                <a:latin typeface="Calibri"/>
                <a:cs typeface="Calibri"/>
              </a:rPr>
              <a:t>voi </a:t>
            </a:r>
            <a:r>
              <a:rPr sz="1900" spc="-5" dirty="0">
                <a:latin typeface="Calibri"/>
                <a:cs typeface="Calibri"/>
              </a:rPr>
              <a:t>mm. </a:t>
            </a:r>
            <a:r>
              <a:rPr sz="1900" spc="-15" dirty="0">
                <a:latin typeface="Calibri"/>
                <a:cs typeface="Calibri"/>
              </a:rPr>
              <a:t>suodattaa </a:t>
            </a:r>
            <a:r>
              <a:rPr sz="1900" spc="-10" dirty="0">
                <a:latin typeface="Calibri"/>
                <a:cs typeface="Calibri"/>
              </a:rPr>
              <a:t>pois </a:t>
            </a:r>
            <a:r>
              <a:rPr sz="1900" spc="-5" dirty="0">
                <a:latin typeface="Calibri"/>
                <a:cs typeface="Calibri"/>
              </a:rPr>
              <a:t>osan</a:t>
            </a:r>
            <a:r>
              <a:rPr sz="1900" spc="160" dirty="0">
                <a:latin typeface="Calibri"/>
                <a:cs typeface="Calibri"/>
              </a:rPr>
              <a:t> </a:t>
            </a:r>
            <a:r>
              <a:rPr sz="1900" spc="-10" dirty="0">
                <a:latin typeface="Calibri"/>
                <a:cs typeface="Calibri"/>
              </a:rPr>
              <a:t>virheilmoituksista</a:t>
            </a:r>
            <a:endParaRPr sz="1900" dirty="0">
              <a:latin typeface="Calibri"/>
              <a:cs typeface="Calibri"/>
            </a:endParaRPr>
          </a:p>
          <a:p>
            <a:pPr marL="756285" marR="1192530" lvl="1" indent="-286385">
              <a:lnSpc>
                <a:spcPct val="80000"/>
              </a:lnSpc>
              <a:spcBef>
                <a:spcPts val="459"/>
              </a:spcBef>
              <a:buChar char="–"/>
              <a:tabLst>
                <a:tab pos="756285" algn="l"/>
                <a:tab pos="756920" algn="l"/>
              </a:tabLst>
            </a:pPr>
            <a:r>
              <a:rPr sz="1900" b="1" spc="-30" dirty="0">
                <a:latin typeface="Calibri"/>
                <a:cs typeface="Calibri"/>
              </a:rPr>
              <a:t>Validator.w3.org</a:t>
            </a:r>
            <a:r>
              <a:rPr sz="1900" spc="-30" dirty="0">
                <a:latin typeface="Calibri"/>
                <a:cs typeface="Calibri"/>
              </a:rPr>
              <a:t>, </a:t>
            </a:r>
            <a:r>
              <a:rPr sz="1900" spc="-5" dirty="0">
                <a:latin typeface="Calibri"/>
                <a:cs typeface="Calibri"/>
              </a:rPr>
              <a:t>W3C:n </a:t>
            </a:r>
            <a:r>
              <a:rPr sz="1900" spc="-10" dirty="0">
                <a:latin typeface="Calibri"/>
                <a:cs typeface="Calibri"/>
              </a:rPr>
              <a:t>validaattori, </a:t>
            </a:r>
            <a:r>
              <a:rPr sz="1900" spc="-15" dirty="0">
                <a:latin typeface="Calibri"/>
                <a:cs typeface="Calibri"/>
              </a:rPr>
              <a:t>joka </a:t>
            </a:r>
            <a:r>
              <a:rPr sz="1900" spc="-10" dirty="0">
                <a:latin typeface="Calibri"/>
                <a:cs typeface="Calibri"/>
              </a:rPr>
              <a:t>toimii </a:t>
            </a:r>
            <a:r>
              <a:rPr sz="1900" spc="-20" dirty="0">
                <a:latin typeface="Calibri"/>
                <a:cs typeface="Calibri"/>
              </a:rPr>
              <a:t>myös </a:t>
            </a:r>
            <a:r>
              <a:rPr sz="1900" spc="-10" dirty="0">
                <a:latin typeface="Calibri"/>
                <a:cs typeface="Calibri"/>
              </a:rPr>
              <a:t>HTML5  </a:t>
            </a:r>
            <a:r>
              <a:rPr sz="1900" spc="-15" dirty="0">
                <a:latin typeface="Calibri"/>
                <a:cs typeface="Calibri"/>
              </a:rPr>
              <a:t>validaattorina</a:t>
            </a:r>
            <a:endParaRPr sz="1900" dirty="0">
              <a:latin typeface="Calibri"/>
              <a:cs typeface="Calibri"/>
            </a:endParaRPr>
          </a:p>
          <a:p>
            <a:pPr marL="355600" marR="521334" indent="-342900">
              <a:lnSpc>
                <a:spcPct val="80000"/>
              </a:lnSpc>
              <a:spcBef>
                <a:spcPts val="515"/>
              </a:spcBef>
              <a:buChar char="•"/>
              <a:tabLst>
                <a:tab pos="355600" algn="l"/>
                <a:tab pos="356235" algn="l"/>
              </a:tabLst>
            </a:pPr>
            <a:r>
              <a:rPr sz="2200" spc="-20" dirty="0">
                <a:latin typeface="Calibri"/>
                <a:cs typeface="Calibri"/>
              </a:rPr>
              <a:t>Validaattorit </a:t>
            </a:r>
            <a:r>
              <a:rPr sz="2200" spc="-5" dirty="0">
                <a:latin typeface="Calibri"/>
                <a:cs typeface="Calibri"/>
              </a:rPr>
              <a:t>saadaan </a:t>
            </a:r>
            <a:r>
              <a:rPr sz="2200" spc="-10" dirty="0">
                <a:latin typeface="Calibri"/>
                <a:cs typeface="Calibri"/>
              </a:rPr>
              <a:t>toimimaan HTML5 tarkistimena kahdella  </a:t>
            </a:r>
            <a:r>
              <a:rPr sz="2200" spc="-20" dirty="0">
                <a:latin typeface="Calibri"/>
                <a:cs typeface="Calibri"/>
              </a:rPr>
              <a:t>tavalla</a:t>
            </a:r>
            <a:endParaRPr sz="2200" dirty="0">
              <a:latin typeface="Calibri"/>
              <a:cs typeface="Calibri"/>
            </a:endParaRPr>
          </a:p>
          <a:p>
            <a:pPr marL="756285" lvl="1" indent="-286385">
              <a:lnSpc>
                <a:spcPct val="100000"/>
              </a:lnSpc>
              <a:spcBef>
                <a:spcPts val="10"/>
              </a:spcBef>
              <a:buChar char="–"/>
              <a:tabLst>
                <a:tab pos="756285" algn="l"/>
                <a:tab pos="756920" algn="l"/>
              </a:tabLst>
            </a:pPr>
            <a:r>
              <a:rPr sz="1900" spc="-10" dirty="0">
                <a:latin typeface="Calibri"/>
                <a:cs typeface="Calibri"/>
              </a:rPr>
              <a:t>HTML5:n mukaisella </a:t>
            </a:r>
            <a:r>
              <a:rPr sz="1900" spc="-5" dirty="0">
                <a:latin typeface="Calibri"/>
                <a:cs typeface="Calibri"/>
              </a:rPr>
              <a:t>doctype-merkkijonolla </a:t>
            </a:r>
            <a:r>
              <a:rPr sz="1900" spc="-10" dirty="0">
                <a:latin typeface="Calibri"/>
                <a:cs typeface="Calibri"/>
              </a:rPr>
              <a:t>aivan sivun</a:t>
            </a:r>
            <a:r>
              <a:rPr sz="1900" spc="180" dirty="0">
                <a:latin typeface="Calibri"/>
                <a:cs typeface="Calibri"/>
              </a:rPr>
              <a:t> </a:t>
            </a:r>
            <a:r>
              <a:rPr sz="1900" spc="-5" dirty="0">
                <a:latin typeface="Calibri"/>
                <a:cs typeface="Calibri"/>
              </a:rPr>
              <a:t>alussa</a:t>
            </a:r>
            <a:endParaRPr sz="1900" dirty="0">
              <a:latin typeface="Calibri"/>
              <a:cs typeface="Calibri"/>
            </a:endParaRPr>
          </a:p>
          <a:p>
            <a:pPr marL="698500">
              <a:lnSpc>
                <a:spcPts val="1914"/>
              </a:lnSpc>
              <a:spcBef>
                <a:spcPts val="5"/>
              </a:spcBef>
            </a:pPr>
            <a:r>
              <a:rPr sz="1600" b="1" spc="-5" dirty="0">
                <a:latin typeface="Calibri"/>
                <a:cs typeface="Calibri"/>
              </a:rPr>
              <a:t>&lt;!doctype</a:t>
            </a:r>
            <a:r>
              <a:rPr sz="1600" b="1" spc="-30" dirty="0">
                <a:latin typeface="Calibri"/>
                <a:cs typeface="Calibri"/>
              </a:rPr>
              <a:t> </a:t>
            </a:r>
            <a:r>
              <a:rPr sz="1600" b="1" spc="-10" dirty="0">
                <a:latin typeface="Calibri"/>
                <a:cs typeface="Calibri"/>
              </a:rPr>
              <a:t>html&gt;</a:t>
            </a:r>
            <a:endParaRPr sz="1600" dirty="0">
              <a:latin typeface="Calibri"/>
              <a:cs typeface="Calibri"/>
            </a:endParaRPr>
          </a:p>
          <a:p>
            <a:pPr marL="756285" lvl="1" indent="-286385">
              <a:lnSpc>
                <a:spcPts val="2275"/>
              </a:lnSpc>
              <a:buChar char="–"/>
              <a:tabLst>
                <a:tab pos="756285" algn="l"/>
                <a:tab pos="756920" algn="l"/>
              </a:tabLst>
            </a:pPr>
            <a:r>
              <a:rPr sz="1900" spc="-15" dirty="0">
                <a:latin typeface="Calibri"/>
                <a:cs typeface="Calibri"/>
              </a:rPr>
              <a:t>Valitsemalla käyttöliittymästä</a:t>
            </a:r>
            <a:r>
              <a:rPr sz="1900" spc="15" dirty="0">
                <a:latin typeface="Calibri"/>
                <a:cs typeface="Calibri"/>
              </a:rPr>
              <a:t> </a:t>
            </a:r>
            <a:r>
              <a:rPr sz="1900" spc="-10" dirty="0">
                <a:latin typeface="Calibri"/>
                <a:cs typeface="Calibri"/>
              </a:rPr>
              <a:t>HTML5-tila</a:t>
            </a:r>
            <a:endParaRPr sz="1900" dirty="0">
              <a:latin typeface="Calibri"/>
              <a:cs typeface="Calibri"/>
            </a:endParaRPr>
          </a:p>
          <a:p>
            <a:pPr marL="1155700" lvl="2" indent="-228600">
              <a:lnSpc>
                <a:spcPct val="100000"/>
              </a:lnSpc>
              <a:spcBef>
                <a:spcPts val="15"/>
              </a:spcBef>
              <a:buChar char="•"/>
              <a:tabLst>
                <a:tab pos="1155700" algn="l"/>
                <a:tab pos="1156335" algn="l"/>
              </a:tabLst>
            </a:pPr>
            <a:r>
              <a:rPr sz="1600" spc="-30" dirty="0">
                <a:latin typeface="Calibri"/>
                <a:cs typeface="Calibri"/>
              </a:rPr>
              <a:t>Validtor.w3.org </a:t>
            </a:r>
            <a:r>
              <a:rPr sz="1600" spc="-10" dirty="0">
                <a:latin typeface="Calibri"/>
                <a:cs typeface="Calibri"/>
              </a:rPr>
              <a:t>tarkistimessa</a:t>
            </a:r>
            <a:r>
              <a:rPr sz="1600" spc="40" dirty="0">
                <a:latin typeface="Calibri"/>
                <a:cs typeface="Calibri"/>
              </a:rPr>
              <a:t> </a:t>
            </a:r>
            <a:r>
              <a:rPr sz="1600" spc="-25" dirty="0">
                <a:latin typeface="Calibri"/>
                <a:cs typeface="Calibri"/>
              </a:rPr>
              <a:t>kohta</a:t>
            </a:r>
            <a:endParaRPr sz="1600" dirty="0">
              <a:latin typeface="Calibri"/>
              <a:cs typeface="Calibri"/>
            </a:endParaRPr>
          </a:p>
          <a:p>
            <a:pPr marL="1612900" lvl="3" indent="-228600">
              <a:lnSpc>
                <a:spcPct val="100000"/>
              </a:lnSpc>
              <a:spcBef>
                <a:spcPts val="5"/>
              </a:spcBef>
              <a:buFont typeface="Calibri"/>
              <a:buChar char="–"/>
              <a:tabLst>
                <a:tab pos="1612900" algn="l"/>
                <a:tab pos="1613535" algn="l"/>
              </a:tabLst>
            </a:pPr>
            <a:r>
              <a:rPr sz="1400" b="1" spc="-5" dirty="0">
                <a:latin typeface="Calibri"/>
                <a:cs typeface="Calibri"/>
              </a:rPr>
              <a:t>More </a:t>
            </a:r>
            <a:r>
              <a:rPr sz="1400" b="1" dirty="0">
                <a:latin typeface="Calibri"/>
                <a:cs typeface="Calibri"/>
              </a:rPr>
              <a:t>Options</a:t>
            </a:r>
            <a:r>
              <a:rPr sz="1400" b="1" spc="-13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ja</a:t>
            </a:r>
          </a:p>
          <a:p>
            <a:pPr marL="1612900" lvl="3" indent="-228600">
              <a:lnSpc>
                <a:spcPts val="1675"/>
              </a:lnSpc>
              <a:buChar char="–"/>
              <a:tabLst>
                <a:tab pos="1612900" algn="l"/>
                <a:tab pos="1613535" algn="l"/>
              </a:tabLst>
            </a:pPr>
            <a:r>
              <a:rPr sz="1400" spc="-20" dirty="0">
                <a:latin typeface="Calibri"/>
                <a:cs typeface="Calibri"/>
              </a:rPr>
              <a:t>Valikosta </a:t>
            </a:r>
            <a:r>
              <a:rPr sz="1400" b="1" spc="-5" dirty="0">
                <a:latin typeface="Calibri"/>
                <a:cs typeface="Calibri"/>
              </a:rPr>
              <a:t>Document </a:t>
            </a:r>
            <a:r>
              <a:rPr sz="1400" b="1" spc="-15" dirty="0">
                <a:latin typeface="Calibri"/>
                <a:cs typeface="Calibri"/>
              </a:rPr>
              <a:t>Type </a:t>
            </a:r>
            <a:r>
              <a:rPr sz="1400" spc="-20" dirty="0">
                <a:latin typeface="Calibri"/>
                <a:cs typeface="Calibri"/>
              </a:rPr>
              <a:t>kohta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b="1" dirty="0">
                <a:latin typeface="Calibri"/>
                <a:cs typeface="Calibri"/>
              </a:rPr>
              <a:t>HTML5</a:t>
            </a:r>
            <a:endParaRPr sz="1400" dirty="0">
              <a:latin typeface="Calibri"/>
              <a:cs typeface="Calibri"/>
            </a:endParaRPr>
          </a:p>
          <a:p>
            <a:pPr marL="1155700" marR="139065" lvl="2" indent="-228600">
              <a:lnSpc>
                <a:spcPts val="1540"/>
              </a:lnSpc>
              <a:spcBef>
                <a:spcPts val="365"/>
              </a:spcBef>
              <a:buChar char="•"/>
              <a:tabLst>
                <a:tab pos="1155700" algn="l"/>
                <a:tab pos="1156335" algn="l"/>
              </a:tabLst>
            </a:pPr>
            <a:r>
              <a:rPr sz="1600" spc="-25" dirty="0">
                <a:latin typeface="Calibri"/>
                <a:cs typeface="Calibri"/>
              </a:rPr>
              <a:t>Voit </a:t>
            </a:r>
            <a:r>
              <a:rPr sz="1600" spc="-10" dirty="0">
                <a:latin typeface="Calibri"/>
                <a:cs typeface="Calibri"/>
              </a:rPr>
              <a:t>antaa </a:t>
            </a:r>
            <a:r>
              <a:rPr sz="1600" spc="-15" dirty="0">
                <a:latin typeface="Calibri"/>
                <a:cs typeface="Calibri"/>
              </a:rPr>
              <a:t>tarkistettavan </a:t>
            </a:r>
            <a:r>
              <a:rPr sz="1600" spc="-5" dirty="0">
                <a:latin typeface="Calibri"/>
                <a:cs typeface="Calibri"/>
              </a:rPr>
              <a:t>sivun </a:t>
            </a:r>
            <a:r>
              <a:rPr sz="1600" spc="-10" dirty="0">
                <a:latin typeface="Calibri"/>
                <a:cs typeface="Calibri"/>
              </a:rPr>
              <a:t>osoitteen tai valita tiedoston </a:t>
            </a:r>
            <a:r>
              <a:rPr sz="1600" spc="-15" dirty="0">
                <a:latin typeface="Calibri"/>
                <a:cs typeface="Calibri"/>
              </a:rPr>
              <a:t>omasta </a:t>
            </a:r>
            <a:r>
              <a:rPr sz="1600" spc="-20" dirty="0">
                <a:latin typeface="Calibri"/>
                <a:cs typeface="Calibri"/>
              </a:rPr>
              <a:t>koneesta, </a:t>
            </a:r>
            <a:r>
              <a:rPr sz="1600" spc="-10" dirty="0">
                <a:latin typeface="Calibri"/>
                <a:cs typeface="Calibri"/>
              </a:rPr>
              <a:t>tai  kopioimalla</a:t>
            </a:r>
            <a:r>
              <a:rPr sz="1600" spc="-9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html-koodin</a:t>
            </a:r>
            <a:endParaRPr sz="16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ali">
  <a:themeElements>
    <a:clrScheme name="Integraal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ali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ali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Office-te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Asiakirja" ma:contentTypeID="0x010100BAF7FE305080064690CADCC3369738D3" ma:contentTypeVersion="2" ma:contentTypeDescription="Luo uusi asiakirja." ma:contentTypeScope="" ma:versionID="c7080d0b5bd4a4880eea8f5f907efe56">
  <xsd:schema xmlns:xsd="http://www.w3.org/2001/XMLSchema" xmlns:xs="http://www.w3.org/2001/XMLSchema" xmlns:p="http://schemas.microsoft.com/office/2006/metadata/properties" xmlns:ns2="f7735647-fe4a-4e31-8b39-eefcf775f4b9" targetNamespace="http://schemas.microsoft.com/office/2006/metadata/properties" ma:root="true" ma:fieldsID="cd6f2bfeb777c65f21aef89f992509b5" ns2:_="">
    <xsd:import namespace="f7735647-fe4a-4e31-8b39-eefcf775f4b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7735647-fe4a-4e31-8b39-eefcf775f4b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Sisältölaji"/>
        <xsd:element ref="dc:title" minOccurs="0" maxOccurs="1" ma:index="4" ma:displayName="Otsikk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5FA9158-7324-49FE-98E0-52680D0642C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889599F-548F-4FFC-B0AB-6A90224C06D9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20EC92B6-DEA4-4116-8D00-8B478E12DF3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7735647-fe4a-4e31-8b39-eefcf775f4b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244</TotalTime>
  <Words>7097</Words>
  <Application>Microsoft Office PowerPoint</Application>
  <PresentationFormat>Näytössä katseltava diaesitys (4:3)</PresentationFormat>
  <Paragraphs>997</Paragraphs>
  <Slides>91</Slides>
  <Notes>1</Notes>
  <HiddenSlides>0</HiddenSlides>
  <MMClips>0</MMClips>
  <ScaleCrop>false</ScaleCrop>
  <HeadingPairs>
    <vt:vector size="6" baseType="variant">
      <vt:variant>
        <vt:lpstr>Käytetyt fontit</vt:lpstr>
      </vt:variant>
      <vt:variant>
        <vt:i4>9</vt:i4>
      </vt:variant>
      <vt:variant>
        <vt:lpstr>Teema</vt:lpstr>
      </vt:variant>
      <vt:variant>
        <vt:i4>1</vt:i4>
      </vt:variant>
      <vt:variant>
        <vt:lpstr>Dian otsikot</vt:lpstr>
      </vt:variant>
      <vt:variant>
        <vt:i4>91</vt:i4>
      </vt:variant>
    </vt:vector>
  </HeadingPairs>
  <TitlesOfParts>
    <vt:vector size="101" baseType="lpstr">
      <vt:lpstr>Abadi</vt:lpstr>
      <vt:lpstr>Arial</vt:lpstr>
      <vt:lpstr>Calibri</vt:lpstr>
      <vt:lpstr>Consolas</vt:lpstr>
      <vt:lpstr>Times New Roman</vt:lpstr>
      <vt:lpstr>Tw Cen MT</vt:lpstr>
      <vt:lpstr>Tw Cen MT Condensed</vt:lpstr>
      <vt:lpstr>Wingdings</vt:lpstr>
      <vt:lpstr>Wingdings 3</vt:lpstr>
      <vt:lpstr>Integraali</vt:lpstr>
      <vt:lpstr>PowerPoint-esitys</vt:lpstr>
      <vt:lpstr>Materiaalin sisältö</vt:lpstr>
      <vt:lpstr>Mitä HTML 5 on?</vt:lpstr>
      <vt:lpstr>HTML 5-kieli on tärkeä, koska</vt:lpstr>
      <vt:lpstr>Taustaa</vt:lpstr>
      <vt:lpstr>Määrite (attribute)</vt:lpstr>
      <vt:lpstr>Elementit</vt:lpstr>
      <vt:lpstr>Johdatus HTML:ään</vt:lpstr>
      <vt:lpstr>Tagit ja elementit</vt:lpstr>
      <vt:lpstr>PowerPoint-esitys</vt:lpstr>
      <vt:lpstr>&lt;!doctype html&gt;</vt:lpstr>
      <vt:lpstr>Otsikkoelementit h1, h2, h3, h4, h5, h6</vt:lpstr>
      <vt:lpstr>Tekstielementit</vt:lpstr>
      <vt:lpstr>Ryhmittely</vt:lpstr>
      <vt:lpstr>P-elementti, kappale</vt:lpstr>
      <vt:lpstr>hr – aiheen vaihtuminen</vt:lpstr>
      <vt:lpstr>Ol-elementti – numeroitu lista</vt:lpstr>
      <vt:lpstr>Ul-elementti, lista</vt:lpstr>
      <vt:lpstr>Li-elementti, listan kohta</vt:lpstr>
      <vt:lpstr>Figure - kuvitus</vt:lpstr>
      <vt:lpstr>Figcaption, kuvituksen selitys</vt:lpstr>
      <vt:lpstr>Upotettu sisältö</vt:lpstr>
      <vt:lpstr>Link-elementti</vt:lpstr>
      <vt:lpstr>A-elementti, linkkien tekemiseen</vt:lpstr>
      <vt:lpstr>linkit</vt:lpstr>
      <vt:lpstr>Img  </vt:lpstr>
      <vt:lpstr>kuvan upotus, esim.</vt:lpstr>
      <vt:lpstr>sivun upotus sivulle</vt:lpstr>
      <vt:lpstr>Kartta</vt:lpstr>
      <vt:lpstr>Object – yleinen upotus</vt:lpstr>
      <vt:lpstr>Object</vt:lpstr>
      <vt:lpstr>object</vt:lpstr>
      <vt:lpstr>param</vt:lpstr>
      <vt:lpstr>Video, videon upotus</vt:lpstr>
      <vt:lpstr>Video</vt:lpstr>
      <vt:lpstr>Videot</vt:lpstr>
      <vt:lpstr>Ulkoiset palvelut</vt:lpstr>
      <vt:lpstr>Audio-äänen upotus</vt:lpstr>
      <vt:lpstr>Audio, äänen upotus</vt:lpstr>
      <vt:lpstr>Source- video tai audiodatan lähde</vt:lpstr>
      <vt:lpstr>Track – ulkoinen raita</vt:lpstr>
      <vt:lpstr>Map-linkkikartta</vt:lpstr>
      <vt:lpstr>Image map - linkkikartta</vt:lpstr>
      <vt:lpstr>Taulukot</vt:lpstr>
      <vt:lpstr>Caption - taulukon otsikko</vt:lpstr>
      <vt:lpstr>Thead-taulukon otsakeosa</vt:lpstr>
      <vt:lpstr>tr- taulukon rivi</vt:lpstr>
      <vt:lpstr>Taulukkomalli</vt:lpstr>
      <vt:lpstr>Taulukon datasolu</vt:lpstr>
      <vt:lpstr>Main-elementti</vt:lpstr>
      <vt:lpstr>Juurielementit</vt:lpstr>
      <vt:lpstr>HTML-sivun html elementti</vt:lpstr>
      <vt:lpstr>Sivun metatieto</vt:lpstr>
      <vt:lpstr>Head ELEmentti</vt:lpstr>
      <vt:lpstr>Title-elementti</vt:lpstr>
      <vt:lpstr>Meta-elementti</vt:lpstr>
      <vt:lpstr>Esimerkkejä meta-elementeistä</vt:lpstr>
      <vt:lpstr>CSS-kieli</vt:lpstr>
      <vt:lpstr>CSS kieli</vt:lpstr>
      <vt:lpstr>Tyylien käyttö</vt:lpstr>
      <vt:lpstr>Javascript</vt:lpstr>
      <vt:lpstr>4. Sivun jako-osat</vt:lpstr>
      <vt:lpstr>Sivun tyypillinen yleisrakenne</vt:lpstr>
      <vt:lpstr>Body-elementti (ei välttämättä tarpeen html5-kielessä)</vt:lpstr>
      <vt:lpstr>Header – otsakeosa ts. ylätunniste</vt:lpstr>
      <vt:lpstr>Nav - navigointiosa</vt:lpstr>
      <vt:lpstr>PowerPoint-esitys</vt:lpstr>
      <vt:lpstr>Section – sivun jako-osa</vt:lpstr>
      <vt:lpstr>section , article, aside ja audio esim.</vt:lpstr>
      <vt:lpstr>Article –artikkelityyppinen sivun  osa</vt:lpstr>
      <vt:lpstr>Div-elementti</vt:lpstr>
      <vt:lpstr>Aside - sivuasiaa</vt:lpstr>
      <vt:lpstr>Footer – lopputunniste ts. Footer, alatunniste</vt:lpstr>
      <vt:lpstr>Tehtävä Ohjelmoijat Oy (ei tehdä nyt)</vt:lpstr>
      <vt:lpstr>1. esimerkki Ohjelmoijat Oy: EI TEHDÄ NYT</vt:lpstr>
      <vt:lpstr>Ohjemoijat oy esimerkki.</vt:lpstr>
      <vt:lpstr>Ohjemoijat oy tiedostoon lisätään Css tyylit, me ei tehdä nyt</vt:lpstr>
      <vt:lpstr>Ohjelmoijat oy sivu voi näyttää nyt tältä, tai  paljon paremmalta </vt:lpstr>
      <vt:lpstr>Ohjemoijat oy, ei tehdä nyt</vt:lpstr>
      <vt:lpstr>Ohjelmoijat oy, esimerkki, mitä pitäisi seuraavana tehdä</vt:lpstr>
      <vt:lpstr>Ohjelmointia.html  ei tehdä nyt</vt:lpstr>
      <vt:lpstr>Ohjemoijat oy Referenssit, ei tehdä nyt</vt:lpstr>
      <vt:lpstr>Ohjemoijat oy Vapaa-ajan toiminta.html, ei tehdä nyt</vt:lpstr>
      <vt:lpstr>Ohjemoijat oy Linkit.html, esim. ei nyt tehdä</vt:lpstr>
      <vt:lpstr>Ohjemoijat oy Hinnat ja linkit, esim. ÄLÄ TEE TÄTÄ</vt:lpstr>
      <vt:lpstr>Ohjemoijat oy Referenssit sivu</vt:lpstr>
      <vt:lpstr>Ohjemoijat oy Linkit sivu (otsikkona Hinnat ja linkit)</vt:lpstr>
      <vt:lpstr>DOM-puu</vt:lpstr>
      <vt:lpstr>DOM</vt:lpstr>
      <vt:lpstr>Työkaluja</vt:lpstr>
      <vt:lpstr>HTML tarkistukset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PowerPoint-esitys</dc:title>
  <dc:creator>Merja Marin</dc:creator>
  <cp:lastModifiedBy>Merja Marin</cp:lastModifiedBy>
  <cp:revision>13</cp:revision>
  <dcterms:created xsi:type="dcterms:W3CDTF">2021-01-12T15:21:27Z</dcterms:created>
  <dcterms:modified xsi:type="dcterms:W3CDTF">2021-05-16T07:32:02Z</dcterms:modified>
</cp:coreProperties>
</file>